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ctiveX/activeX1.xml" ContentType="application/vnd.ms-office.activeX+xml"/>
  <Override PartName="/ppt/activeX/activeX1.bin" ContentType="application/vnd.ms-office.activeX"/>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275" r:id="rId2"/>
    <p:sldId id="584" r:id="rId3"/>
    <p:sldId id="603" r:id="rId4"/>
    <p:sldId id="326" r:id="rId5"/>
    <p:sldId id="327" r:id="rId6"/>
    <p:sldId id="591" r:id="rId7"/>
    <p:sldId id="328" r:id="rId8"/>
    <p:sldId id="329" r:id="rId9"/>
    <p:sldId id="337" r:id="rId10"/>
    <p:sldId id="338" r:id="rId11"/>
    <p:sldId id="339" r:id="rId12"/>
    <p:sldId id="340" r:id="rId13"/>
    <p:sldId id="341" r:id="rId14"/>
    <p:sldId id="342" r:id="rId15"/>
    <p:sldId id="343" r:id="rId16"/>
    <p:sldId id="344" r:id="rId17"/>
    <p:sldId id="346" r:id="rId18"/>
    <p:sldId id="347" r:id="rId19"/>
    <p:sldId id="350" r:id="rId20"/>
    <p:sldId id="354" r:id="rId21"/>
    <p:sldId id="588" r:id="rId22"/>
    <p:sldId id="355" r:id="rId23"/>
    <p:sldId id="273" r:id="rId24"/>
    <p:sldId id="270" r:id="rId25"/>
    <p:sldId id="271" r:id="rId26"/>
    <p:sldId id="272" r:id="rId27"/>
    <p:sldId id="274" r:id="rId28"/>
    <p:sldId id="288" r:id="rId29"/>
    <p:sldId id="289" r:id="rId30"/>
    <p:sldId id="290" r:id="rId31"/>
    <p:sldId id="497" r:id="rId32"/>
    <p:sldId id="498" r:id="rId33"/>
    <p:sldId id="292" r:id="rId34"/>
    <p:sldId id="356" r:id="rId35"/>
    <p:sldId id="295" r:id="rId36"/>
    <p:sldId id="296" r:id="rId37"/>
    <p:sldId id="277" r:id="rId38"/>
    <p:sldId id="365" r:id="rId39"/>
    <p:sldId id="366" r:id="rId40"/>
    <p:sldId id="367" r:id="rId41"/>
    <p:sldId id="368" r:id="rId42"/>
    <p:sldId id="369" r:id="rId43"/>
    <p:sldId id="370" r:id="rId44"/>
    <p:sldId id="592" r:id="rId45"/>
    <p:sldId id="382" r:id="rId46"/>
    <p:sldId id="383" r:id="rId47"/>
    <p:sldId id="384" r:id="rId48"/>
    <p:sldId id="385" r:id="rId49"/>
    <p:sldId id="386" r:id="rId50"/>
    <p:sldId id="387" r:id="rId51"/>
    <p:sldId id="388" r:id="rId52"/>
    <p:sldId id="389" r:id="rId53"/>
    <p:sldId id="305" r:id="rId54"/>
    <p:sldId id="392" r:id="rId55"/>
    <p:sldId id="393" r:id="rId56"/>
    <p:sldId id="586" r:id="rId57"/>
    <p:sldId id="587" r:id="rId58"/>
    <p:sldId id="585" r:id="rId59"/>
    <p:sldId id="315" r:id="rId60"/>
    <p:sldId id="317" r:id="rId61"/>
    <p:sldId id="318" r:id="rId62"/>
    <p:sldId id="319" r:id="rId63"/>
    <p:sldId id="320" r:id="rId64"/>
    <p:sldId id="302" r:id="rId65"/>
    <p:sldId id="357" r:id="rId66"/>
    <p:sldId id="398" r:id="rId67"/>
    <p:sldId id="359" r:id="rId68"/>
    <p:sldId id="358" r:id="rId69"/>
    <p:sldId id="322" r:id="rId70"/>
    <p:sldId id="589" r:id="rId71"/>
    <p:sldId id="397" r:id="rId72"/>
    <p:sldId id="593" r:id="rId73"/>
    <p:sldId id="403" r:id="rId74"/>
    <p:sldId id="406" r:id="rId75"/>
    <p:sldId id="410" r:id="rId76"/>
    <p:sldId id="594" r:id="rId77"/>
    <p:sldId id="412" r:id="rId78"/>
    <p:sldId id="413" r:id="rId79"/>
    <p:sldId id="414" r:id="rId80"/>
    <p:sldId id="419" r:id="rId81"/>
    <p:sldId id="420" r:id="rId82"/>
    <p:sldId id="423" r:id="rId83"/>
    <p:sldId id="469" r:id="rId84"/>
    <p:sldId id="470" r:id="rId85"/>
    <p:sldId id="600" r:id="rId86"/>
    <p:sldId id="473" r:id="rId87"/>
    <p:sldId id="477" r:id="rId88"/>
    <p:sldId id="476" r:id="rId89"/>
    <p:sldId id="474" r:id="rId90"/>
    <p:sldId id="475" r:id="rId91"/>
    <p:sldId id="478" r:id="rId92"/>
    <p:sldId id="601" r:id="rId93"/>
    <p:sldId id="479" r:id="rId94"/>
    <p:sldId id="482" r:id="rId95"/>
    <p:sldId id="480" r:id="rId96"/>
    <p:sldId id="261" r:id="rId97"/>
    <p:sldId id="260" r:id="rId98"/>
    <p:sldId id="262" r:id="rId99"/>
    <p:sldId id="263" r:id="rId100"/>
    <p:sldId id="264" r:id="rId101"/>
    <p:sldId id="266" r:id="rId102"/>
    <p:sldId id="484" r:id="rId103"/>
    <p:sldId id="485" r:id="rId104"/>
    <p:sldId id="486" r:id="rId105"/>
    <p:sldId id="595" r:id="rId106"/>
    <p:sldId id="596" r:id="rId107"/>
    <p:sldId id="597" r:id="rId108"/>
    <p:sldId id="599" r:id="rId109"/>
    <p:sldId id="489" r:id="rId110"/>
    <p:sldId id="490" r:id="rId111"/>
    <p:sldId id="495" r:id="rId112"/>
    <p:sldId id="492" r:id="rId113"/>
    <p:sldId id="496" r:id="rId114"/>
  </p:sldIdLst>
  <p:sldSz cx="9144000" cy="6858000" type="screen4x3"/>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845">
          <p15:clr>
            <a:srgbClr val="A4A3A4"/>
          </p15:clr>
        </p15:guide>
        <p15:guide id="2" pos="4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33CC"/>
    <a:srgbClr val="0000FF"/>
    <a:srgbClr val="1552D1"/>
    <a:srgbClr val="FF0000"/>
    <a:srgbClr val="006600"/>
    <a:srgbClr val="008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8" autoAdjust="0"/>
    <p:restoredTop sz="93544" autoAdjust="0"/>
  </p:normalViewPr>
  <p:slideViewPr>
    <p:cSldViewPr showGuides="1">
      <p:cViewPr varScale="1">
        <p:scale>
          <a:sx n="79" d="100"/>
          <a:sy n="79" d="100"/>
        </p:scale>
        <p:origin x="1410" y="78"/>
      </p:cViewPr>
      <p:guideLst>
        <p:guide orient="horz" pos="845"/>
        <p:guide pos="480"/>
      </p:guideLst>
    </p:cSldViewPr>
  </p:slideViewPr>
  <p:outlineViewPr>
    <p:cViewPr>
      <p:scale>
        <a:sx n="33" d="100"/>
        <a:sy n="33" d="100"/>
      </p:scale>
      <p:origin x="0" y="0"/>
    </p:cViewPr>
  </p:outlineViewPr>
  <p:notesTextViewPr>
    <p:cViewPr>
      <p:scale>
        <a:sx n="100" d="100"/>
        <a:sy n="100" d="100"/>
      </p:scale>
      <p:origin x="0" y="0"/>
    </p:cViewPr>
  </p:notesTextViewPr>
  <p:gridSpacing cx="71999" cy="71999"/>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7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noProof="1"/>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noProof="1">
                <a:latin typeface="Times New Roman" pitchFamily="18" charset="0"/>
              </a:defRPr>
            </a:lvl1pPr>
          </a:lstStyle>
          <a:p>
            <a:pPr>
              <a:defRPr/>
            </a:pPr>
            <a:fld id="{6ACFBB52-97A3-4093-BAA7-58FA8A86312B}" type="datetimeFigureOut">
              <a:rPr lang="zh-CN" altLang="en-US"/>
              <a:pPr>
                <a:defRPr/>
              </a:pPr>
              <a:t>2018-3-17</a:t>
            </a:fld>
            <a:endParaRPr lang="zh-CN" altLang="en-US"/>
          </a:p>
        </p:txBody>
      </p:sp>
      <p:sp>
        <p:nvSpPr>
          <p:cNvPr id="2052" name="幻灯片图像占位符 3"/>
          <p:cNvSpPr>
            <a:spLocks noGrp="1" noRot="1" noChangeAspect="1" noChangeArrowheads="1"/>
          </p:cNvSpPr>
          <p:nvPr>
            <p:ph type="sldImg" idx="4294967295"/>
          </p:nvPr>
        </p:nvSpPr>
        <p:spPr bwMode="auto">
          <a:xfrm>
            <a:off x="1143000" y="685800"/>
            <a:ext cx="4572000" cy="34290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2053" name="备注占位符 4"/>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noProof="1"/>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fld id="{D050932E-4F6C-4C8B-A165-80E191AB5CF5}" type="slidenum">
              <a:rPr lang="zh-CN" altLang="en-US"/>
              <a:pPr/>
              <a:t>‹#›</a:t>
            </a:fld>
            <a:endParaRPr lang="zh-CN" altLang="en-US"/>
          </a:p>
        </p:txBody>
      </p:sp>
    </p:spTree>
    <p:extLst>
      <p:ext uri="{BB962C8B-B14F-4D97-AF65-F5344CB8AC3E}">
        <p14:creationId xmlns:p14="http://schemas.microsoft.com/office/powerpoint/2010/main" val="22916732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50932E-4F6C-4C8B-A165-80E191AB5CF5}" type="slidenum">
              <a:rPr lang="zh-CN" altLang="en-US" smtClean="0"/>
              <a:pPr/>
              <a:t>1</a:t>
            </a:fld>
            <a:endParaRPr lang="zh-CN" altLang="en-US"/>
          </a:p>
        </p:txBody>
      </p:sp>
    </p:spTree>
    <p:extLst>
      <p:ext uri="{BB962C8B-B14F-4D97-AF65-F5344CB8AC3E}">
        <p14:creationId xmlns:p14="http://schemas.microsoft.com/office/powerpoint/2010/main" val="1268973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noChangeArrowheads="1" noTextEdit="1"/>
          </p:cNvSpPr>
          <p:nvPr>
            <p:ph type="sldImg" idx="4294967295"/>
          </p:nvPr>
        </p:nvSpPr>
        <p:spPr>
          <a:ln>
            <a:miter lim="800000"/>
          </a:ln>
        </p:spPr>
      </p:sp>
      <p:sp>
        <p:nvSpPr>
          <p:cNvPr id="5122" name="备注占位符 2"/>
          <p:cNvSpPr>
            <a:spLocks noGrp="1" noChangeArrowheads="1"/>
          </p:cNvSpPr>
          <p:nvPr>
            <p:ph type="body" idx="4294967295"/>
          </p:nvPr>
        </p:nvSpPr>
        <p:spPr>
          <a:ln/>
        </p:spPr>
        <p:txBody>
          <a:bodyPr/>
          <a:lstStyle/>
          <a:p>
            <a:pPr eaLnBrk="1" hangingPunct="1">
              <a:spcBef>
                <a:spcPct val="0"/>
              </a:spcBef>
            </a:pPr>
            <a:endParaRPr lang="zh-CN" altLang="en-US" smtClean="0"/>
          </a:p>
        </p:txBody>
      </p:sp>
      <p:sp>
        <p:nvSpPr>
          <p:cNvPr id="512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4523813-CF12-459D-ACAE-953117DEBF6D}" type="slidenum">
              <a:rPr lang="zh-CN" altLang="en-US"/>
              <a:pPr/>
              <a:t>2</a:t>
            </a:fld>
            <a:endParaRPr lang="zh-CN" altLang="en-US"/>
          </a:p>
        </p:txBody>
      </p:sp>
    </p:spTree>
    <p:extLst>
      <p:ext uri="{BB962C8B-B14F-4D97-AF65-F5344CB8AC3E}">
        <p14:creationId xmlns:p14="http://schemas.microsoft.com/office/powerpoint/2010/main" val="2734379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p:cNvSpPr>
          <p:nvPr>
            <p:ph type="sldImg" idx="4294967295"/>
          </p:nvPr>
        </p:nvSpPr>
        <p:spPr>
          <a:ln/>
        </p:spPr>
      </p:sp>
      <p:sp>
        <p:nvSpPr>
          <p:cNvPr id="18434" name="文本占位符 2"/>
          <p:cNvSpPr>
            <a:spLocks noGrp="1" noChangeArrowheads="1"/>
          </p:cNvSpPr>
          <p:nvPr>
            <p:ph type="body" idx="4294967295"/>
          </p:nvPr>
        </p:nvSpPr>
        <p:spPr>
          <a:ln/>
        </p:spPr>
        <p:txBody>
          <a:bodyPr/>
          <a:lstStyle/>
          <a:p>
            <a:endParaRPr lang="zh-CN" altLang="en-US" smtClean="0"/>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49EF864-9D04-4990-B231-205D33479021}" type="slidenum">
              <a:rPr lang="zh-CN" altLang="en-US"/>
              <a:pPr/>
              <a:t>16</a:t>
            </a:fld>
            <a:endParaRPr lang="zh-CN" altLang="en-US"/>
          </a:p>
        </p:txBody>
      </p:sp>
    </p:spTree>
    <p:extLst>
      <p:ext uri="{BB962C8B-B14F-4D97-AF65-F5344CB8AC3E}">
        <p14:creationId xmlns:p14="http://schemas.microsoft.com/office/powerpoint/2010/main" val="1795357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50932E-4F6C-4C8B-A165-80E191AB5CF5}" type="slidenum">
              <a:rPr lang="zh-CN" altLang="en-US" smtClean="0"/>
              <a:pPr/>
              <a:t>101</a:t>
            </a:fld>
            <a:endParaRPr lang="zh-CN" altLang="en-US"/>
          </a:p>
        </p:txBody>
      </p:sp>
    </p:spTree>
    <p:extLst>
      <p:ext uri="{BB962C8B-B14F-4D97-AF65-F5344CB8AC3E}">
        <p14:creationId xmlns:p14="http://schemas.microsoft.com/office/powerpoint/2010/main" val="943969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日期占位符 41987"/>
          <p:cNvSpPr>
            <a:spLocks noGrp="1"/>
          </p:cNvSpPr>
          <p:nvPr>
            <p:ph type="dt" sz="half" idx="10"/>
          </p:nvPr>
        </p:nvSpPr>
        <p:spPr>
          <a:ln/>
        </p:spPr>
        <p:txBody>
          <a:bodyPr/>
          <a:lstStyle>
            <a:lvl1pPr>
              <a:defRPr/>
            </a:lvl1pPr>
          </a:lstStyle>
          <a:p>
            <a:pPr>
              <a:defRPr/>
            </a:pPr>
            <a:endParaRPr lang="zh-CN" altLang="en-US"/>
          </a:p>
        </p:txBody>
      </p:sp>
      <p:sp>
        <p:nvSpPr>
          <p:cNvPr id="5" name="页脚占位符 41988"/>
          <p:cNvSpPr>
            <a:spLocks noGrp="1"/>
          </p:cNvSpPr>
          <p:nvPr>
            <p:ph type="ftr" sz="quarter" idx="11"/>
          </p:nvPr>
        </p:nvSpPr>
        <p:spPr>
          <a:ln/>
        </p:spPr>
        <p:txBody>
          <a:bodyPr/>
          <a:lstStyle>
            <a:lvl1pPr>
              <a:defRPr/>
            </a:lvl1pPr>
          </a:lstStyle>
          <a:p>
            <a:pPr>
              <a:defRPr/>
            </a:pPr>
            <a:endParaRPr lang="zh-CN"/>
          </a:p>
        </p:txBody>
      </p:sp>
      <p:sp>
        <p:nvSpPr>
          <p:cNvPr id="6" name="灯片编号占位符 41989"/>
          <p:cNvSpPr>
            <a:spLocks noGrp="1"/>
          </p:cNvSpPr>
          <p:nvPr>
            <p:ph type="sldNum" sz="quarter" idx="12"/>
          </p:nvPr>
        </p:nvSpPr>
        <p:spPr>
          <a:ln/>
        </p:spPr>
        <p:txBody>
          <a:bodyPr/>
          <a:lstStyle>
            <a:lvl1pPr>
              <a:defRPr/>
            </a:lvl1pPr>
          </a:lstStyle>
          <a:p>
            <a:fld id="{72882DA4-98EE-48E9-8160-12EB6B666F94}" type="slidenum">
              <a:rPr lang="zh-CN" altLang="en-US"/>
              <a:pPr/>
              <a:t>‹#›</a:t>
            </a:fld>
            <a:endParaRPr lang="zh-CN" altLang="en-US">
              <a:latin typeface="Times New Roman" pitchFamily="18" charset="0"/>
            </a:endParaRPr>
          </a:p>
        </p:txBody>
      </p:sp>
    </p:spTree>
    <p:extLst>
      <p:ext uri="{BB962C8B-B14F-4D97-AF65-F5344CB8AC3E}">
        <p14:creationId xmlns:p14="http://schemas.microsoft.com/office/powerpoint/2010/main" val="3606801841"/>
      </p:ext>
    </p:extLst>
  </p:cSld>
  <p:clrMapOvr>
    <a:masterClrMapping/>
  </p:clrMapOvr>
  <p:transition>
    <p:dissolv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41987"/>
          <p:cNvSpPr>
            <a:spLocks noGrp="1"/>
          </p:cNvSpPr>
          <p:nvPr>
            <p:ph type="dt" sz="half" idx="10"/>
          </p:nvPr>
        </p:nvSpPr>
        <p:spPr>
          <a:ln/>
        </p:spPr>
        <p:txBody>
          <a:bodyPr/>
          <a:lstStyle>
            <a:lvl1pPr>
              <a:defRPr/>
            </a:lvl1pPr>
          </a:lstStyle>
          <a:p>
            <a:pPr>
              <a:defRPr/>
            </a:pPr>
            <a:endParaRPr lang="zh-CN" altLang="en-US"/>
          </a:p>
        </p:txBody>
      </p:sp>
      <p:sp>
        <p:nvSpPr>
          <p:cNvPr id="5" name="页脚占位符 41988"/>
          <p:cNvSpPr>
            <a:spLocks noGrp="1"/>
          </p:cNvSpPr>
          <p:nvPr>
            <p:ph type="ftr" sz="quarter" idx="11"/>
          </p:nvPr>
        </p:nvSpPr>
        <p:spPr>
          <a:ln/>
        </p:spPr>
        <p:txBody>
          <a:bodyPr/>
          <a:lstStyle>
            <a:lvl1pPr>
              <a:defRPr/>
            </a:lvl1pPr>
          </a:lstStyle>
          <a:p>
            <a:pPr>
              <a:defRPr/>
            </a:pPr>
            <a:endParaRPr lang="zh-CN"/>
          </a:p>
        </p:txBody>
      </p:sp>
      <p:sp>
        <p:nvSpPr>
          <p:cNvPr id="6" name="灯片编号占位符 41989"/>
          <p:cNvSpPr>
            <a:spLocks noGrp="1"/>
          </p:cNvSpPr>
          <p:nvPr>
            <p:ph type="sldNum" sz="quarter" idx="12"/>
          </p:nvPr>
        </p:nvSpPr>
        <p:spPr>
          <a:ln/>
        </p:spPr>
        <p:txBody>
          <a:bodyPr/>
          <a:lstStyle>
            <a:lvl1pPr>
              <a:defRPr/>
            </a:lvl1pPr>
          </a:lstStyle>
          <a:p>
            <a:fld id="{A9500E42-B9CF-4501-95CF-777BFA645C62}" type="slidenum">
              <a:rPr lang="zh-CN" altLang="en-US"/>
              <a:pPr/>
              <a:t>‹#›</a:t>
            </a:fld>
            <a:endParaRPr lang="zh-CN" altLang="en-US">
              <a:latin typeface="Times New Roman" pitchFamily="18" charset="0"/>
            </a:endParaRPr>
          </a:p>
        </p:txBody>
      </p:sp>
    </p:spTree>
    <p:extLst>
      <p:ext uri="{BB962C8B-B14F-4D97-AF65-F5344CB8AC3E}">
        <p14:creationId xmlns:p14="http://schemas.microsoft.com/office/powerpoint/2010/main" val="3899368694"/>
      </p:ext>
    </p:extLst>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41987"/>
          <p:cNvSpPr>
            <a:spLocks noGrp="1"/>
          </p:cNvSpPr>
          <p:nvPr>
            <p:ph type="dt" sz="half" idx="10"/>
          </p:nvPr>
        </p:nvSpPr>
        <p:spPr>
          <a:ln/>
        </p:spPr>
        <p:txBody>
          <a:bodyPr/>
          <a:lstStyle>
            <a:lvl1pPr>
              <a:defRPr/>
            </a:lvl1pPr>
          </a:lstStyle>
          <a:p>
            <a:pPr>
              <a:defRPr/>
            </a:pPr>
            <a:endParaRPr lang="zh-CN" altLang="en-US"/>
          </a:p>
        </p:txBody>
      </p:sp>
      <p:sp>
        <p:nvSpPr>
          <p:cNvPr id="5" name="页脚占位符 41988"/>
          <p:cNvSpPr>
            <a:spLocks noGrp="1"/>
          </p:cNvSpPr>
          <p:nvPr>
            <p:ph type="ftr" sz="quarter" idx="11"/>
          </p:nvPr>
        </p:nvSpPr>
        <p:spPr>
          <a:ln/>
        </p:spPr>
        <p:txBody>
          <a:bodyPr/>
          <a:lstStyle>
            <a:lvl1pPr>
              <a:defRPr/>
            </a:lvl1pPr>
          </a:lstStyle>
          <a:p>
            <a:pPr>
              <a:defRPr/>
            </a:pPr>
            <a:endParaRPr lang="zh-CN"/>
          </a:p>
        </p:txBody>
      </p:sp>
      <p:sp>
        <p:nvSpPr>
          <p:cNvPr id="6" name="灯片编号占位符 41989"/>
          <p:cNvSpPr>
            <a:spLocks noGrp="1"/>
          </p:cNvSpPr>
          <p:nvPr>
            <p:ph type="sldNum" sz="quarter" idx="12"/>
          </p:nvPr>
        </p:nvSpPr>
        <p:spPr>
          <a:ln/>
        </p:spPr>
        <p:txBody>
          <a:bodyPr/>
          <a:lstStyle>
            <a:lvl1pPr>
              <a:defRPr/>
            </a:lvl1pPr>
          </a:lstStyle>
          <a:p>
            <a:fld id="{EC6E9947-F514-49D8-9E74-EB0B84872342}" type="slidenum">
              <a:rPr lang="zh-CN" altLang="en-US"/>
              <a:pPr/>
              <a:t>‹#›</a:t>
            </a:fld>
            <a:endParaRPr lang="zh-CN" altLang="en-US">
              <a:latin typeface="Times New Roman" pitchFamily="18" charset="0"/>
            </a:endParaRPr>
          </a:p>
        </p:txBody>
      </p:sp>
    </p:spTree>
    <p:extLst>
      <p:ext uri="{BB962C8B-B14F-4D97-AF65-F5344CB8AC3E}">
        <p14:creationId xmlns:p14="http://schemas.microsoft.com/office/powerpoint/2010/main" val="2380415655"/>
      </p:ext>
    </p:extLst>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日期占位符 41987"/>
          <p:cNvSpPr>
            <a:spLocks noGrp="1"/>
          </p:cNvSpPr>
          <p:nvPr>
            <p:ph type="dt" sz="half" idx="10"/>
          </p:nvPr>
        </p:nvSpPr>
        <p:spPr>
          <a:ln/>
        </p:spPr>
        <p:txBody>
          <a:bodyPr/>
          <a:lstStyle>
            <a:lvl1pPr>
              <a:defRPr/>
            </a:lvl1pPr>
          </a:lstStyle>
          <a:p>
            <a:pPr>
              <a:defRPr/>
            </a:pPr>
            <a:endParaRPr lang="zh-CN" altLang="en-US"/>
          </a:p>
        </p:txBody>
      </p:sp>
      <p:sp>
        <p:nvSpPr>
          <p:cNvPr id="4" name="页脚占位符 41988"/>
          <p:cNvSpPr>
            <a:spLocks noGrp="1"/>
          </p:cNvSpPr>
          <p:nvPr>
            <p:ph type="ftr" sz="quarter" idx="11"/>
          </p:nvPr>
        </p:nvSpPr>
        <p:spPr>
          <a:ln/>
        </p:spPr>
        <p:txBody>
          <a:bodyPr/>
          <a:lstStyle>
            <a:lvl1pPr>
              <a:defRPr/>
            </a:lvl1pPr>
          </a:lstStyle>
          <a:p>
            <a:pPr>
              <a:defRPr/>
            </a:pPr>
            <a:endParaRPr lang="zh-CN"/>
          </a:p>
        </p:txBody>
      </p:sp>
      <p:sp>
        <p:nvSpPr>
          <p:cNvPr id="5" name="灯片编号占位符 41989"/>
          <p:cNvSpPr>
            <a:spLocks noGrp="1"/>
          </p:cNvSpPr>
          <p:nvPr>
            <p:ph type="sldNum" sz="quarter" idx="12"/>
          </p:nvPr>
        </p:nvSpPr>
        <p:spPr>
          <a:ln/>
        </p:spPr>
        <p:txBody>
          <a:bodyPr/>
          <a:lstStyle>
            <a:lvl1pPr>
              <a:defRPr/>
            </a:lvl1pPr>
          </a:lstStyle>
          <a:p>
            <a:fld id="{7C0E3095-BA59-4805-812E-3550A5D9AB61}" type="slidenum">
              <a:rPr lang="zh-CN" altLang="en-US"/>
              <a:pPr/>
              <a:t>‹#›</a:t>
            </a:fld>
            <a:endParaRPr lang="zh-CN" altLang="en-US">
              <a:latin typeface="Times New Roman" pitchFamily="18" charset="0"/>
            </a:endParaRPr>
          </a:p>
        </p:txBody>
      </p:sp>
    </p:spTree>
    <p:extLst>
      <p:ext uri="{BB962C8B-B14F-4D97-AF65-F5344CB8AC3E}">
        <p14:creationId xmlns:p14="http://schemas.microsoft.com/office/powerpoint/2010/main" val="680515421"/>
      </p:ext>
    </p:extLst>
  </p:cSld>
  <p:clrMapOvr>
    <a:masterClrMapping/>
  </p:clrMapOvr>
  <p:transition>
    <p:dissolv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29150" y="1825625"/>
            <a:ext cx="3886200" cy="2098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29150" y="4076700"/>
            <a:ext cx="3886200" cy="21002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日期占位符 41987"/>
          <p:cNvSpPr>
            <a:spLocks noGrp="1"/>
          </p:cNvSpPr>
          <p:nvPr>
            <p:ph type="dt" sz="half" idx="10"/>
          </p:nvPr>
        </p:nvSpPr>
        <p:spPr>
          <a:ln/>
        </p:spPr>
        <p:txBody>
          <a:bodyPr/>
          <a:lstStyle>
            <a:lvl1pPr>
              <a:defRPr/>
            </a:lvl1pPr>
          </a:lstStyle>
          <a:p>
            <a:pPr>
              <a:defRPr/>
            </a:pPr>
            <a:endParaRPr lang="zh-CN" altLang="en-US"/>
          </a:p>
        </p:txBody>
      </p:sp>
      <p:sp>
        <p:nvSpPr>
          <p:cNvPr id="7" name="页脚占位符 41988"/>
          <p:cNvSpPr>
            <a:spLocks noGrp="1"/>
          </p:cNvSpPr>
          <p:nvPr>
            <p:ph type="ftr" sz="quarter" idx="11"/>
          </p:nvPr>
        </p:nvSpPr>
        <p:spPr>
          <a:ln/>
        </p:spPr>
        <p:txBody>
          <a:bodyPr/>
          <a:lstStyle>
            <a:lvl1pPr>
              <a:defRPr/>
            </a:lvl1pPr>
          </a:lstStyle>
          <a:p>
            <a:pPr>
              <a:defRPr/>
            </a:pPr>
            <a:endParaRPr lang="zh-CN"/>
          </a:p>
        </p:txBody>
      </p:sp>
      <p:sp>
        <p:nvSpPr>
          <p:cNvPr id="8" name="灯片编号占位符 41989"/>
          <p:cNvSpPr>
            <a:spLocks noGrp="1"/>
          </p:cNvSpPr>
          <p:nvPr>
            <p:ph type="sldNum" sz="quarter" idx="12"/>
          </p:nvPr>
        </p:nvSpPr>
        <p:spPr>
          <a:ln/>
        </p:spPr>
        <p:txBody>
          <a:bodyPr/>
          <a:lstStyle>
            <a:lvl1pPr>
              <a:defRPr/>
            </a:lvl1pPr>
          </a:lstStyle>
          <a:p>
            <a:fld id="{47D32CC8-D16E-4CA2-95D8-824D76F136FC}" type="slidenum">
              <a:rPr lang="zh-CN" altLang="en-US"/>
              <a:pPr/>
              <a:t>‹#›</a:t>
            </a:fld>
            <a:endParaRPr lang="zh-CN" altLang="en-US">
              <a:latin typeface="Times New Roman" pitchFamily="18" charset="0"/>
            </a:endParaRPr>
          </a:p>
        </p:txBody>
      </p:sp>
    </p:spTree>
    <p:extLst>
      <p:ext uri="{BB962C8B-B14F-4D97-AF65-F5344CB8AC3E}">
        <p14:creationId xmlns:p14="http://schemas.microsoft.com/office/powerpoint/2010/main" val="2259398305"/>
      </p:ext>
    </p:extLst>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41987"/>
          <p:cNvSpPr>
            <a:spLocks noGrp="1"/>
          </p:cNvSpPr>
          <p:nvPr>
            <p:ph type="dt" sz="half" idx="10"/>
          </p:nvPr>
        </p:nvSpPr>
        <p:spPr>
          <a:ln/>
        </p:spPr>
        <p:txBody>
          <a:bodyPr/>
          <a:lstStyle>
            <a:lvl1pPr>
              <a:defRPr/>
            </a:lvl1pPr>
          </a:lstStyle>
          <a:p>
            <a:pPr>
              <a:defRPr/>
            </a:pPr>
            <a:endParaRPr lang="zh-CN" altLang="en-US"/>
          </a:p>
        </p:txBody>
      </p:sp>
      <p:sp>
        <p:nvSpPr>
          <p:cNvPr id="5" name="页脚占位符 41988"/>
          <p:cNvSpPr>
            <a:spLocks noGrp="1"/>
          </p:cNvSpPr>
          <p:nvPr>
            <p:ph type="ftr" sz="quarter" idx="11"/>
          </p:nvPr>
        </p:nvSpPr>
        <p:spPr>
          <a:ln/>
        </p:spPr>
        <p:txBody>
          <a:bodyPr/>
          <a:lstStyle>
            <a:lvl1pPr>
              <a:defRPr/>
            </a:lvl1pPr>
          </a:lstStyle>
          <a:p>
            <a:pPr>
              <a:defRPr/>
            </a:pPr>
            <a:endParaRPr lang="zh-CN"/>
          </a:p>
        </p:txBody>
      </p:sp>
      <p:sp>
        <p:nvSpPr>
          <p:cNvPr id="6" name="灯片编号占位符 41989"/>
          <p:cNvSpPr>
            <a:spLocks noGrp="1"/>
          </p:cNvSpPr>
          <p:nvPr>
            <p:ph type="sldNum" sz="quarter" idx="12"/>
          </p:nvPr>
        </p:nvSpPr>
        <p:spPr>
          <a:ln/>
        </p:spPr>
        <p:txBody>
          <a:bodyPr/>
          <a:lstStyle>
            <a:lvl1pPr>
              <a:defRPr/>
            </a:lvl1pPr>
          </a:lstStyle>
          <a:p>
            <a:fld id="{4F8CF492-EB06-42AF-9D59-2F95B4264FAB}" type="slidenum">
              <a:rPr lang="zh-CN" altLang="en-US"/>
              <a:pPr/>
              <a:t>‹#›</a:t>
            </a:fld>
            <a:endParaRPr lang="zh-CN" altLang="en-US">
              <a:latin typeface="Times New Roman" pitchFamily="18" charset="0"/>
            </a:endParaRPr>
          </a:p>
        </p:txBody>
      </p:sp>
    </p:spTree>
    <p:extLst>
      <p:ext uri="{BB962C8B-B14F-4D97-AF65-F5344CB8AC3E}">
        <p14:creationId xmlns:p14="http://schemas.microsoft.com/office/powerpoint/2010/main" val="2375679247"/>
      </p:ext>
    </p:extLst>
  </p:cSld>
  <p:clrMapOvr>
    <a:masterClrMapping/>
  </p:clrMapOvr>
  <p:transitio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日期占位符 41987"/>
          <p:cNvSpPr>
            <a:spLocks noGrp="1"/>
          </p:cNvSpPr>
          <p:nvPr>
            <p:ph type="dt" sz="half" idx="10"/>
          </p:nvPr>
        </p:nvSpPr>
        <p:spPr>
          <a:ln/>
        </p:spPr>
        <p:txBody>
          <a:bodyPr/>
          <a:lstStyle>
            <a:lvl1pPr>
              <a:defRPr/>
            </a:lvl1pPr>
          </a:lstStyle>
          <a:p>
            <a:pPr>
              <a:defRPr/>
            </a:pPr>
            <a:endParaRPr lang="zh-CN" altLang="en-US"/>
          </a:p>
        </p:txBody>
      </p:sp>
      <p:sp>
        <p:nvSpPr>
          <p:cNvPr id="5" name="页脚占位符 41988"/>
          <p:cNvSpPr>
            <a:spLocks noGrp="1"/>
          </p:cNvSpPr>
          <p:nvPr>
            <p:ph type="ftr" sz="quarter" idx="11"/>
          </p:nvPr>
        </p:nvSpPr>
        <p:spPr>
          <a:ln/>
        </p:spPr>
        <p:txBody>
          <a:bodyPr/>
          <a:lstStyle>
            <a:lvl1pPr>
              <a:defRPr/>
            </a:lvl1pPr>
          </a:lstStyle>
          <a:p>
            <a:pPr>
              <a:defRPr/>
            </a:pPr>
            <a:endParaRPr lang="zh-CN"/>
          </a:p>
        </p:txBody>
      </p:sp>
      <p:sp>
        <p:nvSpPr>
          <p:cNvPr id="6" name="灯片编号占位符 41989"/>
          <p:cNvSpPr>
            <a:spLocks noGrp="1"/>
          </p:cNvSpPr>
          <p:nvPr>
            <p:ph type="sldNum" sz="quarter" idx="12"/>
          </p:nvPr>
        </p:nvSpPr>
        <p:spPr>
          <a:ln/>
        </p:spPr>
        <p:txBody>
          <a:bodyPr/>
          <a:lstStyle>
            <a:lvl1pPr>
              <a:defRPr/>
            </a:lvl1pPr>
          </a:lstStyle>
          <a:p>
            <a:fld id="{EAB4A6D5-EADC-49E5-ABE4-45FFB9889669}" type="slidenum">
              <a:rPr lang="zh-CN" altLang="en-US"/>
              <a:pPr/>
              <a:t>‹#›</a:t>
            </a:fld>
            <a:endParaRPr lang="zh-CN" altLang="en-US">
              <a:latin typeface="Times New Roman" pitchFamily="18" charset="0"/>
            </a:endParaRPr>
          </a:p>
        </p:txBody>
      </p:sp>
    </p:spTree>
    <p:extLst>
      <p:ext uri="{BB962C8B-B14F-4D97-AF65-F5344CB8AC3E}">
        <p14:creationId xmlns:p14="http://schemas.microsoft.com/office/powerpoint/2010/main" val="554518152"/>
      </p:ext>
    </p:extLst>
  </p:cSld>
  <p:clrMapOvr>
    <a:masterClrMapping/>
  </p:clrMapOvr>
  <p:transition>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2504"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54296" y="1600200"/>
            <a:ext cx="4032504"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1987"/>
          <p:cNvSpPr>
            <a:spLocks noGrp="1"/>
          </p:cNvSpPr>
          <p:nvPr>
            <p:ph type="dt" sz="half" idx="10"/>
          </p:nvPr>
        </p:nvSpPr>
        <p:spPr>
          <a:ln/>
        </p:spPr>
        <p:txBody>
          <a:bodyPr/>
          <a:lstStyle>
            <a:lvl1pPr>
              <a:defRPr/>
            </a:lvl1pPr>
          </a:lstStyle>
          <a:p>
            <a:pPr>
              <a:defRPr/>
            </a:pPr>
            <a:endParaRPr lang="zh-CN" altLang="en-US"/>
          </a:p>
        </p:txBody>
      </p:sp>
      <p:sp>
        <p:nvSpPr>
          <p:cNvPr id="6" name="页脚占位符 41988"/>
          <p:cNvSpPr>
            <a:spLocks noGrp="1"/>
          </p:cNvSpPr>
          <p:nvPr>
            <p:ph type="ftr" sz="quarter" idx="11"/>
          </p:nvPr>
        </p:nvSpPr>
        <p:spPr>
          <a:ln/>
        </p:spPr>
        <p:txBody>
          <a:bodyPr/>
          <a:lstStyle>
            <a:lvl1pPr>
              <a:defRPr/>
            </a:lvl1pPr>
          </a:lstStyle>
          <a:p>
            <a:pPr>
              <a:defRPr/>
            </a:pPr>
            <a:endParaRPr lang="zh-CN"/>
          </a:p>
        </p:txBody>
      </p:sp>
      <p:sp>
        <p:nvSpPr>
          <p:cNvPr id="7" name="灯片编号占位符 41989"/>
          <p:cNvSpPr>
            <a:spLocks noGrp="1"/>
          </p:cNvSpPr>
          <p:nvPr>
            <p:ph type="sldNum" sz="quarter" idx="12"/>
          </p:nvPr>
        </p:nvSpPr>
        <p:spPr>
          <a:ln/>
        </p:spPr>
        <p:txBody>
          <a:bodyPr/>
          <a:lstStyle>
            <a:lvl1pPr>
              <a:defRPr/>
            </a:lvl1pPr>
          </a:lstStyle>
          <a:p>
            <a:fld id="{6B4C8DA0-85DC-4FB9-B550-A0B6F2112CD8}" type="slidenum">
              <a:rPr lang="zh-CN" altLang="en-US"/>
              <a:pPr/>
              <a:t>‹#›</a:t>
            </a:fld>
            <a:endParaRPr lang="zh-CN" altLang="en-US">
              <a:latin typeface="Times New Roman" pitchFamily="18" charset="0"/>
            </a:endParaRPr>
          </a:p>
        </p:txBody>
      </p:sp>
    </p:spTree>
    <p:extLst>
      <p:ext uri="{BB962C8B-B14F-4D97-AF65-F5344CB8AC3E}">
        <p14:creationId xmlns:p14="http://schemas.microsoft.com/office/powerpoint/2010/main" val="446896021"/>
      </p:ext>
    </p:extLst>
  </p:cSld>
  <p:clrMapOvr>
    <a:masterClrMapping/>
  </p:clrMapOvr>
  <p:transition>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41987"/>
          <p:cNvSpPr>
            <a:spLocks noGrp="1"/>
          </p:cNvSpPr>
          <p:nvPr>
            <p:ph type="dt" sz="half" idx="10"/>
          </p:nvPr>
        </p:nvSpPr>
        <p:spPr>
          <a:ln/>
        </p:spPr>
        <p:txBody>
          <a:bodyPr/>
          <a:lstStyle>
            <a:lvl1pPr>
              <a:defRPr/>
            </a:lvl1pPr>
          </a:lstStyle>
          <a:p>
            <a:pPr>
              <a:defRPr/>
            </a:pPr>
            <a:endParaRPr lang="zh-CN" altLang="en-US"/>
          </a:p>
        </p:txBody>
      </p:sp>
      <p:sp>
        <p:nvSpPr>
          <p:cNvPr id="8" name="页脚占位符 41988"/>
          <p:cNvSpPr>
            <a:spLocks noGrp="1"/>
          </p:cNvSpPr>
          <p:nvPr>
            <p:ph type="ftr" sz="quarter" idx="11"/>
          </p:nvPr>
        </p:nvSpPr>
        <p:spPr>
          <a:ln/>
        </p:spPr>
        <p:txBody>
          <a:bodyPr/>
          <a:lstStyle>
            <a:lvl1pPr>
              <a:defRPr/>
            </a:lvl1pPr>
          </a:lstStyle>
          <a:p>
            <a:pPr>
              <a:defRPr/>
            </a:pPr>
            <a:endParaRPr lang="zh-CN"/>
          </a:p>
        </p:txBody>
      </p:sp>
      <p:sp>
        <p:nvSpPr>
          <p:cNvPr id="9" name="灯片编号占位符 41989"/>
          <p:cNvSpPr>
            <a:spLocks noGrp="1"/>
          </p:cNvSpPr>
          <p:nvPr>
            <p:ph type="sldNum" sz="quarter" idx="12"/>
          </p:nvPr>
        </p:nvSpPr>
        <p:spPr>
          <a:ln/>
        </p:spPr>
        <p:txBody>
          <a:bodyPr/>
          <a:lstStyle>
            <a:lvl1pPr>
              <a:defRPr/>
            </a:lvl1pPr>
          </a:lstStyle>
          <a:p>
            <a:fld id="{A0E739F7-9AEC-4B8E-A3A8-5F7B6C72E6E3}" type="slidenum">
              <a:rPr lang="zh-CN" altLang="en-US"/>
              <a:pPr/>
              <a:t>‹#›</a:t>
            </a:fld>
            <a:endParaRPr lang="zh-CN" altLang="en-US">
              <a:latin typeface="Times New Roman" pitchFamily="18" charset="0"/>
            </a:endParaRPr>
          </a:p>
        </p:txBody>
      </p:sp>
    </p:spTree>
    <p:extLst>
      <p:ext uri="{BB962C8B-B14F-4D97-AF65-F5344CB8AC3E}">
        <p14:creationId xmlns:p14="http://schemas.microsoft.com/office/powerpoint/2010/main" val="3156814301"/>
      </p:ext>
    </p:extLst>
  </p:cSld>
  <p:clrMapOvr>
    <a:masterClrMapping/>
  </p:clrMapOvr>
  <p:transition>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41987"/>
          <p:cNvSpPr>
            <a:spLocks noGrp="1"/>
          </p:cNvSpPr>
          <p:nvPr>
            <p:ph type="dt" sz="half" idx="10"/>
          </p:nvPr>
        </p:nvSpPr>
        <p:spPr>
          <a:ln/>
        </p:spPr>
        <p:txBody>
          <a:bodyPr/>
          <a:lstStyle>
            <a:lvl1pPr>
              <a:defRPr/>
            </a:lvl1pPr>
          </a:lstStyle>
          <a:p>
            <a:pPr>
              <a:defRPr/>
            </a:pPr>
            <a:endParaRPr lang="zh-CN" altLang="en-US"/>
          </a:p>
        </p:txBody>
      </p:sp>
      <p:sp>
        <p:nvSpPr>
          <p:cNvPr id="4" name="页脚占位符 41988"/>
          <p:cNvSpPr>
            <a:spLocks noGrp="1"/>
          </p:cNvSpPr>
          <p:nvPr>
            <p:ph type="ftr" sz="quarter" idx="11"/>
          </p:nvPr>
        </p:nvSpPr>
        <p:spPr>
          <a:ln/>
        </p:spPr>
        <p:txBody>
          <a:bodyPr/>
          <a:lstStyle>
            <a:lvl1pPr>
              <a:defRPr/>
            </a:lvl1pPr>
          </a:lstStyle>
          <a:p>
            <a:pPr>
              <a:defRPr/>
            </a:pPr>
            <a:endParaRPr lang="zh-CN"/>
          </a:p>
        </p:txBody>
      </p:sp>
      <p:sp>
        <p:nvSpPr>
          <p:cNvPr id="5" name="灯片编号占位符 41989"/>
          <p:cNvSpPr>
            <a:spLocks noGrp="1"/>
          </p:cNvSpPr>
          <p:nvPr>
            <p:ph type="sldNum" sz="quarter" idx="12"/>
          </p:nvPr>
        </p:nvSpPr>
        <p:spPr>
          <a:ln/>
        </p:spPr>
        <p:txBody>
          <a:bodyPr/>
          <a:lstStyle>
            <a:lvl1pPr>
              <a:defRPr/>
            </a:lvl1pPr>
          </a:lstStyle>
          <a:p>
            <a:fld id="{59DDE06B-5A54-4422-9A30-EF7563F2D847}" type="slidenum">
              <a:rPr lang="zh-CN" altLang="en-US"/>
              <a:pPr/>
              <a:t>‹#›</a:t>
            </a:fld>
            <a:endParaRPr lang="zh-CN" altLang="en-US">
              <a:latin typeface="Times New Roman" pitchFamily="18" charset="0"/>
            </a:endParaRPr>
          </a:p>
        </p:txBody>
      </p:sp>
    </p:spTree>
    <p:extLst>
      <p:ext uri="{BB962C8B-B14F-4D97-AF65-F5344CB8AC3E}">
        <p14:creationId xmlns:p14="http://schemas.microsoft.com/office/powerpoint/2010/main" val="495657743"/>
      </p:ext>
    </p:extLst>
  </p:cSld>
  <p:clrMapOvr>
    <a:masterClrMapping/>
  </p:clrMapOvr>
  <p:transition>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1987"/>
          <p:cNvSpPr>
            <a:spLocks noGrp="1"/>
          </p:cNvSpPr>
          <p:nvPr>
            <p:ph type="dt" sz="half" idx="10"/>
          </p:nvPr>
        </p:nvSpPr>
        <p:spPr>
          <a:ln/>
        </p:spPr>
        <p:txBody>
          <a:bodyPr/>
          <a:lstStyle>
            <a:lvl1pPr>
              <a:defRPr/>
            </a:lvl1pPr>
          </a:lstStyle>
          <a:p>
            <a:pPr>
              <a:defRPr/>
            </a:pPr>
            <a:endParaRPr lang="zh-CN" altLang="en-US"/>
          </a:p>
        </p:txBody>
      </p:sp>
      <p:sp>
        <p:nvSpPr>
          <p:cNvPr id="3" name="页脚占位符 41988"/>
          <p:cNvSpPr>
            <a:spLocks noGrp="1"/>
          </p:cNvSpPr>
          <p:nvPr>
            <p:ph type="ftr" sz="quarter" idx="11"/>
          </p:nvPr>
        </p:nvSpPr>
        <p:spPr>
          <a:ln/>
        </p:spPr>
        <p:txBody>
          <a:bodyPr/>
          <a:lstStyle>
            <a:lvl1pPr>
              <a:defRPr/>
            </a:lvl1pPr>
          </a:lstStyle>
          <a:p>
            <a:pPr>
              <a:defRPr/>
            </a:pPr>
            <a:endParaRPr lang="zh-CN"/>
          </a:p>
        </p:txBody>
      </p:sp>
      <p:sp>
        <p:nvSpPr>
          <p:cNvPr id="4" name="灯片编号占位符 41989"/>
          <p:cNvSpPr>
            <a:spLocks noGrp="1"/>
          </p:cNvSpPr>
          <p:nvPr>
            <p:ph type="sldNum" sz="quarter" idx="12"/>
          </p:nvPr>
        </p:nvSpPr>
        <p:spPr>
          <a:ln/>
        </p:spPr>
        <p:txBody>
          <a:bodyPr/>
          <a:lstStyle>
            <a:lvl1pPr>
              <a:defRPr/>
            </a:lvl1pPr>
          </a:lstStyle>
          <a:p>
            <a:fld id="{10B547FD-F473-471C-807E-5618B329ACCB}" type="slidenum">
              <a:rPr lang="zh-CN" altLang="en-US"/>
              <a:pPr/>
              <a:t>‹#›</a:t>
            </a:fld>
            <a:endParaRPr lang="zh-CN" altLang="en-US">
              <a:latin typeface="Times New Roman" pitchFamily="18" charset="0"/>
            </a:endParaRPr>
          </a:p>
        </p:txBody>
      </p:sp>
    </p:spTree>
    <p:extLst>
      <p:ext uri="{BB962C8B-B14F-4D97-AF65-F5344CB8AC3E}">
        <p14:creationId xmlns:p14="http://schemas.microsoft.com/office/powerpoint/2010/main" val="2550815142"/>
      </p:ext>
    </p:extLst>
  </p:cSld>
  <p:clrMapOvr>
    <a:masterClrMapping/>
  </p:clrMapOvr>
  <p:transition>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日期占位符 41987"/>
          <p:cNvSpPr>
            <a:spLocks noGrp="1"/>
          </p:cNvSpPr>
          <p:nvPr>
            <p:ph type="dt" sz="half" idx="10"/>
          </p:nvPr>
        </p:nvSpPr>
        <p:spPr>
          <a:ln/>
        </p:spPr>
        <p:txBody>
          <a:bodyPr/>
          <a:lstStyle>
            <a:lvl1pPr>
              <a:defRPr/>
            </a:lvl1pPr>
          </a:lstStyle>
          <a:p>
            <a:pPr>
              <a:defRPr/>
            </a:pPr>
            <a:endParaRPr lang="zh-CN" altLang="en-US"/>
          </a:p>
        </p:txBody>
      </p:sp>
      <p:sp>
        <p:nvSpPr>
          <p:cNvPr id="6" name="页脚占位符 41988"/>
          <p:cNvSpPr>
            <a:spLocks noGrp="1"/>
          </p:cNvSpPr>
          <p:nvPr>
            <p:ph type="ftr" sz="quarter" idx="11"/>
          </p:nvPr>
        </p:nvSpPr>
        <p:spPr>
          <a:ln/>
        </p:spPr>
        <p:txBody>
          <a:bodyPr/>
          <a:lstStyle>
            <a:lvl1pPr>
              <a:defRPr/>
            </a:lvl1pPr>
          </a:lstStyle>
          <a:p>
            <a:pPr>
              <a:defRPr/>
            </a:pPr>
            <a:endParaRPr lang="zh-CN"/>
          </a:p>
        </p:txBody>
      </p:sp>
      <p:sp>
        <p:nvSpPr>
          <p:cNvPr id="7" name="灯片编号占位符 41989"/>
          <p:cNvSpPr>
            <a:spLocks noGrp="1"/>
          </p:cNvSpPr>
          <p:nvPr>
            <p:ph type="sldNum" sz="quarter" idx="12"/>
          </p:nvPr>
        </p:nvSpPr>
        <p:spPr>
          <a:ln/>
        </p:spPr>
        <p:txBody>
          <a:bodyPr/>
          <a:lstStyle>
            <a:lvl1pPr>
              <a:defRPr/>
            </a:lvl1pPr>
          </a:lstStyle>
          <a:p>
            <a:fld id="{F00FE2E5-738E-4FAA-A69A-1EB23A42F937}" type="slidenum">
              <a:rPr lang="zh-CN" altLang="en-US"/>
              <a:pPr/>
              <a:t>‹#›</a:t>
            </a:fld>
            <a:endParaRPr lang="zh-CN" altLang="en-US">
              <a:latin typeface="Times New Roman" pitchFamily="18" charset="0"/>
            </a:endParaRPr>
          </a:p>
        </p:txBody>
      </p:sp>
    </p:spTree>
    <p:extLst>
      <p:ext uri="{BB962C8B-B14F-4D97-AF65-F5344CB8AC3E}">
        <p14:creationId xmlns:p14="http://schemas.microsoft.com/office/powerpoint/2010/main" val="1718713205"/>
      </p:ext>
    </p:extLst>
  </p:cSld>
  <p:clrMapOvr>
    <a:masterClrMapping/>
  </p:clrMapOvr>
  <p:transition>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
        <p:nvSpPr>
          <p:cNvPr id="5" name="日期占位符 41987"/>
          <p:cNvSpPr>
            <a:spLocks noGrp="1"/>
          </p:cNvSpPr>
          <p:nvPr>
            <p:ph type="dt" sz="half" idx="10"/>
          </p:nvPr>
        </p:nvSpPr>
        <p:spPr>
          <a:ln/>
        </p:spPr>
        <p:txBody>
          <a:bodyPr/>
          <a:lstStyle>
            <a:lvl1pPr>
              <a:defRPr/>
            </a:lvl1pPr>
          </a:lstStyle>
          <a:p>
            <a:pPr>
              <a:defRPr/>
            </a:pPr>
            <a:endParaRPr lang="zh-CN" altLang="en-US"/>
          </a:p>
        </p:txBody>
      </p:sp>
      <p:sp>
        <p:nvSpPr>
          <p:cNvPr id="6" name="页脚占位符 41988"/>
          <p:cNvSpPr>
            <a:spLocks noGrp="1"/>
          </p:cNvSpPr>
          <p:nvPr>
            <p:ph type="ftr" sz="quarter" idx="11"/>
          </p:nvPr>
        </p:nvSpPr>
        <p:spPr>
          <a:ln/>
        </p:spPr>
        <p:txBody>
          <a:bodyPr/>
          <a:lstStyle>
            <a:lvl1pPr>
              <a:defRPr/>
            </a:lvl1pPr>
          </a:lstStyle>
          <a:p>
            <a:pPr>
              <a:defRPr/>
            </a:pPr>
            <a:endParaRPr lang="zh-CN"/>
          </a:p>
        </p:txBody>
      </p:sp>
      <p:sp>
        <p:nvSpPr>
          <p:cNvPr id="7" name="灯片编号占位符 41989"/>
          <p:cNvSpPr>
            <a:spLocks noGrp="1"/>
          </p:cNvSpPr>
          <p:nvPr>
            <p:ph type="sldNum" sz="quarter" idx="12"/>
          </p:nvPr>
        </p:nvSpPr>
        <p:spPr>
          <a:ln/>
        </p:spPr>
        <p:txBody>
          <a:bodyPr/>
          <a:lstStyle>
            <a:lvl1pPr>
              <a:defRPr/>
            </a:lvl1pPr>
          </a:lstStyle>
          <a:p>
            <a:fld id="{80C4062E-F720-4FFB-A5B9-E337D3806CE3}" type="slidenum">
              <a:rPr lang="zh-CN" altLang="en-US"/>
              <a:pPr/>
              <a:t>‹#›</a:t>
            </a:fld>
            <a:endParaRPr lang="zh-CN" altLang="en-US">
              <a:latin typeface="Times New Roman" pitchFamily="18" charset="0"/>
            </a:endParaRPr>
          </a:p>
        </p:txBody>
      </p:sp>
    </p:spTree>
    <p:extLst>
      <p:ext uri="{BB962C8B-B14F-4D97-AF65-F5344CB8AC3E}">
        <p14:creationId xmlns:p14="http://schemas.microsoft.com/office/powerpoint/2010/main" val="618399103"/>
      </p:ext>
    </p:extLst>
  </p:cSld>
  <p:clrMapOvr>
    <a:masterClrMapping/>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 41985"/>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1027" name="文本占位符 41986"/>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41988" name="日期占位符 41987"/>
          <p:cNvSpPr>
            <a:spLocks noGrp="1"/>
          </p:cNvSpPr>
          <p:nvPr>
            <p:ph type="dt" sz="half" idx="2"/>
          </p:nvPr>
        </p:nvSpPr>
        <p:spPr>
          <a:xfrm>
            <a:off x="457200" y="6245225"/>
            <a:ext cx="2133600" cy="476250"/>
          </a:xfrm>
          <a:prstGeom prst="rect">
            <a:avLst/>
          </a:prstGeom>
          <a:noFill/>
          <a:ln w="9525">
            <a:noFill/>
          </a:ln>
        </p:spPr>
        <p:txBody>
          <a:bodyPr/>
          <a:lstStyle>
            <a:lvl1pPr>
              <a:buClr>
                <a:srgbClr val="000000"/>
              </a:buClr>
              <a:defRPr sz="1400" noProof="1">
                <a:latin typeface="Arial" pitchFamily="34" charset="0"/>
              </a:defRPr>
            </a:lvl1pPr>
          </a:lstStyle>
          <a:p>
            <a:pPr>
              <a:defRPr/>
            </a:pPr>
            <a:endParaRPr lang="zh-CN" altLang="en-US"/>
          </a:p>
        </p:txBody>
      </p:sp>
      <p:sp>
        <p:nvSpPr>
          <p:cNvPr id="41989" name="页脚占位符 41988"/>
          <p:cNvSpPr>
            <a:spLocks noGrp="1"/>
          </p:cNvSpPr>
          <p:nvPr>
            <p:ph type="ftr" sz="quarter" idx="3"/>
          </p:nvPr>
        </p:nvSpPr>
        <p:spPr>
          <a:xfrm>
            <a:off x="3124200" y="6245225"/>
            <a:ext cx="2895600" cy="476250"/>
          </a:xfrm>
          <a:prstGeom prst="rect">
            <a:avLst/>
          </a:prstGeom>
          <a:noFill/>
          <a:ln w="9525">
            <a:noFill/>
          </a:ln>
        </p:spPr>
        <p:txBody>
          <a:bodyPr/>
          <a:lstStyle>
            <a:lvl1pPr algn="ctr">
              <a:buClr>
                <a:srgbClr val="000000"/>
              </a:buClr>
              <a:defRPr sz="1400" noProof="1">
                <a:latin typeface="Arial" pitchFamily="34" charset="0"/>
              </a:defRPr>
            </a:lvl1pPr>
          </a:lstStyle>
          <a:p>
            <a:pPr>
              <a:defRPr/>
            </a:pPr>
            <a:endParaRPr lang="zh-CN"/>
          </a:p>
        </p:txBody>
      </p:sp>
      <p:sp>
        <p:nvSpPr>
          <p:cNvPr id="41990" name="灯片编号占位符 41989"/>
          <p:cNvSpPr>
            <a:spLocks noGrp="1"/>
          </p:cNvSpPr>
          <p:nvPr>
            <p:ph type="sldNum" sz="quarter" idx="4"/>
          </p:nvPr>
        </p:nvSpPr>
        <p:spPr>
          <a:xfrm>
            <a:off x="6553200" y="6245225"/>
            <a:ext cx="2133600" cy="476250"/>
          </a:xfrm>
          <a:prstGeom prst="rect">
            <a:avLst/>
          </a:prstGeom>
          <a:noFill/>
          <a:ln w="9525">
            <a:noFill/>
          </a:ln>
        </p:spPr>
        <p:txBody>
          <a:bodyPr vert="horz" wrap="square" lIns="91440" tIns="45720" rIns="91440" bIns="45720" numCol="1" anchor="t" anchorCtr="0" compatLnSpc="1">
            <a:prstTxWarp prst="textNoShape">
              <a:avLst/>
            </a:prstTxWarp>
          </a:bodyPr>
          <a:lstStyle>
            <a:lvl1pPr algn="r">
              <a:defRPr sz="1400"/>
            </a:lvl1pPr>
          </a:lstStyle>
          <a:p>
            <a:fld id="{2BB95B1E-7042-4F42-A08A-0F293C86222F}" type="slidenum">
              <a:rPr lang="zh-CN" altLang="en-US"/>
              <a:pPr/>
              <a:t>‹#›</a:t>
            </a:fld>
            <a:endParaRPr lang="zh-CN" altLang="en-US">
              <a:latin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61" r:id="rId1"/>
    <p:sldLayoutId id="2147483660"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50" r:id="rId12"/>
    <p:sldLayoutId id="2147483649" r:id="rId13"/>
  </p:sldLayoutIdLst>
  <p:transition>
    <p:dissolve/>
  </p:transition>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10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1.xml"/><Relationship Id="rId1" Type="http://schemas.openxmlformats.org/officeDocument/2006/relationships/vmlDrawing" Target="../drawings/vmlDrawing2.vml"/><Relationship Id="rId4" Type="http://schemas.openxmlformats.org/officeDocument/2006/relationships/image" Target="../media/image111.wmf"/></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矩形 21545"/>
          <p:cNvSpPr>
            <a:spLocks noTextEdit="1"/>
          </p:cNvSpPr>
          <p:nvPr/>
        </p:nvSpPr>
        <p:spPr>
          <a:xfrm>
            <a:off x="2267268" y="2781618"/>
            <a:ext cx="4897437" cy="863600"/>
          </a:xfrm>
          <a:prstGeom prst="rect">
            <a:avLst/>
          </a:prstGeom>
        </p:spPr>
        <p:txBody>
          <a:bodyPr wrap="none" fromWordArt="1">
            <a:normAutofit/>
            <a:scene3d>
              <a:camera prst="orthographicFront"/>
              <a:lightRig rig="threePt" dir="t"/>
            </a:scene3d>
          </a:bodyPr>
          <a:lstStyle/>
          <a:p>
            <a:pPr algn="ctr"/>
            <a:r>
              <a:rPr lang="zh-CN" altLang="en-US" sz="4000" b="1" noProof="1">
                <a:ln/>
                <a:latin typeface="黑体" charset="0"/>
                <a:ea typeface="黑体" charset="0"/>
                <a:cs typeface="+mn-ea"/>
              </a:rPr>
              <a:t>机械制图与识图基础 </a:t>
            </a:r>
            <a:endParaRPr lang="zh-CN" altLang="en-US" sz="4000" b="1" noProof="1">
              <a:ln/>
              <a:latin typeface="黑体" charset="0"/>
              <a:ea typeface="黑体"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文本框 105474"/>
          <p:cNvSpPr txBox="1">
            <a:spLocks noChangeArrowheads="1"/>
          </p:cNvSpPr>
          <p:nvPr/>
        </p:nvSpPr>
        <p:spPr bwMode="auto">
          <a:xfrm>
            <a:off x="3059113" y="329598"/>
            <a:ext cx="2743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200" b="1" dirty="0">
                <a:solidFill>
                  <a:srgbClr val="000000"/>
                </a:solidFill>
                <a:latin typeface="楷体_GB2312" pitchFamily="49" charset="-122"/>
                <a:ea typeface="楷体_GB2312" pitchFamily="49" charset="-122"/>
              </a:rPr>
              <a:t>图 纸 幅 面</a:t>
            </a:r>
            <a:endParaRPr lang="en-US" altLang="zh-CN" sz="3200" b="1" dirty="0">
              <a:solidFill>
                <a:srgbClr val="000000"/>
              </a:solidFill>
              <a:latin typeface="楷体_GB2312" pitchFamily="49" charset="-122"/>
              <a:ea typeface="楷体_GB2312" pitchFamily="49" charset="-122"/>
            </a:endParaRPr>
          </a:p>
        </p:txBody>
      </p:sp>
      <p:grpSp>
        <p:nvGrpSpPr>
          <p:cNvPr id="11266" name="组合 105475"/>
          <p:cNvGrpSpPr>
            <a:grpSpLocks/>
          </p:cNvGrpSpPr>
          <p:nvPr/>
        </p:nvGrpSpPr>
        <p:grpSpPr bwMode="auto">
          <a:xfrm>
            <a:off x="755650" y="980937"/>
            <a:ext cx="3911600" cy="5264150"/>
            <a:chOff x="476" y="572"/>
            <a:chExt cx="2464" cy="3316"/>
          </a:xfrm>
        </p:grpSpPr>
        <p:sp>
          <p:nvSpPr>
            <p:cNvPr id="11267" name="文本框 105476"/>
            <p:cNvSpPr txBox="1">
              <a:spLocks noChangeArrowheads="1"/>
            </p:cNvSpPr>
            <p:nvPr/>
          </p:nvSpPr>
          <p:spPr bwMode="auto">
            <a:xfrm>
              <a:off x="2608" y="3657"/>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a:solidFill>
                    <a:srgbClr val="FF3300"/>
                  </a:solidFill>
                  <a:latin typeface="Times New Roman" pitchFamily="18" charset="0"/>
                </a:rPr>
                <a:t>594</a:t>
              </a:r>
              <a:endParaRPr lang="en-US" altLang="zh-CN" sz="3200" b="1">
                <a:solidFill>
                  <a:srgbClr val="0039AC"/>
                </a:solidFill>
                <a:latin typeface="Times New Roman" pitchFamily="18" charset="0"/>
              </a:endParaRPr>
            </a:p>
          </p:txBody>
        </p:sp>
        <p:grpSp>
          <p:nvGrpSpPr>
            <p:cNvPr id="11268" name="组合 105477"/>
            <p:cNvGrpSpPr>
              <a:grpSpLocks/>
            </p:cNvGrpSpPr>
            <p:nvPr/>
          </p:nvGrpSpPr>
          <p:grpSpPr bwMode="auto">
            <a:xfrm>
              <a:off x="476" y="572"/>
              <a:ext cx="2314" cy="3085"/>
              <a:chOff x="3481" y="1166"/>
              <a:chExt cx="1160" cy="1637"/>
            </a:xfrm>
          </p:grpSpPr>
          <p:sp>
            <p:nvSpPr>
              <p:cNvPr id="11269" name="直接连接符 105478"/>
              <p:cNvSpPr>
                <a:spLocks noChangeShapeType="1"/>
              </p:cNvSpPr>
              <p:nvPr/>
            </p:nvSpPr>
            <p:spPr bwMode="auto">
              <a:xfrm>
                <a:off x="4640" y="1166"/>
                <a:ext cx="1" cy="163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11270" name="直接连接符 105479"/>
              <p:cNvSpPr>
                <a:spLocks noChangeShapeType="1"/>
              </p:cNvSpPr>
              <p:nvPr/>
            </p:nvSpPr>
            <p:spPr bwMode="auto">
              <a:xfrm>
                <a:off x="3481" y="1166"/>
                <a:ext cx="1" cy="163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11271" name="直接连接符 105480"/>
              <p:cNvSpPr>
                <a:spLocks noChangeShapeType="1"/>
              </p:cNvSpPr>
              <p:nvPr/>
            </p:nvSpPr>
            <p:spPr bwMode="auto">
              <a:xfrm>
                <a:off x="3481" y="2802"/>
                <a:ext cx="1159" cy="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11272" name="直接连接符 105481"/>
              <p:cNvSpPr>
                <a:spLocks noChangeShapeType="1"/>
              </p:cNvSpPr>
              <p:nvPr/>
            </p:nvSpPr>
            <p:spPr bwMode="auto">
              <a:xfrm flipH="1">
                <a:off x="3481" y="1166"/>
                <a:ext cx="1159" cy="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sp>
          <p:nvSpPr>
            <p:cNvPr id="11273" name="文本框 105482"/>
            <p:cNvSpPr txBox="1">
              <a:spLocks noChangeArrowheads="1"/>
            </p:cNvSpPr>
            <p:nvPr/>
          </p:nvSpPr>
          <p:spPr bwMode="auto">
            <a:xfrm>
              <a:off x="2311" y="608"/>
              <a:ext cx="37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b="1">
                  <a:solidFill>
                    <a:srgbClr val="FF3300"/>
                  </a:solidFill>
                  <a:latin typeface="Times New Roman" pitchFamily="18" charset="0"/>
                </a:rPr>
                <a:t>A</a:t>
              </a:r>
              <a:r>
                <a:rPr lang="en-US" altLang="zh-CN" b="1">
                  <a:solidFill>
                    <a:srgbClr val="FF3300"/>
                  </a:solidFill>
                  <a:latin typeface="Times New Roman" pitchFamily="18" charset="0"/>
                </a:rPr>
                <a:t>1</a:t>
              </a:r>
            </a:p>
          </p:txBody>
        </p:sp>
      </p:grpSp>
      <p:grpSp>
        <p:nvGrpSpPr>
          <p:cNvPr id="11274" name="组合 105483"/>
          <p:cNvGrpSpPr>
            <a:grpSpLocks/>
          </p:cNvGrpSpPr>
          <p:nvPr/>
        </p:nvGrpSpPr>
        <p:grpSpPr bwMode="auto">
          <a:xfrm>
            <a:off x="755650" y="3405050"/>
            <a:ext cx="2149475" cy="2798762"/>
            <a:chOff x="476" y="2099"/>
            <a:chExt cx="1354" cy="1763"/>
          </a:xfrm>
        </p:grpSpPr>
        <p:sp>
          <p:nvSpPr>
            <p:cNvPr id="11275" name="文本框 105484"/>
            <p:cNvSpPr txBox="1">
              <a:spLocks noChangeArrowheads="1"/>
            </p:cNvSpPr>
            <p:nvPr/>
          </p:nvSpPr>
          <p:spPr bwMode="auto">
            <a:xfrm>
              <a:off x="1474" y="3612"/>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b="1">
                  <a:solidFill>
                    <a:srgbClr val="0039AC"/>
                  </a:solidFill>
                  <a:latin typeface="Times New Roman" pitchFamily="18" charset="0"/>
                </a:rPr>
                <a:t>297</a:t>
              </a:r>
              <a:endParaRPr lang="en-US" altLang="zh-CN" sz="2000" b="1">
                <a:solidFill>
                  <a:srgbClr val="0039AC"/>
                </a:solidFill>
                <a:latin typeface="Times New Roman" pitchFamily="18" charset="0"/>
                <a:sym typeface="Symbol" pitchFamily="18" charset="2"/>
              </a:endParaRPr>
            </a:p>
          </p:txBody>
        </p:sp>
        <p:grpSp>
          <p:nvGrpSpPr>
            <p:cNvPr id="11276" name="组合 105485"/>
            <p:cNvGrpSpPr>
              <a:grpSpLocks/>
            </p:cNvGrpSpPr>
            <p:nvPr/>
          </p:nvGrpSpPr>
          <p:grpSpPr bwMode="auto">
            <a:xfrm>
              <a:off x="476" y="2109"/>
              <a:ext cx="1159" cy="1544"/>
              <a:chOff x="3834" y="1617"/>
              <a:chExt cx="581" cy="819"/>
            </a:xfrm>
          </p:grpSpPr>
          <p:sp>
            <p:nvSpPr>
              <p:cNvPr id="11277" name="直接连接符 105486"/>
              <p:cNvSpPr>
                <a:spLocks noChangeShapeType="1"/>
              </p:cNvSpPr>
              <p:nvPr/>
            </p:nvSpPr>
            <p:spPr bwMode="auto">
              <a:xfrm>
                <a:off x="4414" y="1617"/>
                <a:ext cx="1" cy="818"/>
              </a:xfrm>
              <a:prstGeom prst="line">
                <a:avLst/>
              </a:prstGeom>
              <a:noFill/>
              <a:ln w="2857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11278" name="直接连接符 105487"/>
              <p:cNvSpPr>
                <a:spLocks noChangeShapeType="1"/>
              </p:cNvSpPr>
              <p:nvPr/>
            </p:nvSpPr>
            <p:spPr bwMode="auto">
              <a:xfrm>
                <a:off x="3834" y="1617"/>
                <a:ext cx="1" cy="818"/>
              </a:xfrm>
              <a:prstGeom prst="line">
                <a:avLst/>
              </a:prstGeom>
              <a:noFill/>
              <a:ln w="2857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11279" name="直接连接符 105488"/>
              <p:cNvSpPr>
                <a:spLocks noChangeShapeType="1"/>
              </p:cNvSpPr>
              <p:nvPr/>
            </p:nvSpPr>
            <p:spPr bwMode="auto">
              <a:xfrm>
                <a:off x="3834" y="2435"/>
                <a:ext cx="580" cy="1"/>
              </a:xfrm>
              <a:prstGeom prst="line">
                <a:avLst/>
              </a:prstGeom>
              <a:noFill/>
              <a:ln w="2857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11280" name="直接连接符 105489"/>
              <p:cNvSpPr>
                <a:spLocks noChangeShapeType="1"/>
              </p:cNvSpPr>
              <p:nvPr/>
            </p:nvSpPr>
            <p:spPr bwMode="auto">
              <a:xfrm>
                <a:off x="3834" y="1617"/>
                <a:ext cx="580" cy="1"/>
              </a:xfrm>
              <a:prstGeom prst="line">
                <a:avLst/>
              </a:prstGeom>
              <a:noFill/>
              <a:ln w="2857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sp>
          <p:nvSpPr>
            <p:cNvPr id="11281" name="文本框 105490"/>
            <p:cNvSpPr txBox="1">
              <a:spLocks noChangeArrowheads="1"/>
            </p:cNvSpPr>
            <p:nvPr/>
          </p:nvSpPr>
          <p:spPr bwMode="auto">
            <a:xfrm>
              <a:off x="1328" y="2099"/>
              <a:ext cx="3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b="1">
                  <a:solidFill>
                    <a:srgbClr val="0039AC"/>
                  </a:solidFill>
                  <a:latin typeface="Times New Roman" pitchFamily="18" charset="0"/>
                </a:rPr>
                <a:t>A</a:t>
              </a:r>
              <a:r>
                <a:rPr lang="en-US" altLang="zh-CN" b="1">
                  <a:solidFill>
                    <a:srgbClr val="0039AC"/>
                  </a:solidFill>
                  <a:latin typeface="Times New Roman" pitchFamily="18" charset="0"/>
                </a:rPr>
                <a:t>3</a:t>
              </a:r>
            </a:p>
          </p:txBody>
        </p:sp>
      </p:grpSp>
      <p:grpSp>
        <p:nvGrpSpPr>
          <p:cNvPr id="11282" name="组合 105491"/>
          <p:cNvGrpSpPr>
            <a:grpSpLocks/>
          </p:cNvGrpSpPr>
          <p:nvPr/>
        </p:nvGrpSpPr>
        <p:grpSpPr bwMode="auto">
          <a:xfrm>
            <a:off x="190500" y="4400412"/>
            <a:ext cx="2436813" cy="1463675"/>
            <a:chOff x="120" y="2726"/>
            <a:chExt cx="1535" cy="922"/>
          </a:xfrm>
        </p:grpSpPr>
        <p:sp>
          <p:nvSpPr>
            <p:cNvPr id="11283" name="矩形 105492"/>
            <p:cNvSpPr>
              <a:spLocks noChangeArrowheads="1"/>
            </p:cNvSpPr>
            <p:nvPr/>
          </p:nvSpPr>
          <p:spPr bwMode="auto">
            <a:xfrm>
              <a:off x="120" y="2726"/>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b="1">
                  <a:solidFill>
                    <a:srgbClr val="FF3300"/>
                  </a:solidFill>
                  <a:latin typeface="Times New Roman" pitchFamily="18" charset="0"/>
                  <a:sym typeface="Symbol" pitchFamily="18" charset="2"/>
                </a:rPr>
                <a:t>210</a:t>
              </a:r>
              <a:endParaRPr lang="en-US" altLang="zh-CN" sz="2000" b="1">
                <a:solidFill>
                  <a:srgbClr val="0039AC"/>
                </a:solidFill>
                <a:latin typeface="Times New Roman" pitchFamily="18" charset="0"/>
              </a:endParaRPr>
            </a:p>
          </p:txBody>
        </p:sp>
        <p:grpSp>
          <p:nvGrpSpPr>
            <p:cNvPr id="11284" name="组合 105493"/>
            <p:cNvGrpSpPr>
              <a:grpSpLocks/>
            </p:cNvGrpSpPr>
            <p:nvPr/>
          </p:nvGrpSpPr>
          <p:grpSpPr bwMode="auto">
            <a:xfrm>
              <a:off x="476" y="2875"/>
              <a:ext cx="1159" cy="773"/>
              <a:chOff x="2454" y="2002"/>
              <a:chExt cx="581" cy="410"/>
            </a:xfrm>
          </p:grpSpPr>
          <p:sp>
            <p:nvSpPr>
              <p:cNvPr id="11285" name="直接连接符 105494"/>
              <p:cNvSpPr>
                <a:spLocks noChangeShapeType="1"/>
              </p:cNvSpPr>
              <p:nvPr/>
            </p:nvSpPr>
            <p:spPr bwMode="auto">
              <a:xfrm>
                <a:off x="2454" y="2411"/>
                <a:ext cx="580" cy="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11286" name="直接连接符 105495"/>
              <p:cNvSpPr>
                <a:spLocks noChangeShapeType="1"/>
              </p:cNvSpPr>
              <p:nvPr/>
            </p:nvSpPr>
            <p:spPr bwMode="auto">
              <a:xfrm>
                <a:off x="2454" y="2002"/>
                <a:ext cx="580" cy="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11287" name="直接连接符 105496"/>
              <p:cNvSpPr>
                <a:spLocks noChangeShapeType="1"/>
              </p:cNvSpPr>
              <p:nvPr/>
            </p:nvSpPr>
            <p:spPr bwMode="auto">
              <a:xfrm>
                <a:off x="2454" y="2002"/>
                <a:ext cx="1" cy="409"/>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11288" name="直接连接符 105497"/>
              <p:cNvSpPr>
                <a:spLocks noChangeShapeType="1"/>
              </p:cNvSpPr>
              <p:nvPr/>
            </p:nvSpPr>
            <p:spPr bwMode="auto">
              <a:xfrm>
                <a:off x="3034" y="2002"/>
                <a:ext cx="1" cy="409"/>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sp>
          <p:nvSpPr>
            <p:cNvPr id="11289" name="文本框 105498"/>
            <p:cNvSpPr txBox="1">
              <a:spLocks noChangeArrowheads="1"/>
            </p:cNvSpPr>
            <p:nvPr/>
          </p:nvSpPr>
          <p:spPr bwMode="auto">
            <a:xfrm>
              <a:off x="1328" y="2840"/>
              <a:ext cx="3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b="1">
                  <a:solidFill>
                    <a:srgbClr val="FF3300"/>
                  </a:solidFill>
                  <a:latin typeface="Times New Roman" pitchFamily="18" charset="0"/>
                </a:rPr>
                <a:t>A</a:t>
              </a:r>
              <a:r>
                <a:rPr lang="en-US" altLang="zh-CN" b="1">
                  <a:solidFill>
                    <a:srgbClr val="FF3300"/>
                  </a:solidFill>
                  <a:latin typeface="Times New Roman" pitchFamily="18" charset="0"/>
                </a:rPr>
                <a:t>4</a:t>
              </a:r>
              <a:endParaRPr lang="en-US" altLang="zh-CN" b="1">
                <a:solidFill>
                  <a:srgbClr val="3366FF"/>
                </a:solidFill>
                <a:latin typeface="Times New Roman" pitchFamily="18" charset="0"/>
              </a:endParaRPr>
            </a:p>
          </p:txBody>
        </p:sp>
      </p:grpSp>
      <p:grpSp>
        <p:nvGrpSpPr>
          <p:cNvPr id="11290" name="组合 105499"/>
          <p:cNvGrpSpPr>
            <a:grpSpLocks/>
          </p:cNvGrpSpPr>
          <p:nvPr/>
        </p:nvGrpSpPr>
        <p:grpSpPr bwMode="auto">
          <a:xfrm>
            <a:off x="250825" y="3214550"/>
            <a:ext cx="4181475" cy="2649537"/>
            <a:chOff x="158" y="1979"/>
            <a:chExt cx="2634" cy="1669"/>
          </a:xfrm>
        </p:grpSpPr>
        <p:sp>
          <p:nvSpPr>
            <p:cNvPr id="11291" name="文本框 105500"/>
            <p:cNvSpPr txBox="1">
              <a:spLocks noChangeArrowheads="1"/>
            </p:cNvSpPr>
            <p:nvPr/>
          </p:nvSpPr>
          <p:spPr bwMode="auto">
            <a:xfrm>
              <a:off x="158" y="1979"/>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000">
                  <a:solidFill>
                    <a:schemeClr val="bg1"/>
                  </a:solidFill>
                  <a:latin typeface="Times New Roman" pitchFamily="18" charset="0"/>
                </a:rPr>
                <a:t>420</a:t>
              </a:r>
            </a:p>
          </p:txBody>
        </p:sp>
        <p:grpSp>
          <p:nvGrpSpPr>
            <p:cNvPr id="11292" name="组合 105501"/>
            <p:cNvGrpSpPr>
              <a:grpSpLocks/>
            </p:cNvGrpSpPr>
            <p:nvPr/>
          </p:nvGrpSpPr>
          <p:grpSpPr bwMode="auto">
            <a:xfrm>
              <a:off x="476" y="2104"/>
              <a:ext cx="2316" cy="1544"/>
              <a:chOff x="1491" y="1275"/>
              <a:chExt cx="1161" cy="819"/>
            </a:xfrm>
          </p:grpSpPr>
          <p:sp>
            <p:nvSpPr>
              <p:cNvPr id="11293" name="直接连接符 105502"/>
              <p:cNvSpPr>
                <a:spLocks noChangeShapeType="1"/>
              </p:cNvSpPr>
              <p:nvPr/>
            </p:nvSpPr>
            <p:spPr bwMode="auto">
              <a:xfrm>
                <a:off x="1491" y="2093"/>
                <a:ext cx="1160" cy="1"/>
              </a:xfrm>
              <a:prstGeom prst="line">
                <a:avLst/>
              </a:prstGeom>
              <a:noFill/>
              <a:ln w="2857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11294" name="直接连接符 105503"/>
              <p:cNvSpPr>
                <a:spLocks noChangeShapeType="1"/>
              </p:cNvSpPr>
              <p:nvPr/>
            </p:nvSpPr>
            <p:spPr bwMode="auto">
              <a:xfrm>
                <a:off x="1491" y="1275"/>
                <a:ext cx="1160" cy="1"/>
              </a:xfrm>
              <a:prstGeom prst="line">
                <a:avLst/>
              </a:prstGeom>
              <a:noFill/>
              <a:ln w="2857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11295" name="直接连接符 105504"/>
              <p:cNvSpPr>
                <a:spLocks noChangeShapeType="1"/>
              </p:cNvSpPr>
              <p:nvPr/>
            </p:nvSpPr>
            <p:spPr bwMode="auto">
              <a:xfrm>
                <a:off x="1491" y="1275"/>
                <a:ext cx="1" cy="818"/>
              </a:xfrm>
              <a:prstGeom prst="line">
                <a:avLst/>
              </a:prstGeom>
              <a:noFill/>
              <a:ln w="2857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11296" name="直接连接符 105505"/>
              <p:cNvSpPr>
                <a:spLocks noChangeShapeType="1"/>
              </p:cNvSpPr>
              <p:nvPr/>
            </p:nvSpPr>
            <p:spPr bwMode="auto">
              <a:xfrm>
                <a:off x="2651" y="1275"/>
                <a:ext cx="1" cy="818"/>
              </a:xfrm>
              <a:prstGeom prst="line">
                <a:avLst/>
              </a:prstGeom>
              <a:noFill/>
              <a:ln w="2857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sp>
          <p:nvSpPr>
            <p:cNvPr id="11297" name="文本框 105506"/>
            <p:cNvSpPr txBox="1">
              <a:spLocks noChangeArrowheads="1"/>
            </p:cNvSpPr>
            <p:nvPr/>
          </p:nvSpPr>
          <p:spPr bwMode="auto">
            <a:xfrm>
              <a:off x="2439" y="2104"/>
              <a:ext cx="3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a:solidFill>
                    <a:schemeClr val="bg1"/>
                  </a:solidFill>
                  <a:latin typeface="Times New Roman" pitchFamily="18" charset="0"/>
                </a:rPr>
                <a:t>A</a:t>
              </a:r>
              <a:r>
                <a:rPr lang="en-US" altLang="zh-CN">
                  <a:solidFill>
                    <a:schemeClr val="bg1"/>
                  </a:solidFill>
                  <a:latin typeface="Times New Roman" pitchFamily="18" charset="0"/>
                </a:rPr>
                <a:t>2</a:t>
              </a:r>
            </a:p>
          </p:txBody>
        </p:sp>
      </p:grpSp>
      <p:sp>
        <p:nvSpPr>
          <p:cNvPr id="105508" name="动作按钮: 上一张 105507">
            <a:hlinkClick r:id="rId2" action="ppaction://hlinksldjump"/>
          </p:cNvPr>
          <p:cNvSpPr>
            <a:spLocks noChangeArrowheads="1"/>
          </p:cNvSpPr>
          <p:nvPr/>
        </p:nvSpPr>
        <p:spPr bwMode="auto">
          <a:xfrm>
            <a:off x="8245475" y="6381750"/>
            <a:ext cx="863600" cy="333375"/>
          </a:xfrm>
          <a:prstGeom prst="actionButtonReturn">
            <a:avLst/>
          </a:prstGeom>
          <a:gradFill rotWithShape="0">
            <a:gsLst>
              <a:gs pos="0">
                <a:srgbClr val="716D51"/>
              </a:gs>
              <a:gs pos="50000">
                <a:srgbClr val="F4ECB0"/>
              </a:gs>
              <a:gs pos="100000">
                <a:srgbClr val="716D51"/>
              </a:gs>
            </a:gsLst>
            <a:lin ang="5400000" scaled="1"/>
          </a:gradFill>
          <a:ln>
            <a:noFill/>
          </a:ln>
          <a:effectLst>
            <a:prstShdw prst="shdw17" dist="17961" dir="2700000">
              <a:srgbClr val="928E6A"/>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grpSp>
        <p:nvGrpSpPr>
          <p:cNvPr id="11299" name="组合 105508"/>
          <p:cNvGrpSpPr>
            <a:grpSpLocks/>
          </p:cNvGrpSpPr>
          <p:nvPr/>
        </p:nvGrpSpPr>
        <p:grpSpPr bwMode="auto">
          <a:xfrm>
            <a:off x="179388" y="765037"/>
            <a:ext cx="8202612" cy="5480050"/>
            <a:chOff x="113" y="436"/>
            <a:chExt cx="5167" cy="3452"/>
          </a:xfrm>
        </p:grpSpPr>
        <p:sp>
          <p:nvSpPr>
            <p:cNvPr id="11300" name="文本框 105509"/>
            <p:cNvSpPr txBox="1">
              <a:spLocks noChangeArrowheads="1"/>
            </p:cNvSpPr>
            <p:nvPr/>
          </p:nvSpPr>
          <p:spPr bwMode="auto">
            <a:xfrm>
              <a:off x="4876" y="3657"/>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solidFill>
                    <a:srgbClr val="0039AC"/>
                  </a:solidFill>
                  <a:latin typeface="Times New Roman" pitchFamily="18" charset="0"/>
                </a:rPr>
                <a:t>1189</a:t>
              </a:r>
              <a:endParaRPr lang="en-US" altLang="zh-CN" sz="3200">
                <a:solidFill>
                  <a:srgbClr val="3366FF"/>
                </a:solidFill>
                <a:latin typeface="Times New Roman" pitchFamily="18" charset="0"/>
              </a:endParaRPr>
            </a:p>
          </p:txBody>
        </p:sp>
        <p:sp>
          <p:nvSpPr>
            <p:cNvPr id="11301" name="矩形 105510"/>
            <p:cNvSpPr>
              <a:spLocks noChangeArrowheads="1"/>
            </p:cNvSpPr>
            <p:nvPr/>
          </p:nvSpPr>
          <p:spPr bwMode="auto">
            <a:xfrm>
              <a:off x="476" y="572"/>
              <a:ext cx="4627" cy="3083"/>
            </a:xfrm>
            <a:prstGeom prst="rect">
              <a:avLst/>
            </a:prstGeom>
            <a:noFill/>
            <a:ln w="2857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11302" name="文本框 105511"/>
            <p:cNvSpPr txBox="1">
              <a:spLocks noChangeArrowheads="1"/>
            </p:cNvSpPr>
            <p:nvPr/>
          </p:nvSpPr>
          <p:spPr bwMode="auto">
            <a:xfrm>
              <a:off x="4694" y="572"/>
              <a:ext cx="373"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b="1">
                  <a:solidFill>
                    <a:srgbClr val="0039AC"/>
                  </a:solidFill>
                  <a:latin typeface="Times New Roman" pitchFamily="18" charset="0"/>
                </a:rPr>
                <a:t>A</a:t>
              </a:r>
              <a:r>
                <a:rPr lang="en-US" altLang="zh-CN" b="1">
                  <a:solidFill>
                    <a:srgbClr val="0039AC"/>
                  </a:solidFill>
                  <a:latin typeface="Times New Roman" pitchFamily="18" charset="0"/>
                </a:rPr>
                <a:t>0</a:t>
              </a:r>
              <a:endParaRPr lang="en-US" altLang="zh-CN" sz="3200" b="1">
                <a:solidFill>
                  <a:srgbClr val="3366FF"/>
                </a:solidFill>
                <a:latin typeface="Times New Roman" pitchFamily="18" charset="0"/>
              </a:endParaRPr>
            </a:p>
          </p:txBody>
        </p:sp>
        <p:sp>
          <p:nvSpPr>
            <p:cNvPr id="11303" name="文本框 105512"/>
            <p:cNvSpPr txBox="1">
              <a:spLocks noChangeArrowheads="1"/>
            </p:cNvSpPr>
            <p:nvPr/>
          </p:nvSpPr>
          <p:spPr bwMode="auto">
            <a:xfrm>
              <a:off x="113" y="436"/>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solidFill>
                    <a:srgbClr val="0039AC"/>
                  </a:solidFill>
                  <a:latin typeface="Times New Roman" pitchFamily="18" charset="0"/>
                </a:rPr>
                <a:t>841</a:t>
              </a:r>
              <a:endParaRPr lang="en-US" altLang="zh-CN" sz="3200">
                <a:solidFill>
                  <a:srgbClr val="3366FF"/>
                </a:solidFill>
                <a:latin typeface="Times New Roman" pitchFamily="18" charset="0"/>
              </a:endParaRPr>
            </a:p>
          </p:txBody>
        </p:sp>
      </p:grpSp>
      <p:sp>
        <p:nvSpPr>
          <p:cNvPr id="41"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一、基础知识介绍</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105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1" name="标题 10241"/>
          <p:cNvSpPr>
            <a:spLocks noGrp="1" noChangeArrowheads="1"/>
          </p:cNvSpPr>
          <p:nvPr>
            <p:ph type="title"/>
          </p:nvPr>
        </p:nvSpPr>
        <p:spPr>
          <a:xfrm>
            <a:off x="412862" y="516596"/>
            <a:ext cx="2699544" cy="457200"/>
          </a:xfrm>
        </p:spPr>
        <p:txBody>
          <a:bodyPr/>
          <a:lstStyle/>
          <a:p>
            <a:pPr algn="l" eaLnBrk="1" hangingPunct="1"/>
            <a:r>
              <a:rPr lang="en-US" altLang="zh-CN" sz="2800" b="1" dirty="0" smtClean="0">
                <a:solidFill>
                  <a:srgbClr val="C00000"/>
                </a:solidFill>
                <a:latin typeface="+mn-lt"/>
                <a:ea typeface="黑体" pitchFamily="49" charset="-122"/>
              </a:rPr>
              <a:t>3.3</a:t>
            </a:r>
            <a:r>
              <a:rPr lang="en-US" altLang="zh-CN" sz="2800" b="1" dirty="0" smtClean="0">
                <a:solidFill>
                  <a:srgbClr val="C00000"/>
                </a:solidFill>
                <a:latin typeface="黑体" pitchFamily="49" charset="-122"/>
                <a:ea typeface="黑体" pitchFamily="49" charset="-122"/>
              </a:rPr>
              <a:t> </a:t>
            </a:r>
            <a:r>
              <a:rPr lang="zh-CN" altLang="en-US" sz="2800" b="1" dirty="0" smtClean="0">
                <a:solidFill>
                  <a:srgbClr val="C00000"/>
                </a:solidFill>
                <a:latin typeface="黑体" pitchFamily="49" charset="-122"/>
                <a:ea typeface="黑体" pitchFamily="49" charset="-122"/>
              </a:rPr>
              <a:t>分析尺寸</a:t>
            </a:r>
            <a:endParaRPr lang="en-US" altLang="zh-CN" sz="2800" b="1" dirty="0" smtClean="0">
              <a:solidFill>
                <a:srgbClr val="C00000"/>
              </a:solidFill>
              <a:latin typeface="黑体" pitchFamily="49" charset="-122"/>
              <a:ea typeface="黑体" pitchFamily="49" charset="-122"/>
            </a:endParaRPr>
          </a:p>
        </p:txBody>
      </p:sp>
      <p:sp>
        <p:nvSpPr>
          <p:cNvPr id="102402" name="内容占位符 10242"/>
          <p:cNvSpPr>
            <a:spLocks noGrp="1" noChangeArrowheads="1"/>
          </p:cNvSpPr>
          <p:nvPr>
            <p:ph idx="1"/>
          </p:nvPr>
        </p:nvSpPr>
        <p:spPr>
          <a:xfrm>
            <a:off x="612054" y="1041594"/>
            <a:ext cx="8335207" cy="1235422"/>
          </a:xfrm>
        </p:spPr>
        <p:txBody>
          <a:bodyPr/>
          <a:lstStyle/>
          <a:p>
            <a:pPr marL="0" indent="0" eaLnBrk="1" hangingPunct="1">
              <a:buNone/>
            </a:pPr>
            <a:r>
              <a:rPr lang="en-US" altLang="zh-CN" sz="2400" b="1" dirty="0" smtClean="0"/>
              <a:t>       </a:t>
            </a:r>
            <a:r>
              <a:rPr lang="zh-CN" altLang="en-US" sz="2400" b="1" dirty="0" smtClean="0"/>
              <a:t>了解零件图上标注的尺寸，就能知道零件的大小。首先分析长、宽、高</a:t>
            </a:r>
            <a:r>
              <a:rPr lang="zh-CN" altLang="en-US" sz="2400" b="1" dirty="0"/>
              <a:t>三</a:t>
            </a:r>
            <a:r>
              <a:rPr lang="zh-CN" altLang="en-US" sz="2400" b="1" dirty="0" smtClean="0"/>
              <a:t>个方向的基准。通过尺寸分析，对零件的构造、作用等多方面情况可进一步加深理解。</a:t>
            </a:r>
            <a:endParaRPr lang="en-US" altLang="zh-CN" sz="2400" b="1" dirty="0" smtClean="0"/>
          </a:p>
        </p:txBody>
      </p:sp>
      <p:pic>
        <p:nvPicPr>
          <p:cNvPr id="102403" name="图片 10244" descr="未标题-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8382" y="2277016"/>
            <a:ext cx="5199039" cy="4319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4" name="文本框 10245"/>
          <p:cNvSpPr txBox="1">
            <a:spLocks noChangeArrowheads="1"/>
          </p:cNvSpPr>
          <p:nvPr/>
        </p:nvSpPr>
        <p:spPr bwMode="auto">
          <a:xfrm>
            <a:off x="5892186" y="3335608"/>
            <a:ext cx="28892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zh-CN" sz="2400" b="1" dirty="0">
                <a:latin typeface="Times New Roman" pitchFamily="18" charset="0"/>
              </a:rPr>
              <a:t>1</a:t>
            </a:r>
            <a:r>
              <a:rPr lang="zh-CN" altLang="en-US" sz="2400" b="1" dirty="0">
                <a:latin typeface="Times New Roman" pitchFamily="18" charset="0"/>
              </a:rPr>
              <a:t>、图中所有圆柱体的直径和长度分别是多少？</a:t>
            </a:r>
            <a:endParaRPr lang="en-US" altLang="zh-CN" sz="2400" b="1" dirty="0">
              <a:latin typeface="Times New Roman" pitchFamily="18" charset="0"/>
            </a:endParaRPr>
          </a:p>
        </p:txBody>
      </p:sp>
      <p:sp>
        <p:nvSpPr>
          <p:cNvPr id="102405" name="文本框 10246"/>
          <p:cNvSpPr txBox="1">
            <a:spLocks noChangeArrowheads="1"/>
          </p:cNvSpPr>
          <p:nvPr/>
        </p:nvSpPr>
        <p:spPr bwMode="auto">
          <a:xfrm>
            <a:off x="5892186" y="4967931"/>
            <a:ext cx="2889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n-US" altLang="zh-CN" sz="2400" b="1" dirty="0">
                <a:latin typeface="Times New Roman" pitchFamily="18" charset="0"/>
              </a:rPr>
              <a:t>2</a:t>
            </a:r>
            <a:r>
              <a:rPr lang="zh-CN" altLang="en-US" sz="2400" b="1" dirty="0">
                <a:latin typeface="Times New Roman" pitchFamily="18" charset="0"/>
              </a:rPr>
              <a:t>、此零件的总长是多少？</a:t>
            </a:r>
            <a:endParaRPr lang="en-US" altLang="zh-CN" sz="2400" b="1" dirty="0">
              <a:latin typeface="Times New Roman" pitchFamily="18" charset="0"/>
            </a:endParaRPr>
          </a:p>
        </p:txBody>
      </p:sp>
      <p:sp>
        <p:nvSpPr>
          <p:cNvPr id="102406" name="文本框 10247"/>
          <p:cNvSpPr txBox="1">
            <a:spLocks noChangeArrowheads="1"/>
          </p:cNvSpPr>
          <p:nvPr/>
        </p:nvSpPr>
        <p:spPr bwMode="auto">
          <a:xfrm>
            <a:off x="5867982" y="2591964"/>
            <a:ext cx="1112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latin typeface="Times New Roman" pitchFamily="18" charset="0"/>
              </a:rPr>
              <a:t>思考：</a:t>
            </a:r>
            <a:endParaRPr lang="en-US" altLang="zh-CN" sz="2400" b="1" dirty="0">
              <a:latin typeface="Times New Roman" pitchFamily="18" charset="0"/>
            </a:endParaRPr>
          </a:p>
        </p:txBody>
      </p:sp>
      <p:sp>
        <p:nvSpPr>
          <p:cNvPr id="8"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5" name="标题 12289"/>
          <p:cNvSpPr>
            <a:spLocks noGrp="1" noChangeArrowheads="1"/>
          </p:cNvSpPr>
          <p:nvPr>
            <p:ph type="title"/>
          </p:nvPr>
        </p:nvSpPr>
        <p:spPr>
          <a:xfrm>
            <a:off x="404557" y="621039"/>
            <a:ext cx="3263415" cy="532236"/>
          </a:xfrm>
        </p:spPr>
        <p:txBody>
          <a:bodyPr/>
          <a:lstStyle/>
          <a:p>
            <a:pPr algn="l" eaLnBrk="1" hangingPunct="1"/>
            <a:r>
              <a:rPr lang="en-US" altLang="zh-CN" sz="2800" b="1" dirty="0" smtClean="0">
                <a:solidFill>
                  <a:srgbClr val="C00000"/>
                </a:solidFill>
                <a:latin typeface="+mn-lt"/>
                <a:ea typeface="黑体" pitchFamily="49" charset="-122"/>
              </a:rPr>
              <a:t>3.4 </a:t>
            </a:r>
            <a:r>
              <a:rPr lang="zh-CN" altLang="en-US" sz="2800" b="1" dirty="0" smtClean="0">
                <a:solidFill>
                  <a:srgbClr val="C00000"/>
                </a:solidFill>
                <a:latin typeface="黑体" pitchFamily="49" charset="-122"/>
                <a:ea typeface="黑体" pitchFamily="49" charset="-122"/>
              </a:rPr>
              <a:t>了解技术要求</a:t>
            </a:r>
            <a:endParaRPr lang="en-US" altLang="zh-CN" sz="2800" b="1" dirty="0" smtClean="0">
              <a:solidFill>
                <a:srgbClr val="C00000"/>
              </a:solidFill>
              <a:latin typeface="黑体" pitchFamily="49" charset="-122"/>
              <a:ea typeface="黑体" pitchFamily="49" charset="-122"/>
            </a:endParaRPr>
          </a:p>
        </p:txBody>
      </p:sp>
      <p:sp>
        <p:nvSpPr>
          <p:cNvPr id="103426" name="内容占位符 12290"/>
          <p:cNvSpPr>
            <a:spLocks noGrp="1" noChangeArrowheads="1"/>
          </p:cNvSpPr>
          <p:nvPr>
            <p:ph idx="1"/>
          </p:nvPr>
        </p:nvSpPr>
        <p:spPr>
          <a:xfrm>
            <a:off x="381000" y="1121995"/>
            <a:ext cx="8458200" cy="1083022"/>
          </a:xfrm>
        </p:spPr>
        <p:txBody>
          <a:bodyPr/>
          <a:lstStyle/>
          <a:p>
            <a:pPr marL="0" indent="0" eaLnBrk="1" hangingPunct="1">
              <a:buNone/>
            </a:pPr>
            <a:r>
              <a:rPr lang="en-US" altLang="zh-CN" sz="2400" b="1" dirty="0" smtClean="0"/>
              <a:t>      </a:t>
            </a:r>
            <a:r>
              <a:rPr lang="zh-CN" altLang="en-US" sz="2400" b="1" dirty="0" smtClean="0"/>
              <a:t>图形和尺寸看懂以后，就要了解零件有哪些技术要求，就是制造零件的质量指标。</a:t>
            </a:r>
          </a:p>
          <a:p>
            <a:pPr marL="0" indent="0" eaLnBrk="1" hangingPunct="1">
              <a:buNone/>
            </a:pPr>
            <a:r>
              <a:rPr lang="zh-CN" altLang="en-US" sz="2400" b="1" dirty="0" smtClean="0"/>
              <a:t>      </a:t>
            </a:r>
            <a:r>
              <a:rPr lang="zh-CN" altLang="en-US" sz="2400" b="1" dirty="0" smtClean="0">
                <a:solidFill>
                  <a:srgbClr val="C00000"/>
                </a:solidFill>
              </a:rPr>
              <a:t>表面粗糙度、尺寸公差与行位</a:t>
            </a:r>
            <a:r>
              <a:rPr lang="zh-CN" altLang="en-US" sz="2400" b="1" dirty="0">
                <a:solidFill>
                  <a:srgbClr val="C00000"/>
                </a:solidFill>
              </a:rPr>
              <a:t>公差</a:t>
            </a:r>
            <a:r>
              <a:rPr lang="zh-CN" altLang="en-US" sz="2400" b="1" dirty="0">
                <a:solidFill>
                  <a:srgbClr val="0000FF"/>
                </a:solidFill>
              </a:rPr>
              <a:t>、材料、表面涂覆等</a:t>
            </a:r>
            <a:endParaRPr lang="en-US" altLang="zh-CN" sz="2400" b="1" dirty="0" smtClean="0"/>
          </a:p>
        </p:txBody>
      </p:sp>
      <p:pic>
        <p:nvPicPr>
          <p:cNvPr id="103427" name="图片 12291" descr="未标题-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586" y="2325555"/>
            <a:ext cx="4245926" cy="405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8" name="文本框 12321"/>
          <p:cNvSpPr txBox="1">
            <a:spLocks noChangeArrowheads="1"/>
          </p:cNvSpPr>
          <p:nvPr/>
        </p:nvSpPr>
        <p:spPr bwMode="auto">
          <a:xfrm>
            <a:off x="4876800" y="3750604"/>
            <a:ext cx="366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latin typeface="Times New Roman" pitchFamily="18" charset="0"/>
              </a:rPr>
              <a:t>2</a:t>
            </a:r>
            <a:r>
              <a:rPr lang="zh-CN" altLang="en-US" sz="2400" b="1" dirty="0">
                <a:latin typeface="Times New Roman" pitchFamily="18" charset="0"/>
              </a:rPr>
              <a:t>、</a:t>
            </a:r>
            <a:r>
              <a:rPr lang="en-US" altLang="zh-CN" sz="2400" b="1" dirty="0" smtClean="0">
                <a:latin typeface="Times New Roman" pitchFamily="18" charset="0"/>
              </a:rPr>
              <a:t>Ф7</a:t>
            </a:r>
            <a:r>
              <a:rPr lang="en-US" altLang="zh-CN" sz="2400" b="1" baseline="30000" dirty="0" smtClean="0">
                <a:latin typeface="Times New Roman" pitchFamily="18" charset="0"/>
              </a:rPr>
              <a:t>0</a:t>
            </a:r>
            <a:r>
              <a:rPr lang="en-US" altLang="zh-CN" sz="2400" b="1" baseline="-30000" dirty="0" smtClean="0">
                <a:latin typeface="Times New Roman" pitchFamily="18" charset="0"/>
              </a:rPr>
              <a:t>-0.01</a:t>
            </a:r>
            <a:r>
              <a:rPr lang="en-US" altLang="zh-CN" sz="2400" b="1" dirty="0" smtClean="0">
                <a:latin typeface="Times New Roman" pitchFamily="18" charset="0"/>
              </a:rPr>
              <a:t> </a:t>
            </a:r>
            <a:r>
              <a:rPr lang="zh-CN" altLang="en-US" sz="2400" b="1" dirty="0" smtClean="0">
                <a:latin typeface="Times New Roman" pitchFamily="18" charset="0"/>
              </a:rPr>
              <a:t>代表什么意义</a:t>
            </a:r>
            <a:r>
              <a:rPr lang="en-US" altLang="zh-CN" sz="2400" b="1" dirty="0" smtClean="0">
                <a:latin typeface="Times New Roman" pitchFamily="18" charset="0"/>
              </a:rPr>
              <a:t>?</a:t>
            </a:r>
            <a:endParaRPr lang="en-US" altLang="zh-CN" sz="2400" b="1" dirty="0">
              <a:latin typeface="Times New Roman" pitchFamily="18" charset="0"/>
            </a:endParaRPr>
          </a:p>
        </p:txBody>
      </p:sp>
      <p:grpSp>
        <p:nvGrpSpPr>
          <p:cNvPr id="103429" name="组合 12328"/>
          <p:cNvGrpSpPr>
            <a:grpSpLocks/>
          </p:cNvGrpSpPr>
          <p:nvPr/>
        </p:nvGrpSpPr>
        <p:grpSpPr bwMode="auto">
          <a:xfrm>
            <a:off x="4876800" y="4360204"/>
            <a:ext cx="4038600" cy="457200"/>
            <a:chOff x="3120" y="2352"/>
            <a:chExt cx="2544" cy="288"/>
          </a:xfrm>
        </p:grpSpPr>
        <p:grpSp>
          <p:nvGrpSpPr>
            <p:cNvPr id="103430" name="组合 12317"/>
            <p:cNvGrpSpPr>
              <a:grpSpLocks/>
            </p:cNvGrpSpPr>
            <p:nvPr/>
          </p:nvGrpSpPr>
          <p:grpSpPr bwMode="auto">
            <a:xfrm>
              <a:off x="3447" y="2352"/>
              <a:ext cx="192" cy="240"/>
              <a:chOff x="3396" y="2448"/>
              <a:chExt cx="192" cy="240"/>
            </a:xfrm>
          </p:grpSpPr>
          <p:sp>
            <p:nvSpPr>
              <p:cNvPr id="103431" name="椭圆 12318"/>
              <p:cNvSpPr>
                <a:spLocks noChangeArrowheads="1"/>
              </p:cNvSpPr>
              <p:nvPr/>
            </p:nvSpPr>
            <p:spPr bwMode="auto">
              <a:xfrm>
                <a:off x="3396" y="2544"/>
                <a:ext cx="192" cy="14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Times New Roman" pitchFamily="18" charset="0"/>
                </a:endParaRPr>
              </a:p>
            </p:txBody>
          </p:sp>
          <p:sp>
            <p:nvSpPr>
              <p:cNvPr id="103432" name="直接连接符 12319"/>
              <p:cNvSpPr>
                <a:spLocks noChangeShapeType="1"/>
              </p:cNvSpPr>
              <p:nvPr/>
            </p:nvSpPr>
            <p:spPr bwMode="auto">
              <a:xfrm>
                <a:off x="3396" y="244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itchFamily="18" charset="0"/>
                </a:endParaRPr>
              </a:p>
            </p:txBody>
          </p:sp>
          <p:sp>
            <p:nvSpPr>
              <p:cNvPr id="103433" name="直接连接符 12320"/>
              <p:cNvSpPr>
                <a:spLocks noChangeShapeType="1"/>
              </p:cNvSpPr>
              <p:nvPr/>
            </p:nvSpPr>
            <p:spPr bwMode="auto">
              <a:xfrm>
                <a:off x="3492" y="244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itchFamily="18" charset="0"/>
                </a:endParaRPr>
              </a:p>
            </p:txBody>
          </p:sp>
        </p:grpSp>
        <p:sp>
          <p:nvSpPr>
            <p:cNvPr id="103434" name="文本框 12322"/>
            <p:cNvSpPr txBox="1">
              <a:spLocks noChangeArrowheads="1"/>
            </p:cNvSpPr>
            <p:nvPr/>
          </p:nvSpPr>
          <p:spPr bwMode="auto">
            <a:xfrm>
              <a:off x="3120" y="2352"/>
              <a:ext cx="25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latin typeface="Times New Roman" pitchFamily="18" charset="0"/>
                </a:rPr>
                <a:t>3</a:t>
              </a:r>
              <a:r>
                <a:rPr lang="zh-CN" altLang="en-US" sz="2400" b="1" dirty="0">
                  <a:latin typeface="Times New Roman" pitchFamily="18" charset="0"/>
                </a:rPr>
                <a:t>、 </a:t>
              </a:r>
              <a:r>
                <a:rPr lang="en-US" altLang="zh-CN" sz="2400" b="1" dirty="0">
                  <a:latin typeface="Times New Roman" pitchFamily="18" charset="0"/>
                </a:rPr>
                <a:t>c   </a:t>
              </a:r>
              <a:r>
                <a:rPr lang="zh-CN" altLang="en-US" sz="2400" b="1" dirty="0" smtClean="0">
                  <a:latin typeface="Times New Roman" pitchFamily="18" charset="0"/>
                </a:rPr>
                <a:t>代表的意义？</a:t>
              </a:r>
              <a:endParaRPr lang="en-US" altLang="zh-CN" sz="2400" b="1" dirty="0">
                <a:latin typeface="Times New Roman" pitchFamily="18" charset="0"/>
              </a:endParaRPr>
            </a:p>
          </p:txBody>
        </p:sp>
      </p:grpSp>
      <p:grpSp>
        <p:nvGrpSpPr>
          <p:cNvPr id="103435" name="组合 12329"/>
          <p:cNvGrpSpPr>
            <a:grpSpLocks/>
          </p:cNvGrpSpPr>
          <p:nvPr/>
        </p:nvGrpSpPr>
        <p:grpSpPr bwMode="auto">
          <a:xfrm>
            <a:off x="4876800" y="4969804"/>
            <a:ext cx="4206875" cy="457200"/>
            <a:chOff x="3110" y="2736"/>
            <a:chExt cx="2650" cy="288"/>
          </a:xfrm>
        </p:grpSpPr>
        <p:grpSp>
          <p:nvGrpSpPr>
            <p:cNvPr id="103436" name="组合 12292"/>
            <p:cNvGrpSpPr>
              <a:grpSpLocks/>
            </p:cNvGrpSpPr>
            <p:nvPr/>
          </p:nvGrpSpPr>
          <p:grpSpPr bwMode="auto">
            <a:xfrm>
              <a:off x="3360" y="2784"/>
              <a:ext cx="1008" cy="192"/>
              <a:chOff x="-3" y="-3"/>
              <a:chExt cx="925" cy="486"/>
            </a:xfrm>
          </p:grpSpPr>
          <p:grpSp>
            <p:nvGrpSpPr>
              <p:cNvPr id="103437" name="组合 12293"/>
              <p:cNvGrpSpPr>
                <a:grpSpLocks/>
              </p:cNvGrpSpPr>
              <p:nvPr/>
            </p:nvGrpSpPr>
            <p:grpSpPr bwMode="auto">
              <a:xfrm>
                <a:off x="0" y="0"/>
                <a:ext cx="919" cy="480"/>
                <a:chOff x="0" y="0"/>
                <a:chExt cx="919" cy="480"/>
              </a:xfrm>
            </p:grpSpPr>
            <p:grpSp>
              <p:nvGrpSpPr>
                <p:cNvPr id="103438" name="组合 12294"/>
                <p:cNvGrpSpPr>
                  <a:grpSpLocks/>
                </p:cNvGrpSpPr>
                <p:nvPr/>
              </p:nvGrpSpPr>
              <p:grpSpPr bwMode="auto">
                <a:xfrm>
                  <a:off x="0" y="0"/>
                  <a:ext cx="236" cy="480"/>
                  <a:chOff x="0" y="0"/>
                  <a:chExt cx="236" cy="480"/>
                </a:xfrm>
              </p:grpSpPr>
              <p:sp>
                <p:nvSpPr>
                  <p:cNvPr id="103439" name="矩形 12295"/>
                  <p:cNvSpPr>
                    <a:spLocks noChangeArrowheads="1"/>
                  </p:cNvSpPr>
                  <p:nvPr/>
                </p:nvSpPr>
                <p:spPr bwMode="auto">
                  <a:xfrm>
                    <a:off x="43" y="0"/>
                    <a:ext cx="15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1">
                        <a:latin typeface="Times New Roman" pitchFamily="18" charset="0"/>
                      </a:rPr>
                      <a:t>◎</a:t>
                    </a:r>
                  </a:p>
                  <a:p>
                    <a:pPr algn="just" eaLnBrk="0" hangingPunct="0"/>
                    <a:endParaRPr lang="en-US" altLang="zh-CN" sz="2400" b="1">
                      <a:latin typeface="Times New Roman" pitchFamily="18" charset="0"/>
                    </a:endParaRPr>
                  </a:p>
                </p:txBody>
              </p:sp>
              <p:sp>
                <p:nvSpPr>
                  <p:cNvPr id="103440" name="矩形 12296"/>
                  <p:cNvSpPr>
                    <a:spLocks noChangeArrowheads="1"/>
                  </p:cNvSpPr>
                  <p:nvPr/>
                </p:nvSpPr>
                <p:spPr bwMode="auto">
                  <a:xfrm>
                    <a:off x="0" y="0"/>
                    <a:ext cx="236"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Times New Roman" pitchFamily="18" charset="0"/>
                    </a:endParaRPr>
                  </a:p>
                </p:txBody>
              </p:sp>
            </p:grpSp>
            <p:grpSp>
              <p:nvGrpSpPr>
                <p:cNvPr id="103441" name="组合 12297"/>
                <p:cNvGrpSpPr>
                  <a:grpSpLocks/>
                </p:cNvGrpSpPr>
                <p:nvPr/>
              </p:nvGrpSpPr>
              <p:grpSpPr bwMode="auto">
                <a:xfrm>
                  <a:off x="236" y="0"/>
                  <a:ext cx="414" cy="480"/>
                  <a:chOff x="236" y="0"/>
                  <a:chExt cx="414" cy="480"/>
                </a:xfrm>
              </p:grpSpPr>
              <p:sp>
                <p:nvSpPr>
                  <p:cNvPr id="103442" name="矩形 12298"/>
                  <p:cNvSpPr>
                    <a:spLocks noChangeArrowheads="1"/>
                  </p:cNvSpPr>
                  <p:nvPr/>
                </p:nvSpPr>
                <p:spPr bwMode="auto">
                  <a:xfrm>
                    <a:off x="279" y="0"/>
                    <a:ext cx="32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1">
                        <a:latin typeface="Times New Roman" pitchFamily="18" charset="0"/>
                      </a:rPr>
                      <a:t>Φ0.03</a:t>
                    </a:r>
                  </a:p>
                  <a:p>
                    <a:pPr algn="just" eaLnBrk="0" hangingPunct="0"/>
                    <a:endParaRPr lang="en-US" altLang="zh-CN" sz="2400" b="1">
                      <a:latin typeface="Times New Roman" pitchFamily="18" charset="0"/>
                    </a:endParaRPr>
                  </a:p>
                </p:txBody>
              </p:sp>
              <p:sp>
                <p:nvSpPr>
                  <p:cNvPr id="103443" name="矩形 12299"/>
                  <p:cNvSpPr>
                    <a:spLocks noChangeArrowheads="1"/>
                  </p:cNvSpPr>
                  <p:nvPr/>
                </p:nvSpPr>
                <p:spPr bwMode="auto">
                  <a:xfrm>
                    <a:off x="236" y="0"/>
                    <a:ext cx="414"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Times New Roman" pitchFamily="18" charset="0"/>
                    </a:endParaRPr>
                  </a:p>
                </p:txBody>
              </p:sp>
            </p:grpSp>
            <p:grpSp>
              <p:nvGrpSpPr>
                <p:cNvPr id="103444" name="组合 12300"/>
                <p:cNvGrpSpPr>
                  <a:grpSpLocks/>
                </p:cNvGrpSpPr>
                <p:nvPr/>
              </p:nvGrpSpPr>
              <p:grpSpPr bwMode="auto">
                <a:xfrm>
                  <a:off x="650" y="0"/>
                  <a:ext cx="269" cy="480"/>
                  <a:chOff x="650" y="0"/>
                  <a:chExt cx="269" cy="480"/>
                </a:xfrm>
              </p:grpSpPr>
              <p:sp>
                <p:nvSpPr>
                  <p:cNvPr id="103445" name="矩形 12301"/>
                  <p:cNvSpPr>
                    <a:spLocks noChangeArrowheads="1"/>
                  </p:cNvSpPr>
                  <p:nvPr/>
                </p:nvSpPr>
                <p:spPr bwMode="auto">
                  <a:xfrm>
                    <a:off x="693" y="0"/>
                    <a:ext cx="183"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1">
                        <a:latin typeface="Times New Roman" pitchFamily="18" charset="0"/>
                      </a:rPr>
                      <a:t>C</a:t>
                    </a:r>
                  </a:p>
                  <a:p>
                    <a:pPr algn="just" eaLnBrk="0" hangingPunct="0"/>
                    <a:endParaRPr lang="en-US" altLang="zh-CN" sz="2400" b="1">
                      <a:latin typeface="Times New Roman" pitchFamily="18" charset="0"/>
                    </a:endParaRPr>
                  </a:p>
                </p:txBody>
              </p:sp>
              <p:sp>
                <p:nvSpPr>
                  <p:cNvPr id="103446" name="矩形 12302"/>
                  <p:cNvSpPr>
                    <a:spLocks noChangeArrowheads="1"/>
                  </p:cNvSpPr>
                  <p:nvPr/>
                </p:nvSpPr>
                <p:spPr bwMode="auto">
                  <a:xfrm>
                    <a:off x="650" y="0"/>
                    <a:ext cx="269"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Times New Roman" pitchFamily="18" charset="0"/>
                    </a:endParaRPr>
                  </a:p>
                </p:txBody>
              </p:sp>
            </p:grpSp>
          </p:grpSp>
          <p:sp>
            <p:nvSpPr>
              <p:cNvPr id="103447" name="矩形 12303"/>
              <p:cNvSpPr>
                <a:spLocks noChangeArrowheads="1"/>
              </p:cNvSpPr>
              <p:nvPr/>
            </p:nvSpPr>
            <p:spPr bwMode="auto">
              <a:xfrm>
                <a:off x="-3" y="-3"/>
                <a:ext cx="925" cy="486"/>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Times New Roman" pitchFamily="18" charset="0"/>
                </a:endParaRPr>
              </a:p>
            </p:txBody>
          </p:sp>
        </p:grpSp>
        <p:sp>
          <p:nvSpPr>
            <p:cNvPr id="103448" name="文本框 12323"/>
            <p:cNvSpPr txBox="1">
              <a:spLocks noChangeArrowheads="1"/>
            </p:cNvSpPr>
            <p:nvPr/>
          </p:nvSpPr>
          <p:spPr bwMode="auto">
            <a:xfrm>
              <a:off x="3110" y="2736"/>
              <a:ext cx="26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latin typeface="Times New Roman" pitchFamily="18" charset="0"/>
                </a:rPr>
                <a:t>4</a:t>
              </a:r>
              <a:r>
                <a:rPr lang="zh-CN" altLang="en-US" sz="2400" b="1" dirty="0">
                  <a:latin typeface="Times New Roman" pitchFamily="18" charset="0"/>
                </a:rPr>
                <a:t>、                    </a:t>
              </a:r>
              <a:r>
                <a:rPr lang="zh-CN" altLang="en-US" sz="2400" b="1" dirty="0" smtClean="0">
                  <a:latin typeface="Times New Roman" pitchFamily="18" charset="0"/>
                </a:rPr>
                <a:t>又代表何意义？</a:t>
              </a:r>
              <a:endParaRPr lang="en-US" altLang="zh-CN" sz="2400" b="1" dirty="0">
                <a:latin typeface="Times New Roman" pitchFamily="18" charset="0"/>
              </a:endParaRPr>
            </a:p>
          </p:txBody>
        </p:sp>
      </p:grpSp>
      <p:grpSp>
        <p:nvGrpSpPr>
          <p:cNvPr id="103449" name="组合 12330"/>
          <p:cNvGrpSpPr>
            <a:grpSpLocks/>
          </p:cNvGrpSpPr>
          <p:nvPr/>
        </p:nvGrpSpPr>
        <p:grpSpPr bwMode="auto">
          <a:xfrm>
            <a:off x="4876800" y="5655604"/>
            <a:ext cx="4267200" cy="457200"/>
            <a:chOff x="3072" y="3168"/>
            <a:chExt cx="2688" cy="288"/>
          </a:xfrm>
        </p:grpSpPr>
        <p:grpSp>
          <p:nvGrpSpPr>
            <p:cNvPr id="103450" name="组合 12304"/>
            <p:cNvGrpSpPr>
              <a:grpSpLocks/>
            </p:cNvGrpSpPr>
            <p:nvPr/>
          </p:nvGrpSpPr>
          <p:grpSpPr bwMode="auto">
            <a:xfrm>
              <a:off x="3360" y="3216"/>
              <a:ext cx="1008" cy="192"/>
              <a:chOff x="-3" y="-3"/>
              <a:chExt cx="925" cy="486"/>
            </a:xfrm>
          </p:grpSpPr>
          <p:grpSp>
            <p:nvGrpSpPr>
              <p:cNvPr id="103451" name="组合 12305"/>
              <p:cNvGrpSpPr>
                <a:grpSpLocks/>
              </p:cNvGrpSpPr>
              <p:nvPr/>
            </p:nvGrpSpPr>
            <p:grpSpPr bwMode="auto">
              <a:xfrm>
                <a:off x="0" y="0"/>
                <a:ext cx="919" cy="480"/>
                <a:chOff x="0" y="0"/>
                <a:chExt cx="919" cy="480"/>
              </a:xfrm>
            </p:grpSpPr>
            <p:grpSp>
              <p:nvGrpSpPr>
                <p:cNvPr id="103452" name="组合 12306"/>
                <p:cNvGrpSpPr>
                  <a:grpSpLocks/>
                </p:cNvGrpSpPr>
                <p:nvPr/>
              </p:nvGrpSpPr>
              <p:grpSpPr bwMode="auto">
                <a:xfrm>
                  <a:off x="0" y="0"/>
                  <a:ext cx="236" cy="480"/>
                  <a:chOff x="0" y="0"/>
                  <a:chExt cx="236" cy="480"/>
                </a:xfrm>
              </p:grpSpPr>
              <p:sp>
                <p:nvSpPr>
                  <p:cNvPr id="103453" name="矩形 12307"/>
                  <p:cNvSpPr>
                    <a:spLocks noChangeArrowheads="1"/>
                  </p:cNvSpPr>
                  <p:nvPr/>
                </p:nvSpPr>
                <p:spPr bwMode="auto">
                  <a:xfrm>
                    <a:off x="43" y="0"/>
                    <a:ext cx="15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1">
                        <a:latin typeface="Times New Roman" pitchFamily="18" charset="0"/>
                      </a:rPr>
                      <a:t>⊥</a:t>
                    </a:r>
                  </a:p>
                  <a:p>
                    <a:pPr algn="just" eaLnBrk="0" hangingPunct="0"/>
                    <a:endParaRPr lang="en-US" altLang="zh-CN" sz="2400" b="1">
                      <a:latin typeface="Times New Roman" pitchFamily="18" charset="0"/>
                    </a:endParaRPr>
                  </a:p>
                </p:txBody>
              </p:sp>
              <p:sp>
                <p:nvSpPr>
                  <p:cNvPr id="103454" name="矩形 12308"/>
                  <p:cNvSpPr>
                    <a:spLocks noChangeArrowheads="1"/>
                  </p:cNvSpPr>
                  <p:nvPr/>
                </p:nvSpPr>
                <p:spPr bwMode="auto">
                  <a:xfrm>
                    <a:off x="0" y="0"/>
                    <a:ext cx="236"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Times New Roman" pitchFamily="18" charset="0"/>
                    </a:endParaRPr>
                  </a:p>
                </p:txBody>
              </p:sp>
            </p:grpSp>
            <p:grpSp>
              <p:nvGrpSpPr>
                <p:cNvPr id="103455" name="组合 12309"/>
                <p:cNvGrpSpPr>
                  <a:grpSpLocks/>
                </p:cNvGrpSpPr>
                <p:nvPr/>
              </p:nvGrpSpPr>
              <p:grpSpPr bwMode="auto">
                <a:xfrm>
                  <a:off x="236" y="0"/>
                  <a:ext cx="414" cy="480"/>
                  <a:chOff x="236" y="0"/>
                  <a:chExt cx="414" cy="480"/>
                </a:xfrm>
              </p:grpSpPr>
              <p:sp>
                <p:nvSpPr>
                  <p:cNvPr id="103456" name="矩形 12310"/>
                  <p:cNvSpPr>
                    <a:spLocks noChangeArrowheads="1"/>
                  </p:cNvSpPr>
                  <p:nvPr/>
                </p:nvSpPr>
                <p:spPr bwMode="auto">
                  <a:xfrm>
                    <a:off x="279" y="0"/>
                    <a:ext cx="32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1">
                        <a:latin typeface="Times New Roman" pitchFamily="18" charset="0"/>
                      </a:rPr>
                      <a:t>Φ0.05</a:t>
                    </a:r>
                  </a:p>
                  <a:p>
                    <a:pPr algn="just" eaLnBrk="0" hangingPunct="0"/>
                    <a:endParaRPr lang="en-US" altLang="zh-CN" sz="2400" b="1">
                      <a:latin typeface="Times New Roman" pitchFamily="18" charset="0"/>
                    </a:endParaRPr>
                  </a:p>
                </p:txBody>
              </p:sp>
              <p:sp>
                <p:nvSpPr>
                  <p:cNvPr id="103457" name="矩形 12311"/>
                  <p:cNvSpPr>
                    <a:spLocks noChangeArrowheads="1"/>
                  </p:cNvSpPr>
                  <p:nvPr/>
                </p:nvSpPr>
                <p:spPr bwMode="auto">
                  <a:xfrm>
                    <a:off x="236" y="0"/>
                    <a:ext cx="414"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Times New Roman" pitchFamily="18" charset="0"/>
                    </a:endParaRPr>
                  </a:p>
                </p:txBody>
              </p:sp>
            </p:grpSp>
            <p:grpSp>
              <p:nvGrpSpPr>
                <p:cNvPr id="103458" name="组合 12312"/>
                <p:cNvGrpSpPr>
                  <a:grpSpLocks/>
                </p:cNvGrpSpPr>
                <p:nvPr/>
              </p:nvGrpSpPr>
              <p:grpSpPr bwMode="auto">
                <a:xfrm>
                  <a:off x="650" y="0"/>
                  <a:ext cx="269" cy="480"/>
                  <a:chOff x="650" y="0"/>
                  <a:chExt cx="269" cy="480"/>
                </a:xfrm>
              </p:grpSpPr>
              <p:sp>
                <p:nvSpPr>
                  <p:cNvPr id="103459" name="矩形 12313"/>
                  <p:cNvSpPr>
                    <a:spLocks noChangeArrowheads="1"/>
                  </p:cNvSpPr>
                  <p:nvPr/>
                </p:nvSpPr>
                <p:spPr bwMode="auto">
                  <a:xfrm>
                    <a:off x="693" y="0"/>
                    <a:ext cx="183"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000" b="1">
                        <a:latin typeface="Times New Roman" pitchFamily="18" charset="0"/>
                      </a:rPr>
                      <a:t>C</a:t>
                    </a:r>
                  </a:p>
                  <a:p>
                    <a:pPr algn="just" eaLnBrk="0" hangingPunct="0"/>
                    <a:endParaRPr lang="en-US" altLang="zh-CN" sz="2400" b="1">
                      <a:latin typeface="Times New Roman" pitchFamily="18" charset="0"/>
                    </a:endParaRPr>
                  </a:p>
                </p:txBody>
              </p:sp>
              <p:sp>
                <p:nvSpPr>
                  <p:cNvPr id="103460" name="矩形 12314"/>
                  <p:cNvSpPr>
                    <a:spLocks noChangeArrowheads="1"/>
                  </p:cNvSpPr>
                  <p:nvPr/>
                </p:nvSpPr>
                <p:spPr bwMode="auto">
                  <a:xfrm>
                    <a:off x="650" y="0"/>
                    <a:ext cx="269"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Times New Roman" pitchFamily="18" charset="0"/>
                    </a:endParaRPr>
                  </a:p>
                </p:txBody>
              </p:sp>
            </p:grpSp>
          </p:grpSp>
          <p:sp>
            <p:nvSpPr>
              <p:cNvPr id="103461" name="矩形 12315"/>
              <p:cNvSpPr>
                <a:spLocks noChangeArrowheads="1"/>
              </p:cNvSpPr>
              <p:nvPr/>
            </p:nvSpPr>
            <p:spPr bwMode="auto">
              <a:xfrm>
                <a:off x="-3" y="-3"/>
                <a:ext cx="925" cy="486"/>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Times New Roman" pitchFamily="18" charset="0"/>
                </a:endParaRPr>
              </a:p>
            </p:txBody>
          </p:sp>
        </p:grpSp>
        <p:sp>
          <p:nvSpPr>
            <p:cNvPr id="103462" name="文本框 12324"/>
            <p:cNvSpPr txBox="1">
              <a:spLocks noChangeArrowheads="1"/>
            </p:cNvSpPr>
            <p:nvPr/>
          </p:nvSpPr>
          <p:spPr bwMode="auto">
            <a:xfrm>
              <a:off x="3072" y="3168"/>
              <a:ext cx="26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latin typeface="Times New Roman" pitchFamily="18" charset="0"/>
                </a:rPr>
                <a:t>5</a:t>
              </a:r>
              <a:r>
                <a:rPr lang="zh-CN" altLang="en-US" sz="2400" b="1" dirty="0" smtClean="0">
                  <a:latin typeface="Times New Roman" pitchFamily="18" charset="0"/>
                </a:rPr>
                <a:t>、                    代表何意义</a:t>
              </a:r>
              <a:r>
                <a:rPr lang="en-US" altLang="zh-CN" sz="2400" b="1" dirty="0" smtClean="0">
                  <a:latin typeface="Times New Roman" pitchFamily="18" charset="0"/>
                </a:rPr>
                <a:t>?    </a:t>
              </a:r>
              <a:endParaRPr lang="en-US" altLang="zh-CN" sz="2400" b="1" dirty="0">
                <a:latin typeface="Times New Roman" pitchFamily="18" charset="0"/>
              </a:endParaRPr>
            </a:p>
          </p:txBody>
        </p:sp>
      </p:grpSp>
      <p:grpSp>
        <p:nvGrpSpPr>
          <p:cNvPr id="103463" name="组合 12327"/>
          <p:cNvGrpSpPr>
            <a:grpSpLocks/>
          </p:cNvGrpSpPr>
          <p:nvPr/>
        </p:nvGrpSpPr>
        <p:grpSpPr bwMode="auto">
          <a:xfrm>
            <a:off x="4876800" y="3141004"/>
            <a:ext cx="3273425" cy="533400"/>
            <a:chOff x="3100" y="1584"/>
            <a:chExt cx="2062" cy="336"/>
          </a:xfrm>
        </p:grpSpPr>
        <p:pic>
          <p:nvPicPr>
            <p:cNvPr id="103464" name="图片 123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 y="1615"/>
              <a:ext cx="528"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65" name="文本框 12325"/>
            <p:cNvSpPr txBox="1">
              <a:spLocks noChangeArrowheads="1"/>
            </p:cNvSpPr>
            <p:nvPr/>
          </p:nvSpPr>
          <p:spPr bwMode="auto">
            <a:xfrm>
              <a:off x="3100" y="1584"/>
              <a:ext cx="20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latin typeface="Times New Roman" pitchFamily="18" charset="0"/>
                </a:rPr>
                <a:t>1</a:t>
              </a:r>
              <a:r>
                <a:rPr lang="zh-CN" altLang="en-US" sz="2400" b="1" dirty="0">
                  <a:latin typeface="Times New Roman" pitchFamily="18" charset="0"/>
                </a:rPr>
                <a:t>、          </a:t>
              </a:r>
              <a:r>
                <a:rPr lang="zh-CN" altLang="en-US" sz="2400" b="1" dirty="0" smtClean="0">
                  <a:latin typeface="Times New Roman" pitchFamily="18" charset="0"/>
                </a:rPr>
                <a:t>代表的意义？</a:t>
              </a:r>
              <a:endParaRPr lang="en-US" altLang="zh-CN" sz="2400" b="1" dirty="0">
                <a:latin typeface="Times New Roman" pitchFamily="18" charset="0"/>
              </a:endParaRPr>
            </a:p>
          </p:txBody>
        </p:sp>
      </p:grpSp>
      <p:sp>
        <p:nvSpPr>
          <p:cNvPr id="103466" name="文本框 12326"/>
          <p:cNvSpPr txBox="1">
            <a:spLocks noChangeArrowheads="1"/>
          </p:cNvSpPr>
          <p:nvPr/>
        </p:nvSpPr>
        <p:spPr bwMode="auto">
          <a:xfrm>
            <a:off x="5029200" y="2467807"/>
            <a:ext cx="1112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latin typeface="Times New Roman" pitchFamily="18" charset="0"/>
              </a:rPr>
              <a:t>思考：</a:t>
            </a:r>
            <a:endParaRPr lang="en-US" altLang="zh-CN" sz="2400" b="1" dirty="0">
              <a:latin typeface="Times New Roman" pitchFamily="18" charset="0"/>
            </a:endParaRPr>
          </a:p>
        </p:txBody>
      </p:sp>
      <p:sp>
        <p:nvSpPr>
          <p:cNvPr id="4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文本占位符 262146"/>
          <p:cNvSpPr>
            <a:spLocks noGrp="1" noChangeArrowheads="1"/>
          </p:cNvSpPr>
          <p:nvPr>
            <p:ph idx="1"/>
          </p:nvPr>
        </p:nvSpPr>
        <p:spPr>
          <a:xfrm>
            <a:off x="755538" y="803137"/>
            <a:ext cx="8229600" cy="2879960"/>
          </a:xfrm>
        </p:spPr>
        <p:txBody>
          <a:bodyPr/>
          <a:lstStyle/>
          <a:p>
            <a:pPr eaLnBrk="1" hangingPunct="1">
              <a:lnSpc>
                <a:spcPct val="125000"/>
              </a:lnSpc>
              <a:buFont typeface="Wingdings" pitchFamily="2" charset="2"/>
              <a:buChar char="l"/>
            </a:pPr>
            <a:r>
              <a:rPr lang="zh-CN" altLang="en-US" sz="2400" b="1" dirty="0" smtClean="0">
                <a:solidFill>
                  <a:srgbClr val="C00000"/>
                </a:solidFill>
                <a:latin typeface="黑体" pitchFamily="49" charset="-122"/>
                <a:ea typeface="黑体" pitchFamily="49" charset="-122"/>
              </a:rPr>
              <a:t>表面粗糙度</a:t>
            </a:r>
          </a:p>
          <a:p>
            <a:pPr eaLnBrk="1" hangingPunct="1">
              <a:lnSpc>
                <a:spcPct val="125000"/>
              </a:lnSpc>
              <a:buFontTx/>
              <a:buNone/>
            </a:pPr>
            <a:r>
              <a:rPr lang="zh-CN" altLang="en-US" sz="2000" b="1" dirty="0" smtClean="0"/>
              <a:t>     指加工表面具有的较小间距和微小峰谷不平度</a:t>
            </a:r>
            <a:endParaRPr lang="en-US" altLang="zh-CN" sz="2000" b="1" dirty="0" smtClean="0"/>
          </a:p>
          <a:p>
            <a:pPr eaLnBrk="1" hangingPunct="1">
              <a:lnSpc>
                <a:spcPct val="125000"/>
              </a:lnSpc>
              <a:buFontTx/>
              <a:buNone/>
            </a:pPr>
            <a:r>
              <a:rPr lang="en-US" altLang="zh-CN" sz="2000" b="1" dirty="0"/>
              <a:t> </a:t>
            </a:r>
            <a:r>
              <a:rPr lang="en-US" altLang="zh-CN" sz="2000" b="1" dirty="0" smtClean="0"/>
              <a:t>    </a:t>
            </a:r>
            <a:r>
              <a:rPr lang="zh-CN" altLang="en-US" sz="2000" b="1" dirty="0" smtClean="0"/>
              <a:t>其两波峰或两波谷之间的距离（波距）很小（在</a:t>
            </a:r>
            <a:r>
              <a:rPr lang="en-US" altLang="zh-CN" sz="2000" b="1" dirty="0" smtClean="0"/>
              <a:t>1mm</a:t>
            </a:r>
            <a:r>
              <a:rPr lang="zh-CN" altLang="en-US" sz="2000" b="1" dirty="0" smtClean="0"/>
              <a:t>以下），肉眼难以区别，属于微观几何形状误差。</a:t>
            </a:r>
            <a:endParaRPr lang="en-US" altLang="zh-CN" sz="2000" b="1" dirty="0" smtClean="0"/>
          </a:p>
          <a:p>
            <a:pPr eaLnBrk="1" hangingPunct="1">
              <a:lnSpc>
                <a:spcPct val="125000"/>
              </a:lnSpc>
              <a:buFontTx/>
              <a:buNone/>
            </a:pPr>
            <a:r>
              <a:rPr lang="en-US" altLang="zh-CN" sz="2000" b="1" dirty="0"/>
              <a:t> </a:t>
            </a:r>
            <a:r>
              <a:rPr lang="en-US" altLang="zh-CN" sz="2000" b="1" dirty="0" smtClean="0"/>
              <a:t>          </a:t>
            </a:r>
            <a:r>
              <a:rPr lang="zh-CN" altLang="en-US" sz="2000" b="1" dirty="0" smtClean="0">
                <a:solidFill>
                  <a:srgbClr val="0000FF"/>
                </a:solidFill>
              </a:rPr>
              <a:t>表面粗糙度越小，则表面越光滑</a:t>
            </a:r>
            <a:endParaRPr lang="en-US" altLang="zh-CN" sz="2000" b="1" dirty="0" smtClean="0">
              <a:solidFill>
                <a:srgbClr val="0000FF"/>
              </a:solidFill>
            </a:endParaRPr>
          </a:p>
          <a:p>
            <a:pPr eaLnBrk="1" hangingPunct="1">
              <a:lnSpc>
                <a:spcPct val="125000"/>
              </a:lnSpc>
              <a:buFontTx/>
              <a:buNone/>
            </a:pPr>
            <a:r>
              <a:rPr lang="en-US" altLang="zh-CN" sz="2000" b="1" dirty="0"/>
              <a:t> </a:t>
            </a:r>
            <a:r>
              <a:rPr lang="en-US" altLang="zh-CN" sz="2000" b="1" dirty="0" smtClean="0"/>
              <a:t>          </a:t>
            </a:r>
            <a:r>
              <a:rPr lang="zh-CN" altLang="en-US" sz="2000" b="1" dirty="0" smtClean="0">
                <a:solidFill>
                  <a:srgbClr val="C00000"/>
                </a:solidFill>
              </a:rPr>
              <a:t>表面粗糙度的大小，对机械零件的使用性能有很大的影响</a:t>
            </a:r>
            <a:endParaRPr lang="en-US" altLang="zh-CN" sz="2000" b="1" dirty="0" smtClean="0">
              <a:solidFill>
                <a:srgbClr val="C00000"/>
              </a:solidFill>
            </a:endParaRPr>
          </a:p>
        </p:txBody>
      </p:sp>
      <p:pic>
        <p:nvPicPr>
          <p:cNvPr id="104450" name="图片 262148" descr="201005230351028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026" y="3500999"/>
            <a:ext cx="4526948" cy="3167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文本占位符 263170"/>
          <p:cNvSpPr>
            <a:spLocks noGrp="1" noChangeArrowheads="1"/>
          </p:cNvSpPr>
          <p:nvPr>
            <p:ph idx="1"/>
          </p:nvPr>
        </p:nvSpPr>
        <p:spPr>
          <a:xfrm>
            <a:off x="761459" y="841237"/>
            <a:ext cx="4623729" cy="575992"/>
          </a:xfrm>
        </p:spPr>
        <p:txBody>
          <a:bodyPr/>
          <a:lstStyle/>
          <a:p>
            <a:pPr eaLnBrk="1" hangingPunct="1">
              <a:buFont typeface="Wingdings" pitchFamily="2" charset="2"/>
              <a:buChar char="Ø"/>
            </a:pPr>
            <a:r>
              <a:rPr lang="zh-CN" altLang="en-US" sz="2400" b="1" dirty="0" smtClean="0">
                <a:solidFill>
                  <a:srgbClr val="3333CC"/>
                </a:solidFill>
                <a:latin typeface="黑体" pitchFamily="49" charset="-122"/>
                <a:ea typeface="黑体" pitchFamily="49" charset="-122"/>
              </a:rPr>
              <a:t>表面粗糙度的符号与意义</a:t>
            </a:r>
            <a:endParaRPr lang="en-US" altLang="zh-CN" sz="2400" b="1" dirty="0" smtClean="0">
              <a:solidFill>
                <a:srgbClr val="3333CC"/>
              </a:solidFill>
              <a:latin typeface="黑体" pitchFamily="49" charset="-122"/>
              <a:ea typeface="黑体" pitchFamily="49" charset="-122"/>
            </a:endParaRPr>
          </a:p>
        </p:txBody>
      </p:sp>
      <p:pic>
        <p:nvPicPr>
          <p:cNvPr id="105474" name="图片 263171" descr="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412875"/>
            <a:ext cx="8642350"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文本占位符 264194"/>
          <p:cNvSpPr>
            <a:spLocks noGrp="1" noChangeArrowheads="1"/>
          </p:cNvSpPr>
          <p:nvPr>
            <p:ph idx="1"/>
          </p:nvPr>
        </p:nvSpPr>
        <p:spPr>
          <a:xfrm>
            <a:off x="755650" y="837036"/>
            <a:ext cx="8229600" cy="4525963"/>
          </a:xfrm>
        </p:spPr>
        <p:txBody>
          <a:bodyPr/>
          <a:lstStyle/>
          <a:p>
            <a:pPr eaLnBrk="1" hangingPunct="1">
              <a:buFont typeface="Wingdings" pitchFamily="2" charset="2"/>
              <a:buChar char="Ø"/>
            </a:pPr>
            <a:r>
              <a:rPr lang="zh-CN" altLang="en-US" sz="2400" b="1" dirty="0" smtClean="0">
                <a:solidFill>
                  <a:srgbClr val="3333CC"/>
                </a:solidFill>
                <a:latin typeface="黑体" pitchFamily="49" charset="-122"/>
                <a:ea typeface="黑体" pitchFamily="49" charset="-122"/>
              </a:rPr>
              <a:t>表面粗糙度与加工方法</a:t>
            </a:r>
          </a:p>
          <a:p>
            <a:pPr eaLnBrk="1" hangingPunct="1"/>
            <a:endParaRPr lang="zh-CN" altLang="en-US" sz="2400" b="1" dirty="0" smtClean="0"/>
          </a:p>
          <a:p>
            <a:pPr eaLnBrk="1" hangingPunct="1">
              <a:buFontTx/>
              <a:buNone/>
            </a:pPr>
            <a:r>
              <a:rPr lang="en-US" altLang="zh-CN" sz="2400" b="1" dirty="0" smtClean="0"/>
              <a:t>Ra12.5</a:t>
            </a:r>
            <a:r>
              <a:rPr lang="zh-CN" altLang="en-US" sz="2400" b="1" dirty="0" smtClean="0"/>
              <a:t>、 </a:t>
            </a:r>
            <a:r>
              <a:rPr lang="en-US" altLang="zh-CN" sz="2400" b="1" dirty="0" smtClean="0"/>
              <a:t>Ra6.3 :</a:t>
            </a:r>
            <a:r>
              <a:rPr lang="zh-CN" altLang="en-US" sz="2400" b="1" dirty="0" smtClean="0"/>
              <a:t>一般代表零件表面应进行粗加工。</a:t>
            </a:r>
          </a:p>
          <a:p>
            <a:pPr eaLnBrk="1" hangingPunct="1">
              <a:buFontTx/>
              <a:buNone/>
            </a:pPr>
            <a:r>
              <a:rPr lang="en-US" altLang="zh-CN" sz="2400" b="1" dirty="0" smtClean="0"/>
              <a:t>Ra3.2:</a:t>
            </a:r>
            <a:r>
              <a:rPr lang="zh-CN" altLang="en-US" sz="2400" b="1" dirty="0" smtClean="0"/>
              <a:t>一般代表零件表面应进行半精加工。</a:t>
            </a:r>
          </a:p>
          <a:p>
            <a:pPr eaLnBrk="1" hangingPunct="1">
              <a:buFontTx/>
              <a:buNone/>
            </a:pPr>
            <a:r>
              <a:rPr lang="en-US" altLang="zh-CN" sz="2400" b="1" dirty="0" smtClean="0"/>
              <a:t>Ra1.6:</a:t>
            </a:r>
            <a:r>
              <a:rPr lang="zh-CN" altLang="en-US" sz="2400" b="1" dirty="0" smtClean="0"/>
              <a:t>一般代表零件表面应进行半精加工或精加工。</a:t>
            </a:r>
          </a:p>
          <a:p>
            <a:pPr eaLnBrk="1" hangingPunct="1">
              <a:buFontTx/>
              <a:buNone/>
            </a:pPr>
            <a:r>
              <a:rPr lang="en-US" altLang="zh-CN" sz="2400" b="1" dirty="0" smtClean="0"/>
              <a:t>Ra0.8:</a:t>
            </a:r>
            <a:r>
              <a:rPr lang="zh-CN" altLang="en-US" sz="2400" b="1" dirty="0" smtClean="0"/>
              <a:t>一般代表零件表面应进行精加工或磨削加工。</a:t>
            </a:r>
            <a:endParaRPr lang="en-US" altLang="zh-CN" sz="2400" b="1" dirty="0" smtClean="0"/>
          </a:p>
        </p:txBody>
      </p:sp>
      <p:grpSp>
        <p:nvGrpSpPr>
          <p:cNvPr id="106498" name="组合 264200"/>
          <p:cNvGrpSpPr>
            <a:grpSpLocks/>
          </p:cNvGrpSpPr>
          <p:nvPr/>
        </p:nvGrpSpPr>
        <p:grpSpPr bwMode="auto">
          <a:xfrm>
            <a:off x="2627313" y="4148740"/>
            <a:ext cx="1152525" cy="1079500"/>
            <a:chOff x="1655" y="2160"/>
            <a:chExt cx="726" cy="680"/>
          </a:xfrm>
        </p:grpSpPr>
        <p:grpSp>
          <p:nvGrpSpPr>
            <p:cNvPr id="106499" name="组合 264199"/>
            <p:cNvGrpSpPr>
              <a:grpSpLocks/>
            </p:cNvGrpSpPr>
            <p:nvPr/>
          </p:nvGrpSpPr>
          <p:grpSpPr bwMode="auto">
            <a:xfrm>
              <a:off x="1655" y="2160"/>
              <a:ext cx="726" cy="680"/>
              <a:chOff x="1655" y="2160"/>
              <a:chExt cx="726" cy="680"/>
            </a:xfrm>
          </p:grpSpPr>
          <p:sp>
            <p:nvSpPr>
              <p:cNvPr id="106500" name="直接连接符 264195"/>
              <p:cNvSpPr>
                <a:spLocks noChangeShapeType="1"/>
              </p:cNvSpPr>
              <p:nvPr/>
            </p:nvSpPr>
            <p:spPr bwMode="auto">
              <a:xfrm>
                <a:off x="1701" y="2568"/>
                <a:ext cx="181"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106501" name="直接连接符 264196"/>
              <p:cNvSpPr>
                <a:spLocks noChangeShapeType="1"/>
              </p:cNvSpPr>
              <p:nvPr/>
            </p:nvSpPr>
            <p:spPr bwMode="auto">
              <a:xfrm flipV="1">
                <a:off x="1882" y="2160"/>
                <a:ext cx="499" cy="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106502" name="文本框 264198"/>
              <p:cNvSpPr txBox="1">
                <a:spLocks noChangeArrowheads="1"/>
              </p:cNvSpPr>
              <p:nvPr/>
            </p:nvSpPr>
            <p:spPr bwMode="auto">
              <a:xfrm>
                <a:off x="1655" y="2341"/>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a:t>  6.3</a:t>
                </a:r>
              </a:p>
            </p:txBody>
          </p:sp>
        </p:grpSp>
        <p:sp>
          <p:nvSpPr>
            <p:cNvPr id="106503" name="直接连接符 264197"/>
            <p:cNvSpPr>
              <a:spLocks noChangeShapeType="1"/>
            </p:cNvSpPr>
            <p:nvPr/>
          </p:nvSpPr>
          <p:spPr bwMode="auto">
            <a:xfrm>
              <a:off x="1701" y="2568"/>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grpSp>
        <p:nvGrpSpPr>
          <p:cNvPr id="106504" name="组合 264201"/>
          <p:cNvGrpSpPr>
            <a:grpSpLocks/>
          </p:cNvGrpSpPr>
          <p:nvPr/>
        </p:nvGrpSpPr>
        <p:grpSpPr bwMode="auto">
          <a:xfrm>
            <a:off x="3706813" y="4364640"/>
            <a:ext cx="1152525" cy="1079500"/>
            <a:chOff x="1655" y="2160"/>
            <a:chExt cx="726" cy="680"/>
          </a:xfrm>
        </p:grpSpPr>
        <p:grpSp>
          <p:nvGrpSpPr>
            <p:cNvPr id="106505" name="组合 264202"/>
            <p:cNvGrpSpPr>
              <a:grpSpLocks/>
            </p:cNvGrpSpPr>
            <p:nvPr/>
          </p:nvGrpSpPr>
          <p:grpSpPr bwMode="auto">
            <a:xfrm>
              <a:off x="1655" y="2160"/>
              <a:ext cx="726" cy="680"/>
              <a:chOff x="1655" y="2160"/>
              <a:chExt cx="726" cy="680"/>
            </a:xfrm>
          </p:grpSpPr>
          <p:sp>
            <p:nvSpPr>
              <p:cNvPr id="106506" name="直接连接符 264203"/>
              <p:cNvSpPr>
                <a:spLocks noChangeShapeType="1"/>
              </p:cNvSpPr>
              <p:nvPr/>
            </p:nvSpPr>
            <p:spPr bwMode="auto">
              <a:xfrm>
                <a:off x="1701" y="2568"/>
                <a:ext cx="181"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106507" name="直接连接符 264204"/>
              <p:cNvSpPr>
                <a:spLocks noChangeShapeType="1"/>
              </p:cNvSpPr>
              <p:nvPr/>
            </p:nvSpPr>
            <p:spPr bwMode="auto">
              <a:xfrm flipV="1">
                <a:off x="1882" y="2160"/>
                <a:ext cx="499" cy="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106508" name="文本框 264205"/>
              <p:cNvSpPr txBox="1">
                <a:spLocks noChangeArrowheads="1"/>
              </p:cNvSpPr>
              <p:nvPr/>
            </p:nvSpPr>
            <p:spPr bwMode="auto">
              <a:xfrm>
                <a:off x="1655" y="2341"/>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a:t>  3.2</a:t>
                </a:r>
              </a:p>
            </p:txBody>
          </p:sp>
        </p:grpSp>
        <p:sp>
          <p:nvSpPr>
            <p:cNvPr id="106509" name="直接连接符 264206"/>
            <p:cNvSpPr>
              <a:spLocks noChangeShapeType="1"/>
            </p:cNvSpPr>
            <p:nvPr/>
          </p:nvSpPr>
          <p:spPr bwMode="auto">
            <a:xfrm>
              <a:off x="1701" y="2568"/>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grpSp>
        <p:nvGrpSpPr>
          <p:cNvPr id="106510" name="组合 264207"/>
          <p:cNvGrpSpPr>
            <a:grpSpLocks/>
          </p:cNvGrpSpPr>
          <p:nvPr/>
        </p:nvGrpSpPr>
        <p:grpSpPr bwMode="auto">
          <a:xfrm>
            <a:off x="4859338" y="4582128"/>
            <a:ext cx="1152525" cy="1079500"/>
            <a:chOff x="1655" y="2160"/>
            <a:chExt cx="726" cy="680"/>
          </a:xfrm>
        </p:grpSpPr>
        <p:grpSp>
          <p:nvGrpSpPr>
            <p:cNvPr id="106511" name="组合 264208"/>
            <p:cNvGrpSpPr>
              <a:grpSpLocks/>
            </p:cNvGrpSpPr>
            <p:nvPr/>
          </p:nvGrpSpPr>
          <p:grpSpPr bwMode="auto">
            <a:xfrm>
              <a:off x="1655" y="2160"/>
              <a:ext cx="726" cy="680"/>
              <a:chOff x="1655" y="2160"/>
              <a:chExt cx="726" cy="680"/>
            </a:xfrm>
          </p:grpSpPr>
          <p:sp>
            <p:nvSpPr>
              <p:cNvPr id="106512" name="直接连接符 264209"/>
              <p:cNvSpPr>
                <a:spLocks noChangeShapeType="1"/>
              </p:cNvSpPr>
              <p:nvPr/>
            </p:nvSpPr>
            <p:spPr bwMode="auto">
              <a:xfrm>
                <a:off x="1701" y="2568"/>
                <a:ext cx="181"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106513" name="直接连接符 264210"/>
              <p:cNvSpPr>
                <a:spLocks noChangeShapeType="1"/>
              </p:cNvSpPr>
              <p:nvPr/>
            </p:nvSpPr>
            <p:spPr bwMode="auto">
              <a:xfrm flipV="1">
                <a:off x="1882" y="2160"/>
                <a:ext cx="499" cy="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106514" name="文本框 264211"/>
              <p:cNvSpPr txBox="1">
                <a:spLocks noChangeArrowheads="1"/>
              </p:cNvSpPr>
              <p:nvPr/>
            </p:nvSpPr>
            <p:spPr bwMode="auto">
              <a:xfrm>
                <a:off x="1655" y="2341"/>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a:t> 1.6</a:t>
                </a:r>
              </a:p>
            </p:txBody>
          </p:sp>
        </p:grpSp>
        <p:sp>
          <p:nvSpPr>
            <p:cNvPr id="106515" name="直接连接符 264212"/>
            <p:cNvSpPr>
              <a:spLocks noChangeShapeType="1"/>
            </p:cNvSpPr>
            <p:nvPr/>
          </p:nvSpPr>
          <p:spPr bwMode="auto">
            <a:xfrm>
              <a:off x="1701" y="2568"/>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grpSp>
        <p:nvGrpSpPr>
          <p:cNvPr id="106516" name="组合 264213"/>
          <p:cNvGrpSpPr>
            <a:grpSpLocks/>
          </p:cNvGrpSpPr>
          <p:nvPr/>
        </p:nvGrpSpPr>
        <p:grpSpPr bwMode="auto">
          <a:xfrm>
            <a:off x="6011863" y="4869465"/>
            <a:ext cx="1152525" cy="1079500"/>
            <a:chOff x="1655" y="2160"/>
            <a:chExt cx="726" cy="680"/>
          </a:xfrm>
        </p:grpSpPr>
        <p:grpSp>
          <p:nvGrpSpPr>
            <p:cNvPr id="106517" name="组合 264214"/>
            <p:cNvGrpSpPr>
              <a:grpSpLocks/>
            </p:cNvGrpSpPr>
            <p:nvPr/>
          </p:nvGrpSpPr>
          <p:grpSpPr bwMode="auto">
            <a:xfrm>
              <a:off x="1655" y="2160"/>
              <a:ext cx="726" cy="680"/>
              <a:chOff x="1655" y="2160"/>
              <a:chExt cx="726" cy="680"/>
            </a:xfrm>
          </p:grpSpPr>
          <p:sp>
            <p:nvSpPr>
              <p:cNvPr id="106518" name="直接连接符 264215"/>
              <p:cNvSpPr>
                <a:spLocks noChangeShapeType="1"/>
              </p:cNvSpPr>
              <p:nvPr/>
            </p:nvSpPr>
            <p:spPr bwMode="auto">
              <a:xfrm>
                <a:off x="1701" y="2568"/>
                <a:ext cx="181"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106519" name="直接连接符 264216"/>
              <p:cNvSpPr>
                <a:spLocks noChangeShapeType="1"/>
              </p:cNvSpPr>
              <p:nvPr/>
            </p:nvSpPr>
            <p:spPr bwMode="auto">
              <a:xfrm flipV="1">
                <a:off x="1882" y="2160"/>
                <a:ext cx="499" cy="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106520" name="文本框 264217"/>
              <p:cNvSpPr txBox="1">
                <a:spLocks noChangeArrowheads="1"/>
              </p:cNvSpPr>
              <p:nvPr/>
            </p:nvSpPr>
            <p:spPr bwMode="auto">
              <a:xfrm>
                <a:off x="1655" y="2341"/>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a:t>  0.8</a:t>
                </a:r>
              </a:p>
            </p:txBody>
          </p:sp>
        </p:grpSp>
        <p:sp>
          <p:nvSpPr>
            <p:cNvPr id="106521" name="直接连接符 264218"/>
            <p:cNvSpPr>
              <a:spLocks noChangeShapeType="1"/>
            </p:cNvSpPr>
            <p:nvPr/>
          </p:nvSpPr>
          <p:spPr bwMode="auto">
            <a:xfrm>
              <a:off x="1701" y="2568"/>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grpSp>
        <p:nvGrpSpPr>
          <p:cNvPr id="106522" name="组合 264219"/>
          <p:cNvGrpSpPr>
            <a:grpSpLocks/>
          </p:cNvGrpSpPr>
          <p:nvPr/>
        </p:nvGrpSpPr>
        <p:grpSpPr bwMode="auto">
          <a:xfrm>
            <a:off x="1547813" y="3788378"/>
            <a:ext cx="1152525" cy="1079500"/>
            <a:chOff x="1655" y="2160"/>
            <a:chExt cx="726" cy="680"/>
          </a:xfrm>
        </p:grpSpPr>
        <p:grpSp>
          <p:nvGrpSpPr>
            <p:cNvPr id="106523" name="组合 264220"/>
            <p:cNvGrpSpPr>
              <a:grpSpLocks/>
            </p:cNvGrpSpPr>
            <p:nvPr/>
          </p:nvGrpSpPr>
          <p:grpSpPr bwMode="auto">
            <a:xfrm>
              <a:off x="1655" y="2160"/>
              <a:ext cx="726" cy="680"/>
              <a:chOff x="1655" y="2160"/>
              <a:chExt cx="726" cy="680"/>
            </a:xfrm>
          </p:grpSpPr>
          <p:sp>
            <p:nvSpPr>
              <p:cNvPr id="106524" name="直接连接符 264221"/>
              <p:cNvSpPr>
                <a:spLocks noChangeShapeType="1"/>
              </p:cNvSpPr>
              <p:nvPr/>
            </p:nvSpPr>
            <p:spPr bwMode="auto">
              <a:xfrm>
                <a:off x="1701" y="2568"/>
                <a:ext cx="181"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106525" name="直接连接符 264222"/>
              <p:cNvSpPr>
                <a:spLocks noChangeShapeType="1"/>
              </p:cNvSpPr>
              <p:nvPr/>
            </p:nvSpPr>
            <p:spPr bwMode="auto">
              <a:xfrm flipV="1">
                <a:off x="1882" y="2160"/>
                <a:ext cx="499" cy="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106526" name="文本框 264223"/>
              <p:cNvSpPr txBox="1">
                <a:spLocks noChangeArrowheads="1"/>
              </p:cNvSpPr>
              <p:nvPr/>
            </p:nvSpPr>
            <p:spPr bwMode="auto">
              <a:xfrm>
                <a:off x="1655" y="2341"/>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a:t>12.5</a:t>
                </a:r>
              </a:p>
            </p:txBody>
          </p:sp>
        </p:grpSp>
        <p:sp>
          <p:nvSpPr>
            <p:cNvPr id="106527" name="直接连接符 264224"/>
            <p:cNvSpPr>
              <a:spLocks noChangeShapeType="1"/>
            </p:cNvSpPr>
            <p:nvPr/>
          </p:nvSpPr>
          <p:spPr bwMode="auto">
            <a:xfrm>
              <a:off x="1701" y="2568"/>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sp>
        <p:nvSpPr>
          <p:cNvPr id="33"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1612" y="4652983"/>
            <a:ext cx="8058329" cy="1917021"/>
          </a:xfrm>
        </p:spPr>
        <p:txBody>
          <a:bodyPr/>
          <a:lstStyle/>
          <a:p>
            <a:pPr algn="just">
              <a:lnSpc>
                <a:spcPct val="125000"/>
              </a:lnSpc>
              <a:buFont typeface="Arial" pitchFamily="34" charset="0"/>
              <a:buChar char="•"/>
            </a:pPr>
            <a:r>
              <a:rPr lang="zh-CN" altLang="en-US" sz="2000" b="1" noProof="1" smtClean="0">
                <a:solidFill>
                  <a:srgbClr val="C00000"/>
                </a:solidFill>
              </a:rPr>
              <a:t>定义</a:t>
            </a:r>
            <a:r>
              <a:rPr lang="en-US" altLang="zh-CN" sz="2000" b="1" noProof="1">
                <a:solidFill>
                  <a:srgbClr val="C00000"/>
                </a:solidFill>
              </a:rPr>
              <a:t>:  </a:t>
            </a:r>
            <a:r>
              <a:rPr lang="zh-CN" altLang="en-US" sz="2000" b="1" noProof="1"/>
              <a:t>是表示零件形状和其相互间的位置的精度要求</a:t>
            </a:r>
          </a:p>
          <a:p>
            <a:pPr algn="just">
              <a:lnSpc>
                <a:spcPct val="125000"/>
              </a:lnSpc>
              <a:buFont typeface="Arial" pitchFamily="34" charset="0"/>
              <a:buChar char="•"/>
            </a:pPr>
            <a:r>
              <a:rPr lang="zh-CN" altLang="en-US" sz="2000" b="1" noProof="1" smtClean="0">
                <a:solidFill>
                  <a:srgbClr val="C00000"/>
                </a:solidFill>
              </a:rPr>
              <a:t>意义</a:t>
            </a:r>
            <a:r>
              <a:rPr lang="en-US" altLang="zh-CN" sz="2000" b="1" noProof="1">
                <a:solidFill>
                  <a:srgbClr val="C00000"/>
                </a:solidFill>
              </a:rPr>
              <a:t>:  </a:t>
            </a:r>
            <a:r>
              <a:rPr lang="zh-CN" altLang="en-US" sz="2000" b="1" noProof="1"/>
              <a:t>按照设计的尺寸公差</a:t>
            </a:r>
            <a:r>
              <a:rPr lang="en-US" altLang="zh-CN" sz="2000" b="1" noProof="1"/>
              <a:t>,</a:t>
            </a:r>
            <a:r>
              <a:rPr lang="zh-CN" altLang="en-US" sz="2000" b="1" noProof="1"/>
              <a:t>可以加工出符合要求的零件</a:t>
            </a:r>
            <a:r>
              <a:rPr lang="en-US" altLang="zh-CN" sz="2000" b="1" noProof="1"/>
              <a:t>,</a:t>
            </a:r>
            <a:r>
              <a:rPr lang="zh-CN" altLang="en-US" sz="2000" b="1" noProof="1"/>
              <a:t>但是在实际生产中</a:t>
            </a:r>
            <a:r>
              <a:rPr lang="en-US" altLang="zh-CN" sz="2000" b="1" noProof="1"/>
              <a:t>,</a:t>
            </a:r>
            <a:r>
              <a:rPr lang="zh-CN" altLang="en-US" sz="2000" b="1" noProof="1"/>
              <a:t>零件的形状及相关要素的位置可能会出现误差</a:t>
            </a:r>
            <a:r>
              <a:rPr lang="en-US" altLang="zh-CN" sz="2000" b="1" noProof="1"/>
              <a:t>.</a:t>
            </a:r>
            <a:r>
              <a:rPr lang="zh-CN" altLang="en-US" sz="2000" b="1" noProof="1"/>
              <a:t>但这些误差有时会影响零件的互换性</a:t>
            </a:r>
            <a:r>
              <a:rPr lang="en-US" altLang="zh-CN" sz="2000" b="1" noProof="1"/>
              <a:t>,</a:t>
            </a:r>
            <a:r>
              <a:rPr lang="zh-CN" altLang="en-US" sz="2000" b="1" noProof="1"/>
              <a:t>会直接影响设备的工作精度及使用寿命</a:t>
            </a:r>
            <a:r>
              <a:rPr lang="en-US" altLang="zh-CN" sz="2000" b="1" noProof="1"/>
              <a:t>.</a:t>
            </a:r>
          </a:p>
        </p:txBody>
      </p:sp>
      <p:sp>
        <p:nvSpPr>
          <p:cNvPr id="2" name="TextBox 1"/>
          <p:cNvSpPr txBox="1"/>
          <p:nvPr/>
        </p:nvSpPr>
        <p:spPr>
          <a:xfrm>
            <a:off x="535590" y="457814"/>
            <a:ext cx="3430747" cy="461665"/>
          </a:xfrm>
          <a:prstGeom prst="rect">
            <a:avLst/>
          </a:prstGeom>
          <a:noFill/>
        </p:spPr>
        <p:txBody>
          <a:bodyPr wrap="none" rtlCol="0">
            <a:spAutoFit/>
          </a:bodyPr>
          <a:lstStyle/>
          <a:p>
            <a:pPr marL="457200" indent="-457200">
              <a:buFont typeface="Wingdings" pitchFamily="2" charset="2"/>
              <a:buChar char="l"/>
            </a:pPr>
            <a:r>
              <a:rPr lang="zh-CN" altLang="en-US" sz="2400" b="1" dirty="0" smtClean="0">
                <a:solidFill>
                  <a:srgbClr val="C00000"/>
                </a:solidFill>
                <a:latin typeface="黑体" pitchFamily="49" charset="-122"/>
                <a:ea typeface="黑体" pitchFamily="49" charset="-122"/>
              </a:rPr>
              <a:t>尺寸公差与形位公差</a:t>
            </a:r>
            <a:endParaRPr lang="zh-CN" altLang="en-US" sz="2400" b="1" dirty="0">
              <a:solidFill>
                <a:srgbClr val="C00000"/>
              </a:solidFill>
              <a:latin typeface="黑体" pitchFamily="49" charset="-122"/>
              <a:ea typeface="黑体" pitchFamily="49" charset="-122"/>
            </a:endParaRPr>
          </a:p>
        </p:txBody>
      </p:sp>
      <p:sp>
        <p:nvSpPr>
          <p:cNvPr id="4" name="矩形 3"/>
          <p:cNvSpPr/>
          <p:nvPr/>
        </p:nvSpPr>
        <p:spPr>
          <a:xfrm>
            <a:off x="761612" y="1413028"/>
            <a:ext cx="7991889" cy="2785378"/>
          </a:xfrm>
          <a:prstGeom prst="rect">
            <a:avLst/>
          </a:prstGeom>
        </p:spPr>
        <p:txBody>
          <a:bodyPr wrap="square">
            <a:spAutoFit/>
          </a:bodyPr>
          <a:lstStyle/>
          <a:p>
            <a:pPr marL="342900" indent="-342900" algn="just">
              <a:lnSpc>
                <a:spcPct val="125000"/>
              </a:lnSpc>
              <a:buFont typeface="Arial" pitchFamily="34" charset="0"/>
              <a:buChar char="•"/>
            </a:pPr>
            <a:r>
              <a:rPr lang="zh-CN" altLang="en-US" sz="2000" b="1" dirty="0" smtClean="0">
                <a:solidFill>
                  <a:srgbClr val="C00000"/>
                </a:solidFill>
              </a:rPr>
              <a:t>定义</a:t>
            </a:r>
            <a:r>
              <a:rPr lang="en-US" altLang="zh-CN" sz="2000" b="1" dirty="0" smtClean="0">
                <a:solidFill>
                  <a:srgbClr val="C00000"/>
                </a:solidFill>
              </a:rPr>
              <a:t>: </a:t>
            </a:r>
            <a:r>
              <a:rPr lang="zh-CN" altLang="en-US" sz="2000" b="1" dirty="0" smtClean="0"/>
              <a:t>简称公差，</a:t>
            </a:r>
            <a:r>
              <a:rPr lang="zh-CN" altLang="en-US" sz="2000" b="1" dirty="0" smtClean="0">
                <a:solidFill>
                  <a:srgbClr val="000000"/>
                </a:solidFill>
              </a:rPr>
              <a:t>是</a:t>
            </a:r>
            <a:r>
              <a:rPr lang="zh-CN" altLang="en-US" sz="2000" b="1" dirty="0">
                <a:solidFill>
                  <a:srgbClr val="000000"/>
                </a:solidFill>
              </a:rPr>
              <a:t>指在切削加工中零件尺寸允许的变动量。</a:t>
            </a:r>
            <a:endParaRPr lang="en-US" altLang="zh-CN" sz="2000" b="1" dirty="0" smtClean="0"/>
          </a:p>
          <a:p>
            <a:pPr marL="342900" indent="-342900" algn="just">
              <a:lnSpc>
                <a:spcPct val="125000"/>
              </a:lnSpc>
              <a:buFont typeface="Arial" pitchFamily="34" charset="0"/>
              <a:buChar char="•"/>
            </a:pPr>
            <a:r>
              <a:rPr lang="zh-CN" altLang="en-US" sz="2000" b="1" dirty="0" smtClean="0">
                <a:solidFill>
                  <a:srgbClr val="C00000"/>
                </a:solidFill>
              </a:rPr>
              <a:t>意义</a:t>
            </a:r>
            <a:r>
              <a:rPr lang="en-US" altLang="zh-CN" sz="2000" b="1" dirty="0" smtClean="0">
                <a:solidFill>
                  <a:srgbClr val="C00000"/>
                </a:solidFill>
              </a:rPr>
              <a:t>: </a:t>
            </a:r>
            <a:r>
              <a:rPr lang="zh-CN" altLang="en-US" sz="2000" b="1" dirty="0" smtClean="0"/>
              <a:t>零件</a:t>
            </a:r>
            <a:r>
              <a:rPr lang="zh-CN" altLang="en-US" sz="2000" b="1" dirty="0"/>
              <a:t>在制造过程中，由于加工或测量等因素的影响，完工后的</a:t>
            </a:r>
            <a:r>
              <a:rPr lang="zh-CN" altLang="en-US" sz="2000" b="1" dirty="0" smtClean="0"/>
              <a:t>实际尺寸与目标尺寸（基本尺寸）总</a:t>
            </a:r>
            <a:r>
              <a:rPr lang="zh-CN" altLang="en-US" sz="2000" b="1" dirty="0"/>
              <a:t>存在一定的误差</a:t>
            </a:r>
            <a:r>
              <a:rPr lang="zh-CN" altLang="en-US" sz="2000" b="1" dirty="0" smtClean="0"/>
              <a:t>。为</a:t>
            </a:r>
            <a:r>
              <a:rPr lang="zh-CN" altLang="en-US" sz="2000" b="1" dirty="0"/>
              <a:t>保证零件的互换性，必须将零件的实际尺寸控制在允许变动的范围</a:t>
            </a:r>
            <a:r>
              <a:rPr lang="zh-CN" altLang="en-US" sz="2000" b="1" dirty="0" smtClean="0"/>
              <a:t>内。</a:t>
            </a:r>
            <a:endParaRPr lang="en-US" altLang="zh-CN" sz="2000" b="1" dirty="0" smtClean="0"/>
          </a:p>
          <a:p>
            <a:pPr marL="342900" indent="-342900" algn="just">
              <a:lnSpc>
                <a:spcPct val="125000"/>
              </a:lnSpc>
              <a:buFont typeface="Arial" pitchFamily="34" charset="0"/>
              <a:buChar char="•"/>
            </a:pPr>
            <a:r>
              <a:rPr lang="zh-CN" altLang="en-US" sz="2000" b="1" dirty="0" smtClean="0">
                <a:solidFill>
                  <a:srgbClr val="C00000"/>
                </a:solidFill>
              </a:rPr>
              <a:t>大小：</a:t>
            </a:r>
            <a:r>
              <a:rPr lang="zh-CN" altLang="en-US" sz="2000" b="1" dirty="0" smtClean="0"/>
              <a:t>等于最大极限尺寸减最小极限尺寸之</a:t>
            </a:r>
            <a:r>
              <a:rPr lang="zh-CN" altLang="en-US" sz="2000" b="1" dirty="0"/>
              <a:t>差的绝对值的大小</a:t>
            </a:r>
            <a:r>
              <a:rPr lang="zh-CN" altLang="en-US" sz="2000" b="1" dirty="0" smtClean="0"/>
              <a:t>，</a:t>
            </a:r>
            <a:r>
              <a:rPr lang="zh-CN" altLang="en-US" sz="2000" b="1" dirty="0"/>
              <a:t>是一个没有符号的绝对值，</a:t>
            </a:r>
            <a:r>
              <a:rPr lang="zh-CN" altLang="en-US" sz="2000" b="1" dirty="0" smtClean="0"/>
              <a:t>在</a:t>
            </a:r>
            <a:r>
              <a:rPr lang="zh-CN" altLang="en-US" sz="2000" b="1" dirty="0"/>
              <a:t>基本尺寸相同的情况下，尺寸公差愈小，则尺寸精度愈高</a:t>
            </a:r>
            <a:r>
              <a:rPr lang="zh-CN" altLang="en-US" sz="2000" b="1" dirty="0" smtClean="0"/>
              <a:t>。</a:t>
            </a:r>
            <a:endParaRPr lang="zh-CN" altLang="en-US" sz="2000" b="1" dirty="0"/>
          </a:p>
        </p:txBody>
      </p:sp>
      <p:sp>
        <p:nvSpPr>
          <p:cNvPr id="5" name="TextBox 4"/>
          <p:cNvSpPr txBox="1"/>
          <p:nvPr/>
        </p:nvSpPr>
        <p:spPr>
          <a:xfrm>
            <a:off x="715596" y="981034"/>
            <a:ext cx="1768433" cy="461665"/>
          </a:xfrm>
          <a:prstGeom prst="rect">
            <a:avLst/>
          </a:prstGeom>
          <a:noFill/>
        </p:spPr>
        <p:txBody>
          <a:bodyPr wrap="none" rtlCol="0">
            <a:spAutoFit/>
          </a:bodyPr>
          <a:lstStyle/>
          <a:p>
            <a:pPr marL="342900" indent="-342900">
              <a:buFont typeface="Wingdings" pitchFamily="2" charset="2"/>
              <a:buChar char="Ø"/>
            </a:pPr>
            <a:r>
              <a:rPr lang="zh-CN" altLang="en-US" sz="2400" b="1" dirty="0" smtClean="0">
                <a:solidFill>
                  <a:srgbClr val="3333CC"/>
                </a:solidFill>
                <a:latin typeface="黑体" pitchFamily="49" charset="-122"/>
                <a:ea typeface="黑体" pitchFamily="49" charset="-122"/>
              </a:rPr>
              <a:t>尺寸公差</a:t>
            </a:r>
            <a:endParaRPr lang="zh-CN" altLang="en-US" sz="2400" b="1" dirty="0">
              <a:solidFill>
                <a:srgbClr val="3333CC"/>
              </a:solidFill>
              <a:latin typeface="黑体" pitchFamily="49" charset="-122"/>
              <a:ea typeface="黑体" pitchFamily="49" charset="-122"/>
            </a:endParaRPr>
          </a:p>
        </p:txBody>
      </p:sp>
      <p:sp>
        <p:nvSpPr>
          <p:cNvPr id="6" name="TextBox 5"/>
          <p:cNvSpPr txBox="1"/>
          <p:nvPr/>
        </p:nvSpPr>
        <p:spPr>
          <a:xfrm>
            <a:off x="715596" y="4225190"/>
            <a:ext cx="1768433" cy="461665"/>
          </a:xfrm>
          <a:prstGeom prst="rect">
            <a:avLst/>
          </a:prstGeom>
          <a:noFill/>
        </p:spPr>
        <p:txBody>
          <a:bodyPr wrap="none" rtlCol="0">
            <a:spAutoFit/>
          </a:bodyPr>
          <a:lstStyle/>
          <a:p>
            <a:pPr marL="342900" indent="-342900">
              <a:buFont typeface="Wingdings" pitchFamily="2" charset="2"/>
              <a:buChar char="Ø"/>
            </a:pPr>
            <a:r>
              <a:rPr lang="zh-CN" altLang="en-US" sz="2400" b="1" dirty="0">
                <a:solidFill>
                  <a:srgbClr val="3333CC"/>
                </a:solidFill>
                <a:latin typeface="黑体" pitchFamily="49" charset="-122"/>
                <a:ea typeface="黑体" pitchFamily="49" charset="-122"/>
              </a:rPr>
              <a:t>形位公差</a:t>
            </a:r>
          </a:p>
        </p:txBody>
      </p:sp>
      <p:sp>
        <p:nvSpPr>
          <p:cNvPr id="8"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Tree>
    <p:extLst>
      <p:ext uri="{BB962C8B-B14F-4D97-AF65-F5344CB8AC3E}">
        <p14:creationId xmlns:p14="http://schemas.microsoft.com/office/powerpoint/2010/main" val="919337408"/>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8855" y="707596"/>
            <a:ext cx="4673135" cy="598486"/>
          </a:xfrm>
        </p:spPr>
        <p:txBody>
          <a:bodyPr/>
          <a:lstStyle/>
          <a:p>
            <a:pPr>
              <a:buFont typeface="Wingdings" pitchFamily="2" charset="2"/>
              <a:buChar char="Ø"/>
            </a:pPr>
            <a:r>
              <a:rPr lang="zh-CN" altLang="en-US" sz="2400" b="1" noProof="1">
                <a:solidFill>
                  <a:srgbClr val="3333CC"/>
                </a:solidFill>
                <a:latin typeface="黑体" pitchFamily="49" charset="-122"/>
                <a:ea typeface="黑体" pitchFamily="49" charset="-122"/>
              </a:rPr>
              <a:t>形位公差的基本</a:t>
            </a:r>
            <a:r>
              <a:rPr lang="zh-CN" altLang="en-US" sz="2400" b="1" noProof="1" smtClean="0">
                <a:solidFill>
                  <a:srgbClr val="3333CC"/>
                </a:solidFill>
                <a:latin typeface="黑体" pitchFamily="49" charset="-122"/>
                <a:ea typeface="黑体" pitchFamily="49" charset="-122"/>
              </a:rPr>
              <a:t>符号</a:t>
            </a:r>
            <a:endParaRPr lang="zh-CN" altLang="en-US" sz="2400" b="1" noProof="1">
              <a:solidFill>
                <a:srgbClr val="3333CC"/>
              </a:solidFill>
              <a:latin typeface="黑体" pitchFamily="49" charset="-122"/>
              <a:ea typeface="黑体" pitchFamily="49" charset="-122"/>
            </a:endParaRPr>
          </a:p>
        </p:txBody>
      </p:sp>
      <p:pic>
        <p:nvPicPr>
          <p:cNvPr id="108547" name="图片 3" descr="3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81419"/>
            <a:ext cx="8094663" cy="544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Tree>
    <p:extLst>
      <p:ext uri="{BB962C8B-B14F-4D97-AF65-F5344CB8AC3E}">
        <p14:creationId xmlns:p14="http://schemas.microsoft.com/office/powerpoint/2010/main" val="862130046"/>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9563" y="1172622"/>
            <a:ext cx="7962979" cy="960396"/>
          </a:xfrm>
        </p:spPr>
        <p:txBody>
          <a:bodyPr/>
          <a:lstStyle/>
          <a:p>
            <a:pPr marL="0" indent="0">
              <a:buFontTx/>
              <a:buNone/>
            </a:pPr>
            <a:r>
              <a:rPr lang="zh-CN" altLang="en-US" sz="2400" b="1" noProof="1" smtClean="0">
                <a:solidFill>
                  <a:srgbClr val="3333CC"/>
                </a:solidFill>
              </a:rPr>
              <a:t>形位公差</a:t>
            </a:r>
            <a:r>
              <a:rPr lang="zh-CN" altLang="en-US" sz="2400" b="1" noProof="1">
                <a:solidFill>
                  <a:srgbClr val="3333CC"/>
                </a:solidFill>
              </a:rPr>
              <a:t>代号和基准代号如图所</a:t>
            </a:r>
            <a:r>
              <a:rPr lang="zh-CN" altLang="en-US" sz="2400" b="1" noProof="1" smtClean="0">
                <a:solidFill>
                  <a:srgbClr val="3333CC"/>
                </a:solidFill>
              </a:rPr>
              <a:t>示</a:t>
            </a:r>
            <a:r>
              <a:rPr lang="zh-CN" altLang="en-US" sz="2400" b="1" noProof="1">
                <a:solidFill>
                  <a:srgbClr val="3333CC"/>
                </a:solidFill>
              </a:rPr>
              <a:t>。</a:t>
            </a:r>
            <a:endParaRPr lang="en-US" altLang="zh-CN" sz="2400" b="1" noProof="1" smtClean="0">
              <a:solidFill>
                <a:srgbClr val="3333CC"/>
              </a:solidFill>
            </a:endParaRPr>
          </a:p>
          <a:p>
            <a:pPr marL="0" indent="0">
              <a:buFontTx/>
              <a:buNone/>
            </a:pPr>
            <a:r>
              <a:rPr lang="zh-CN" altLang="en-US" sz="2400" b="1" noProof="1" smtClean="0">
                <a:solidFill>
                  <a:srgbClr val="3333CC"/>
                </a:solidFill>
              </a:rPr>
              <a:t>若</a:t>
            </a:r>
            <a:r>
              <a:rPr lang="zh-CN" altLang="en-US" sz="2400" b="1" noProof="1">
                <a:solidFill>
                  <a:srgbClr val="3333CC"/>
                </a:solidFill>
              </a:rPr>
              <a:t>无法用代号标注时</a:t>
            </a:r>
            <a:r>
              <a:rPr lang="en-US" altLang="zh-CN" sz="2400" b="1" noProof="1">
                <a:solidFill>
                  <a:srgbClr val="3333CC"/>
                </a:solidFill>
              </a:rPr>
              <a:t>,</a:t>
            </a:r>
            <a:r>
              <a:rPr lang="zh-CN" altLang="en-US" sz="2400" b="1" noProof="1">
                <a:solidFill>
                  <a:srgbClr val="3333CC"/>
                </a:solidFill>
              </a:rPr>
              <a:t>允许在技术要求中用文字表示</a:t>
            </a:r>
            <a:r>
              <a:rPr lang="zh-CN" altLang="en-US" sz="2400" b="1" noProof="1" smtClean="0">
                <a:solidFill>
                  <a:srgbClr val="3333CC"/>
                </a:solidFill>
              </a:rPr>
              <a:t>说明</a:t>
            </a:r>
            <a:r>
              <a:rPr lang="zh-CN" altLang="en-US" sz="2400" b="1" noProof="1">
                <a:solidFill>
                  <a:srgbClr val="3333CC"/>
                </a:solidFill>
              </a:rPr>
              <a:t>。</a:t>
            </a:r>
            <a:endParaRPr lang="en-US" altLang="zh-CN" sz="2400" noProof="1">
              <a:solidFill>
                <a:srgbClr val="3333CC"/>
              </a:solidFill>
            </a:endParaRPr>
          </a:p>
        </p:txBody>
      </p:sp>
      <p:pic>
        <p:nvPicPr>
          <p:cNvPr id="109571" name="图片 4" descr="4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13" y="2421014"/>
            <a:ext cx="6934200"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Tree>
    <p:extLst>
      <p:ext uri="{BB962C8B-B14F-4D97-AF65-F5344CB8AC3E}">
        <p14:creationId xmlns:p14="http://schemas.microsoft.com/office/powerpoint/2010/main" val="1906764822"/>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6053" y="1341030"/>
            <a:ext cx="8229600" cy="1151984"/>
          </a:xfrm>
        </p:spPr>
        <p:txBody>
          <a:bodyPr/>
          <a:lstStyle/>
          <a:p>
            <a:pPr marL="177800" indent="-177800">
              <a:buFont typeface="Arial" pitchFamily="34" charset="0"/>
              <a:buChar char="•"/>
            </a:pPr>
            <a:r>
              <a:rPr lang="zh-CN" altLang="en-US" sz="2000" b="1" noProof="1" smtClean="0">
                <a:solidFill>
                  <a:srgbClr val="C00000"/>
                </a:solidFill>
              </a:rPr>
              <a:t>定义</a:t>
            </a:r>
            <a:r>
              <a:rPr lang="en-US" altLang="zh-CN" sz="2000" b="1" noProof="1" smtClean="0"/>
              <a:t>: </a:t>
            </a:r>
            <a:r>
              <a:rPr lang="zh-CN" altLang="en-US" sz="2000" b="1" noProof="1" smtClean="0"/>
              <a:t>在</a:t>
            </a:r>
            <a:r>
              <a:rPr lang="zh-CN" altLang="en-US" sz="2000" b="1" noProof="1"/>
              <a:t>装配中，基本尺寸相同的、相互结合的孔和轴的</a:t>
            </a:r>
            <a:r>
              <a:rPr lang="zh-CN" altLang="en-US" sz="2000" b="1" noProof="1" smtClean="0"/>
              <a:t>公差之间</a:t>
            </a:r>
            <a:r>
              <a:rPr lang="zh-CN" altLang="en-US" sz="2000" b="1" noProof="1"/>
              <a:t>的关系</a:t>
            </a:r>
            <a:r>
              <a:rPr lang="zh-CN" altLang="en-US" sz="2000" b="1" noProof="1" smtClean="0"/>
              <a:t>。</a:t>
            </a:r>
            <a:endParaRPr lang="zh-CN" altLang="en-US" sz="2000" b="1" noProof="1"/>
          </a:p>
          <a:p>
            <a:pPr marL="177800" indent="-177800">
              <a:buFont typeface="Arial" pitchFamily="34" charset="0"/>
              <a:buChar char="•"/>
            </a:pPr>
            <a:r>
              <a:rPr lang="zh-CN" altLang="en-US" sz="2000" b="1" noProof="1">
                <a:solidFill>
                  <a:srgbClr val="C00000"/>
                </a:solidFill>
              </a:rPr>
              <a:t>意义</a:t>
            </a:r>
            <a:r>
              <a:rPr lang="en-US" altLang="zh-CN" sz="2000" b="1" noProof="1" smtClean="0"/>
              <a:t>: </a:t>
            </a:r>
            <a:r>
              <a:rPr lang="zh-CN" altLang="en-US" sz="2000" b="1" noProof="1" smtClean="0"/>
              <a:t>衡量孔</a:t>
            </a:r>
            <a:r>
              <a:rPr lang="zh-CN" altLang="en-US" sz="2000" b="1" noProof="1"/>
              <a:t>与轴装配后的松紧程度</a:t>
            </a:r>
            <a:r>
              <a:rPr lang="zh-CN" altLang="en-US" sz="2000" b="1" noProof="1" smtClean="0"/>
              <a:t>。</a:t>
            </a:r>
            <a:endParaRPr lang="zh-CN" altLang="en-US" sz="2000" b="1" noProof="1"/>
          </a:p>
        </p:txBody>
      </p:sp>
      <p:pic>
        <p:nvPicPr>
          <p:cNvPr id="111619" name="图片 3" descr="555555555"/>
          <p:cNvPicPr>
            <a:picLocks noChangeAspect="1" noChangeArrowheads="1"/>
          </p:cNvPicPr>
          <p:nvPr/>
        </p:nvPicPr>
        <p:blipFill rotWithShape="1">
          <a:blip r:embed="rId2">
            <a:extLst>
              <a:ext uri="{28A0092B-C50C-407E-A947-70E740481C1C}">
                <a14:useLocalDpi xmlns:a14="http://schemas.microsoft.com/office/drawing/2010/main" val="0"/>
              </a:ext>
            </a:extLst>
          </a:blip>
          <a:srcRect l="11067" r="10526"/>
          <a:stretch/>
        </p:blipFill>
        <p:spPr bwMode="auto">
          <a:xfrm>
            <a:off x="396058" y="2564344"/>
            <a:ext cx="5234146" cy="38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
        <p:nvSpPr>
          <p:cNvPr id="6" name="TextBox 5"/>
          <p:cNvSpPr txBox="1"/>
          <p:nvPr/>
        </p:nvSpPr>
        <p:spPr>
          <a:xfrm>
            <a:off x="715596" y="765037"/>
            <a:ext cx="1149674" cy="461665"/>
          </a:xfrm>
          <a:prstGeom prst="rect">
            <a:avLst/>
          </a:prstGeom>
          <a:noFill/>
        </p:spPr>
        <p:txBody>
          <a:bodyPr wrap="none" rtlCol="0">
            <a:spAutoFit/>
          </a:bodyPr>
          <a:lstStyle/>
          <a:p>
            <a:pPr marL="342900" indent="-342900">
              <a:buFont typeface="Wingdings" pitchFamily="2" charset="2"/>
              <a:buChar char="Ø"/>
            </a:pPr>
            <a:r>
              <a:rPr lang="zh-CN" altLang="en-US" sz="2400" b="1" dirty="0" smtClean="0">
                <a:solidFill>
                  <a:srgbClr val="3333CC"/>
                </a:solidFill>
                <a:latin typeface="黑体" pitchFamily="49" charset="-122"/>
                <a:ea typeface="黑体" pitchFamily="49" charset="-122"/>
              </a:rPr>
              <a:t>配合</a:t>
            </a:r>
            <a:endParaRPr lang="zh-CN" altLang="en-US" sz="2400" b="1" dirty="0">
              <a:solidFill>
                <a:srgbClr val="3333CC"/>
              </a:solidFill>
              <a:latin typeface="黑体" pitchFamily="49" charset="-122"/>
              <a:ea typeface="黑体" pitchFamily="49" charset="-122"/>
            </a:endParaRPr>
          </a:p>
        </p:txBody>
      </p:sp>
      <p:sp>
        <p:nvSpPr>
          <p:cNvPr id="7" name="内容占位符 2"/>
          <p:cNvSpPr txBox="1">
            <a:spLocks/>
          </p:cNvSpPr>
          <p:nvPr/>
        </p:nvSpPr>
        <p:spPr bwMode="auto">
          <a:xfrm>
            <a:off x="5327926" y="2806839"/>
            <a:ext cx="3780011" cy="2926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177800" indent="-177800">
              <a:lnSpc>
                <a:spcPct val="125000"/>
              </a:lnSpc>
              <a:spcBef>
                <a:spcPts val="0"/>
              </a:spcBef>
              <a:spcAft>
                <a:spcPts val="600"/>
              </a:spcAft>
            </a:pPr>
            <a:r>
              <a:rPr lang="zh-CN" altLang="en-US" sz="2000" b="1" noProof="1" smtClean="0">
                <a:solidFill>
                  <a:srgbClr val="C00000"/>
                </a:solidFill>
              </a:rPr>
              <a:t>形式</a:t>
            </a:r>
            <a:r>
              <a:rPr lang="en-US" altLang="zh-CN" sz="2000" b="1" noProof="1" smtClean="0">
                <a:solidFill>
                  <a:srgbClr val="C00000"/>
                </a:solidFill>
              </a:rPr>
              <a:t>:</a:t>
            </a:r>
          </a:p>
          <a:p>
            <a:pPr marL="0" indent="0">
              <a:lnSpc>
                <a:spcPct val="125000"/>
              </a:lnSpc>
              <a:spcBef>
                <a:spcPts val="0"/>
              </a:spcBef>
              <a:spcAft>
                <a:spcPts val="600"/>
              </a:spcAft>
              <a:buNone/>
            </a:pPr>
            <a:r>
              <a:rPr lang="zh-CN" altLang="en-US" sz="2000" b="1" noProof="1" smtClean="0"/>
              <a:t>任取一对基本尺寸相同的轴和孔相配，</a:t>
            </a:r>
            <a:r>
              <a:rPr lang="zh-CN" altLang="en-US" sz="2000" b="1" noProof="1" smtClean="0">
                <a:sym typeface="+mn-ea"/>
              </a:rPr>
              <a:t>孔与轴的间隙</a:t>
            </a:r>
            <a:endParaRPr lang="en-US" altLang="zh-CN" sz="2000" b="1" noProof="1" smtClean="0">
              <a:solidFill>
                <a:srgbClr val="C00000"/>
              </a:solidFill>
            </a:endParaRPr>
          </a:p>
          <a:p>
            <a:pPr marL="0" indent="0">
              <a:lnSpc>
                <a:spcPct val="125000"/>
              </a:lnSpc>
              <a:spcBef>
                <a:spcPts val="0"/>
              </a:spcBef>
              <a:spcAft>
                <a:spcPts val="600"/>
              </a:spcAft>
              <a:buFontTx/>
              <a:buNone/>
            </a:pPr>
            <a:r>
              <a:rPr lang="en-US" altLang="zh-CN" sz="2000" b="1" noProof="1" smtClean="0">
                <a:solidFill>
                  <a:srgbClr val="C00000"/>
                </a:solidFill>
              </a:rPr>
              <a:t>      </a:t>
            </a:r>
            <a:r>
              <a:rPr lang="zh-CN" altLang="en-US" sz="2000" b="1" noProof="1" smtClean="0">
                <a:solidFill>
                  <a:srgbClr val="C00000"/>
                </a:solidFill>
              </a:rPr>
              <a:t>间隙配合</a:t>
            </a:r>
            <a:r>
              <a:rPr lang="en-US" altLang="zh-CN" sz="2000" b="1" noProof="1" smtClean="0">
                <a:solidFill>
                  <a:srgbClr val="C00000"/>
                </a:solidFill>
              </a:rPr>
              <a:t>: </a:t>
            </a:r>
            <a:r>
              <a:rPr lang="zh-CN" altLang="en-US" sz="2000" b="1" noProof="1" smtClean="0">
                <a:solidFill>
                  <a:srgbClr val="C00000"/>
                </a:solidFill>
              </a:rPr>
              <a:t> </a:t>
            </a:r>
            <a:r>
              <a:rPr lang="zh-CN" altLang="en-US" sz="2000" b="1" noProof="1" smtClean="0"/>
              <a:t>为正或零</a:t>
            </a:r>
          </a:p>
          <a:p>
            <a:pPr marL="0" indent="0">
              <a:lnSpc>
                <a:spcPct val="125000"/>
              </a:lnSpc>
              <a:spcBef>
                <a:spcPts val="0"/>
              </a:spcBef>
              <a:spcAft>
                <a:spcPts val="600"/>
              </a:spcAft>
              <a:buFontTx/>
              <a:buNone/>
            </a:pPr>
            <a:r>
              <a:rPr lang="zh-CN" altLang="en-US" sz="2000" b="1" noProof="1" smtClean="0"/>
              <a:t>      </a:t>
            </a:r>
            <a:r>
              <a:rPr lang="zh-CN" altLang="en-US" sz="2000" b="1" noProof="1" smtClean="0">
                <a:solidFill>
                  <a:srgbClr val="C00000"/>
                </a:solidFill>
              </a:rPr>
              <a:t>过盈配合</a:t>
            </a:r>
            <a:r>
              <a:rPr lang="en-US" altLang="zh-CN" sz="2000" b="1" noProof="1" smtClean="0">
                <a:solidFill>
                  <a:srgbClr val="C00000"/>
                </a:solidFill>
              </a:rPr>
              <a:t>: </a:t>
            </a:r>
            <a:r>
              <a:rPr lang="zh-CN" altLang="en-US" sz="2000" b="1" noProof="1" smtClean="0">
                <a:solidFill>
                  <a:srgbClr val="C00000"/>
                </a:solidFill>
              </a:rPr>
              <a:t> </a:t>
            </a:r>
            <a:r>
              <a:rPr lang="zh-CN" altLang="en-US" sz="2000" b="1" noProof="1" smtClean="0">
                <a:sym typeface="+mn-ea"/>
              </a:rPr>
              <a:t>为负或零</a:t>
            </a:r>
          </a:p>
          <a:p>
            <a:pPr marL="0" indent="0">
              <a:lnSpc>
                <a:spcPct val="125000"/>
              </a:lnSpc>
              <a:spcBef>
                <a:spcPts val="0"/>
              </a:spcBef>
              <a:spcAft>
                <a:spcPts val="600"/>
              </a:spcAft>
              <a:buFontTx/>
              <a:buNone/>
            </a:pPr>
            <a:r>
              <a:rPr lang="zh-CN" altLang="en-US" sz="2000" b="1" noProof="1" smtClean="0">
                <a:sym typeface="+mn-ea"/>
              </a:rPr>
              <a:t>      </a:t>
            </a:r>
            <a:r>
              <a:rPr lang="zh-CN" altLang="en-US" sz="2000" b="1" noProof="1" smtClean="0">
                <a:solidFill>
                  <a:srgbClr val="C00000"/>
                </a:solidFill>
                <a:sym typeface="+mn-ea"/>
              </a:rPr>
              <a:t>过渡配合</a:t>
            </a:r>
            <a:r>
              <a:rPr lang="en-US" altLang="zh-CN" sz="2000" b="1" noProof="1" smtClean="0">
                <a:solidFill>
                  <a:srgbClr val="C00000"/>
                </a:solidFill>
                <a:sym typeface="+mn-ea"/>
              </a:rPr>
              <a:t>:  </a:t>
            </a:r>
            <a:r>
              <a:rPr lang="zh-CN" altLang="en-US" sz="2000" b="1" noProof="1" smtClean="0">
                <a:sym typeface="+mn-ea"/>
              </a:rPr>
              <a:t>可能为正或负</a:t>
            </a:r>
            <a:endParaRPr lang="zh-CN" altLang="en-US" sz="2000" b="1" noProof="1"/>
          </a:p>
        </p:txBody>
      </p:sp>
    </p:spTree>
    <p:extLst>
      <p:ext uri="{BB962C8B-B14F-4D97-AF65-F5344CB8AC3E}">
        <p14:creationId xmlns:p14="http://schemas.microsoft.com/office/powerpoint/2010/main" val="2184330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文本占位符 267266"/>
          <p:cNvSpPr>
            <a:spLocks noGrp="1" noChangeArrowheads="1"/>
          </p:cNvSpPr>
          <p:nvPr>
            <p:ph idx="1"/>
          </p:nvPr>
        </p:nvSpPr>
        <p:spPr>
          <a:xfrm>
            <a:off x="756053" y="1412972"/>
            <a:ext cx="7848662" cy="2016028"/>
          </a:xfrm>
        </p:spPr>
        <p:txBody>
          <a:bodyPr/>
          <a:lstStyle/>
          <a:p>
            <a:pPr eaLnBrk="1" hangingPunct="1">
              <a:lnSpc>
                <a:spcPct val="80000"/>
              </a:lnSpc>
              <a:spcAft>
                <a:spcPts val="1200"/>
              </a:spcAft>
              <a:buFontTx/>
              <a:buNone/>
            </a:pPr>
            <a:r>
              <a:rPr lang="zh-CN" altLang="en-US" sz="2800" b="1" dirty="0" smtClean="0">
                <a:solidFill>
                  <a:srgbClr val="C00000"/>
                </a:solidFill>
                <a:latin typeface="黑体" pitchFamily="49" charset="-122"/>
                <a:ea typeface="黑体" pitchFamily="49" charset="-122"/>
              </a:rPr>
              <a:t>机用虎钳</a:t>
            </a:r>
            <a:endParaRPr lang="en-US" altLang="zh-CN" sz="2800" b="1" dirty="0" smtClean="0">
              <a:solidFill>
                <a:srgbClr val="C00000"/>
              </a:solidFill>
              <a:latin typeface="黑体" pitchFamily="49" charset="-122"/>
              <a:ea typeface="黑体" pitchFamily="49" charset="-122"/>
            </a:endParaRPr>
          </a:p>
          <a:p>
            <a:pPr eaLnBrk="1" hangingPunct="1">
              <a:lnSpc>
                <a:spcPct val="80000"/>
              </a:lnSpc>
              <a:spcAft>
                <a:spcPts val="600"/>
              </a:spcAft>
              <a:buFontTx/>
              <a:buNone/>
            </a:pPr>
            <a:r>
              <a:rPr lang="zh-CN" altLang="en-US" sz="2400" b="1" dirty="0" smtClean="0">
                <a:latin typeface="楷体_GB2312" pitchFamily="49" charset="-122"/>
                <a:ea typeface="楷体_GB2312" pitchFamily="49" charset="-122"/>
              </a:rPr>
              <a:t>     机床工作台上，用于加紧工件，进行切削加工的一种通用工具。</a:t>
            </a:r>
            <a:endParaRPr lang="en-US" altLang="zh-CN" sz="2400" b="1" dirty="0" smtClean="0">
              <a:latin typeface="楷体_GB2312" pitchFamily="49" charset="-122"/>
              <a:ea typeface="楷体_GB2312" pitchFamily="49" charset="-122"/>
            </a:endParaRPr>
          </a:p>
          <a:p>
            <a:pPr eaLnBrk="1" hangingPunct="1">
              <a:lnSpc>
                <a:spcPct val="125000"/>
              </a:lnSpc>
              <a:buFontTx/>
              <a:buNone/>
            </a:pPr>
            <a:r>
              <a:rPr lang="en-US" altLang="zh-CN" sz="2400" b="1" dirty="0">
                <a:latin typeface="楷体_GB2312" pitchFamily="49" charset="-122"/>
                <a:ea typeface="楷体_GB2312" pitchFamily="49" charset="-122"/>
              </a:rPr>
              <a:t> </a:t>
            </a:r>
            <a:r>
              <a:rPr lang="en-US" altLang="zh-CN" sz="2400" b="1" dirty="0" smtClean="0">
                <a:latin typeface="楷体_GB2312" pitchFamily="49" charset="-122"/>
                <a:ea typeface="楷体_GB2312" pitchFamily="49" charset="-122"/>
              </a:rPr>
              <a:t>    </a:t>
            </a:r>
            <a:r>
              <a:rPr lang="zh-CN" altLang="en-US" sz="2400" b="1" dirty="0" smtClean="0">
                <a:latin typeface="楷体_GB2312" pitchFamily="49" charset="-122"/>
                <a:ea typeface="楷体_GB2312" pitchFamily="49" charset="-122"/>
              </a:rPr>
              <a:t>由</a:t>
            </a:r>
            <a:r>
              <a:rPr lang="en-US" altLang="zh-CN" sz="2400" b="1" dirty="0" smtClean="0">
                <a:latin typeface="楷体_GB2312" pitchFamily="49" charset="-122"/>
                <a:ea typeface="楷体_GB2312" pitchFamily="49" charset="-122"/>
              </a:rPr>
              <a:t>11</a:t>
            </a:r>
            <a:r>
              <a:rPr lang="zh-CN" altLang="en-US" sz="2400" b="1" dirty="0" smtClean="0">
                <a:latin typeface="楷体_GB2312" pitchFamily="49" charset="-122"/>
                <a:ea typeface="楷体_GB2312" pitchFamily="49" charset="-122"/>
              </a:rPr>
              <a:t>种零件组成，其中螺钉、圆柱销为标准件。</a:t>
            </a:r>
          </a:p>
        </p:txBody>
      </p:sp>
      <p:sp>
        <p:nvSpPr>
          <p:cNvPr id="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
        <p:nvSpPr>
          <p:cNvPr id="5" name="矩形 175107"/>
          <p:cNvSpPr>
            <a:spLocks noChangeArrowheads="1"/>
          </p:cNvSpPr>
          <p:nvPr/>
        </p:nvSpPr>
        <p:spPr bwMode="auto">
          <a:xfrm>
            <a:off x="396058" y="481013"/>
            <a:ext cx="4463938"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zh-CN" sz="3200" b="1" dirty="0">
                <a:solidFill>
                  <a:schemeClr val="tx2"/>
                </a:solidFill>
                <a:latin typeface="+mj-lt"/>
                <a:ea typeface="黑体" pitchFamily="49" charset="-122"/>
              </a:rPr>
              <a:t>4</a:t>
            </a:r>
            <a:r>
              <a:rPr lang="en-US" altLang="zh-CN" sz="3200" b="1" dirty="0" smtClean="0">
                <a:solidFill>
                  <a:schemeClr val="tx2"/>
                </a:solidFill>
                <a:latin typeface="+mj-lt"/>
                <a:ea typeface="黑体" pitchFamily="49" charset="-122"/>
              </a:rPr>
              <a:t>.</a:t>
            </a:r>
            <a:r>
              <a:rPr lang="zh-CN" altLang="en-US" sz="3200" b="1" dirty="0" smtClean="0">
                <a:solidFill>
                  <a:schemeClr val="tx2"/>
                </a:solidFill>
                <a:latin typeface="+mj-lt"/>
                <a:ea typeface="黑体" pitchFamily="49" charset="-122"/>
              </a:rPr>
              <a:t>装配</a:t>
            </a:r>
            <a:r>
              <a:rPr lang="zh-CN" altLang="en-US" sz="3200" b="1" dirty="0" smtClean="0">
                <a:solidFill>
                  <a:schemeClr val="tx2"/>
                </a:solidFill>
                <a:latin typeface="黑体" pitchFamily="49" charset="-122"/>
                <a:ea typeface="黑体" pitchFamily="49" charset="-122"/>
              </a:rPr>
              <a:t>图的识读</a:t>
            </a:r>
            <a:endParaRPr lang="en-US" altLang="zh-CN" sz="3200" b="1" dirty="0">
              <a:solidFill>
                <a:schemeClr val="tx2"/>
              </a:solidFill>
              <a:latin typeface="黑体" pitchFamily="49" charset="-122"/>
              <a:ea typeface="黑体" pitchFamily="49" charset="-122"/>
            </a:endParaRPr>
          </a:p>
        </p:txBody>
      </p:sp>
    </p:spTree>
    <p:controls>
      <mc:AlternateContent xmlns:mc="http://schemas.openxmlformats.org/markup-compatibility/2006">
        <mc:Choice xmlns:v="urn:schemas-microsoft-com:vml" Requires="v">
          <p:control spid="107526" name="ShockwaveFlash1" r:id="rId2" imgW="4824360" imgH="3024360"/>
        </mc:Choice>
        <mc:Fallback>
          <p:control name="ShockwaveFlash1" r:id="rId2" imgW="4824360" imgH="3024360">
            <p:pic>
              <p:nvPicPr>
                <p:cNvPr id="2" name="ShockwaveFlash1"/>
                <p:cNvPicPr>
                  <a:picLocks noChangeArrowheads="1" noChangeShapeType="1"/>
                </p:cNvPicPr>
                <p:nvPr/>
              </p:nvPicPr>
              <p:blipFill>
                <a:blip r:embed="rId4"/>
                <a:srcRect/>
                <a:stretch>
                  <a:fillRect/>
                </a:stretch>
              </p:blipFill>
              <p:spPr bwMode="auto">
                <a:xfrm>
                  <a:off x="2195513" y="3429000"/>
                  <a:ext cx="4824412" cy="3024188"/>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p:controls>
  </p:cSld>
  <p:clrMapOvr>
    <a:masterClrMapping/>
  </p:clrMapOvr>
  <p:transition advClick="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图片 106498"/>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0975" y="1338263"/>
            <a:ext cx="8928100" cy="408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0" name="文本框 106499"/>
          <p:cNvSpPr txBox="1">
            <a:spLocks noChangeArrowheads="1"/>
          </p:cNvSpPr>
          <p:nvPr/>
        </p:nvSpPr>
        <p:spPr bwMode="auto">
          <a:xfrm>
            <a:off x="827088" y="3138488"/>
            <a:ext cx="7848600" cy="457200"/>
          </a:xfrm>
          <a:prstGeom prst="rect">
            <a:avLst/>
          </a:prstGeom>
          <a:noFill/>
          <a:ln>
            <a:noFill/>
          </a:ln>
          <a:effectLst>
            <a:prstShdw prst="shdw17" dist="17961" dir="2700000">
              <a:srgbClr val="928E6A"/>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t"/>
            <a:r>
              <a:rPr lang="en-US" altLang="zh-CN" sz="2400" b="1" dirty="0">
                <a:solidFill>
                  <a:srgbClr val="3333CC"/>
                </a:solidFill>
                <a:latin typeface="楷体_GB2312" pitchFamily="49" charset="-122"/>
                <a:ea typeface="楷体_GB2312" pitchFamily="49" charset="-122"/>
              </a:rPr>
              <a:t>X</a:t>
            </a:r>
            <a:r>
              <a:rPr lang="zh-CN" altLang="en-US" sz="2400" b="1" dirty="0">
                <a:solidFill>
                  <a:srgbClr val="3333CC"/>
                </a:solidFill>
                <a:latin typeface="楷体_GB2312" pitchFamily="49" charset="-122"/>
                <a:ea typeface="楷体_GB2312" pitchFamily="49" charset="-122"/>
              </a:rPr>
              <a:t>型图纸                             </a:t>
            </a:r>
            <a:r>
              <a:rPr lang="en-US" altLang="zh-CN" sz="2400" b="1" dirty="0">
                <a:solidFill>
                  <a:srgbClr val="3333CC"/>
                </a:solidFill>
                <a:latin typeface="楷体_GB2312" pitchFamily="49" charset="-122"/>
                <a:ea typeface="楷体_GB2312" pitchFamily="49" charset="-122"/>
              </a:rPr>
              <a:t>Y</a:t>
            </a:r>
            <a:r>
              <a:rPr lang="zh-CN" altLang="en-US" sz="2400" b="1" dirty="0">
                <a:solidFill>
                  <a:srgbClr val="3333CC"/>
                </a:solidFill>
                <a:latin typeface="楷体_GB2312" pitchFamily="49" charset="-122"/>
                <a:ea typeface="楷体_GB2312" pitchFamily="49" charset="-122"/>
              </a:rPr>
              <a:t>型图纸</a:t>
            </a:r>
            <a:endParaRPr lang="en-US" altLang="zh-CN" sz="2400" b="1" dirty="0">
              <a:solidFill>
                <a:srgbClr val="3333CC"/>
              </a:solidFill>
              <a:latin typeface="楷体_GB2312" pitchFamily="49" charset="-122"/>
              <a:ea typeface="楷体_GB2312" pitchFamily="49" charset="-122"/>
            </a:endParaRPr>
          </a:p>
        </p:txBody>
      </p:sp>
      <p:sp>
        <p:nvSpPr>
          <p:cNvPr id="106501" name="文本框 106500"/>
          <p:cNvSpPr txBox="1"/>
          <p:nvPr/>
        </p:nvSpPr>
        <p:spPr>
          <a:xfrm>
            <a:off x="755650" y="5802313"/>
            <a:ext cx="7848600" cy="519112"/>
          </a:xfrm>
          <a:prstGeom prst="rect">
            <a:avLst/>
          </a:prstGeom>
          <a:noFill/>
          <a:ln w="9525">
            <a:noFill/>
          </a:ln>
          <a:effectLst>
            <a:prstShdw prst="shdw17" dist="17961" dir="2699999">
              <a:srgbClr val="F4ECB0">
                <a:gamma/>
                <a:shade val="60000"/>
                <a:invGamma/>
              </a:srgbClr>
            </a:prstShdw>
          </a:effectLst>
        </p:spPr>
        <p:txBody>
          <a:bodyPr>
            <a:spAutoFit/>
          </a:bodyPr>
          <a:lstStyle/>
          <a:p>
            <a:pPr algn="ctr" fontAlgn="t">
              <a:buClr>
                <a:schemeClr val="tx1"/>
              </a:buClr>
            </a:pPr>
            <a:r>
              <a:rPr lang="zh-CN" altLang="en-US" sz="2800" b="1" dirty="0">
                <a:solidFill>
                  <a:srgbClr val="3333CC"/>
                </a:solidFill>
                <a:latin typeface="Times New Roman" pitchFamily="18" charset="0"/>
                <a:ea typeface="楷体_GB2312" pitchFamily="49" charset="-122"/>
              </a:rPr>
              <a:t>有装订边图纸的图框格式</a:t>
            </a:r>
            <a:r>
              <a:rPr lang="zh-CN" altLang="en-US" sz="2800" b="1" dirty="0">
                <a:solidFill>
                  <a:srgbClr val="3333CC"/>
                </a:solidFill>
                <a:effectLst>
                  <a:outerShdw blurRad="38100" dist="38100" dir="2700000" algn="tl">
                    <a:srgbClr val="C0C0C0"/>
                  </a:outerShdw>
                </a:effectLst>
                <a:latin typeface="Times New Roman" pitchFamily="18" charset="0"/>
                <a:ea typeface="楷体_GB2312" pitchFamily="49" charset="-122"/>
              </a:rPr>
              <a:t> </a:t>
            </a:r>
          </a:p>
        </p:txBody>
      </p:sp>
      <p:sp>
        <p:nvSpPr>
          <p:cNvPr id="12292" name="文本框 107521"/>
          <p:cNvSpPr txBox="1">
            <a:spLocks noChangeArrowheads="1"/>
          </p:cNvSpPr>
          <p:nvPr/>
        </p:nvSpPr>
        <p:spPr bwMode="auto">
          <a:xfrm>
            <a:off x="2628027" y="679506"/>
            <a:ext cx="38227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a:latin typeface="楷体_GB2312" pitchFamily="49" charset="-122"/>
                <a:ea typeface="楷体_GB2312" pitchFamily="49" charset="-122"/>
              </a:rPr>
              <a:t>图框格式及其尺寸</a:t>
            </a:r>
          </a:p>
        </p:txBody>
      </p:sp>
      <p:sp>
        <p:nvSpPr>
          <p:cNvPr id="6"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一、基础知识介绍</a:t>
            </a:r>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5" name="图片 268291" descr="10-6机用台虎钳装配图"/>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53033"/>
            <a:ext cx="6227763" cy="485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6" name="文本框 268292"/>
          <p:cNvSpPr txBox="1">
            <a:spLocks noChangeArrowheads="1"/>
          </p:cNvSpPr>
          <p:nvPr/>
        </p:nvSpPr>
        <p:spPr bwMode="auto">
          <a:xfrm>
            <a:off x="6300788" y="981034"/>
            <a:ext cx="2843212" cy="500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200" b="1" dirty="0">
                <a:solidFill>
                  <a:srgbClr val="C00000"/>
                </a:solidFill>
                <a:latin typeface="Tahoma" pitchFamily="34" charset="0"/>
                <a:ea typeface="黑体" pitchFamily="49" charset="-122"/>
              </a:rPr>
              <a:t>视图表达</a:t>
            </a:r>
            <a:r>
              <a:rPr lang="zh-CN" altLang="en-US" sz="2200" b="1" dirty="0">
                <a:solidFill>
                  <a:srgbClr val="C00000"/>
                </a:solidFill>
                <a:latin typeface="Tahoma" pitchFamily="34" charset="0"/>
                <a:ea typeface="楷体_GB2312" pitchFamily="49" charset="-122"/>
              </a:rPr>
              <a:t>：</a:t>
            </a:r>
            <a:r>
              <a:rPr lang="zh-CN" altLang="en-US" sz="2200" b="1" dirty="0">
                <a:latin typeface="Tahoma" pitchFamily="34" charset="0"/>
                <a:ea typeface="楷体_GB2312" pitchFamily="49" charset="-122"/>
              </a:rPr>
              <a:t>三个基本视图，一个局部视图。</a:t>
            </a:r>
          </a:p>
          <a:p>
            <a:pPr>
              <a:spcBef>
                <a:spcPct val="50000"/>
              </a:spcBef>
            </a:pPr>
            <a:r>
              <a:rPr lang="zh-CN" altLang="en-US" sz="2200" b="1" dirty="0">
                <a:solidFill>
                  <a:srgbClr val="C00000"/>
                </a:solidFill>
                <a:latin typeface="Tahoma" pitchFamily="34" charset="0"/>
                <a:ea typeface="黑体" pitchFamily="49" charset="-122"/>
              </a:rPr>
              <a:t>主视图</a:t>
            </a:r>
            <a:r>
              <a:rPr lang="zh-CN" altLang="en-US" sz="2200" b="1" dirty="0">
                <a:solidFill>
                  <a:srgbClr val="C00000"/>
                </a:solidFill>
                <a:latin typeface="Tahoma" pitchFamily="34" charset="0"/>
                <a:ea typeface="楷体_GB2312" pitchFamily="49" charset="-122"/>
              </a:rPr>
              <a:t>：</a:t>
            </a:r>
            <a:r>
              <a:rPr lang="zh-CN" altLang="en-US" sz="2200" b="1" dirty="0">
                <a:latin typeface="Tahoma" pitchFamily="34" charset="0"/>
                <a:ea typeface="楷体_GB2312" pitchFamily="49" charset="-122"/>
              </a:rPr>
              <a:t>采用全剖视图，反映台虎钳的工作原理和零件间的装配关系。</a:t>
            </a:r>
          </a:p>
          <a:p>
            <a:pPr>
              <a:spcBef>
                <a:spcPct val="50000"/>
              </a:spcBef>
            </a:pPr>
            <a:r>
              <a:rPr lang="zh-CN" altLang="en-US" sz="2200" b="1" dirty="0">
                <a:solidFill>
                  <a:srgbClr val="C00000"/>
                </a:solidFill>
                <a:latin typeface="Tahoma" pitchFamily="34" charset="0"/>
                <a:ea typeface="黑体" pitchFamily="49" charset="-122"/>
              </a:rPr>
              <a:t>俯视图</a:t>
            </a:r>
            <a:r>
              <a:rPr lang="zh-CN" altLang="en-US" sz="2200" b="1" dirty="0">
                <a:solidFill>
                  <a:srgbClr val="C00000"/>
                </a:solidFill>
                <a:latin typeface="Tahoma" pitchFamily="34" charset="0"/>
                <a:ea typeface="楷体_GB2312" pitchFamily="49" charset="-122"/>
              </a:rPr>
              <a:t>：</a:t>
            </a:r>
            <a:r>
              <a:rPr lang="zh-CN" altLang="en-US" sz="2200" b="1" dirty="0">
                <a:latin typeface="Tahoma" pitchFamily="34" charset="0"/>
                <a:ea typeface="楷体_GB2312" pitchFamily="49" charset="-122"/>
              </a:rPr>
              <a:t>反映固定钳身的结构形状，并用局部剖视图表达钳口板与钳座的局部结构。</a:t>
            </a:r>
          </a:p>
          <a:p>
            <a:pPr>
              <a:spcBef>
                <a:spcPct val="50000"/>
              </a:spcBef>
            </a:pPr>
            <a:r>
              <a:rPr lang="zh-CN" altLang="en-US" sz="2200" b="1" dirty="0">
                <a:solidFill>
                  <a:srgbClr val="C00000"/>
                </a:solidFill>
                <a:latin typeface="Tahoma" pitchFamily="34" charset="0"/>
                <a:ea typeface="黑体" pitchFamily="49" charset="-122"/>
              </a:rPr>
              <a:t>左视图</a:t>
            </a:r>
            <a:r>
              <a:rPr lang="zh-CN" altLang="en-US" sz="2200" b="1" dirty="0">
                <a:solidFill>
                  <a:srgbClr val="C00000"/>
                </a:solidFill>
                <a:latin typeface="Tahoma" pitchFamily="34" charset="0"/>
                <a:ea typeface="楷体_GB2312" pitchFamily="49" charset="-122"/>
              </a:rPr>
              <a:t>：</a:t>
            </a:r>
            <a:r>
              <a:rPr lang="zh-CN" altLang="en-US" sz="2200" b="1" dirty="0">
                <a:latin typeface="Tahoma" pitchFamily="34" charset="0"/>
                <a:ea typeface="楷体_GB2312" pitchFamily="49" charset="-122"/>
              </a:rPr>
              <a:t>采用半剖视图，剖切位置标注在主视图上</a:t>
            </a:r>
            <a:r>
              <a:rPr lang="zh-CN" altLang="en-US" sz="2200" b="1" dirty="0" smtClean="0">
                <a:latin typeface="Tahoma" pitchFamily="34" charset="0"/>
                <a:ea typeface="楷体_GB2312" pitchFamily="49" charset="-122"/>
              </a:rPr>
              <a:t>。</a:t>
            </a:r>
            <a:endParaRPr lang="zh-CN" altLang="en-US" sz="2200" b="1" dirty="0">
              <a:latin typeface="Tahoma" pitchFamily="34" charset="0"/>
              <a:ea typeface="楷体_GB2312" pitchFamily="49" charset="-122"/>
            </a:endParaRPr>
          </a:p>
        </p:txBody>
      </p:sp>
      <p:sp>
        <p:nvSpPr>
          <p:cNvPr id="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
        <p:nvSpPr>
          <p:cNvPr id="3" name="矩形 2"/>
          <p:cNvSpPr/>
          <p:nvPr/>
        </p:nvSpPr>
        <p:spPr>
          <a:xfrm>
            <a:off x="180061" y="613369"/>
            <a:ext cx="2709396" cy="437043"/>
          </a:xfrm>
          <a:prstGeom prst="rect">
            <a:avLst/>
          </a:prstGeom>
        </p:spPr>
        <p:txBody>
          <a:bodyPr wrap="none">
            <a:spAutoFit/>
          </a:bodyPr>
          <a:lstStyle/>
          <a:p>
            <a:pPr marL="342900" lvl="0" indent="-342900">
              <a:lnSpc>
                <a:spcPct val="80000"/>
              </a:lnSpc>
              <a:spcBef>
                <a:spcPct val="20000"/>
              </a:spcBef>
              <a:spcAft>
                <a:spcPts val="600"/>
              </a:spcAft>
            </a:pPr>
            <a:r>
              <a:rPr lang="zh-CN" altLang="en-US" sz="2800" b="1" dirty="0">
                <a:solidFill>
                  <a:srgbClr val="C00000"/>
                </a:solidFill>
                <a:latin typeface="黑体" pitchFamily="49" charset="-122"/>
                <a:ea typeface="黑体" pitchFamily="49" charset="-122"/>
              </a:rPr>
              <a:t>机用虎钳装配图</a:t>
            </a:r>
          </a:p>
        </p:txBody>
      </p:sp>
    </p:spTree>
  </p:cSld>
  <p:clrMapOvr>
    <a:masterClrMapping/>
  </p:clrMapOvr>
  <p:transition advClick="0"/>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图片 273409" descr="10-6机用台虎钳装配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9875"/>
            <a:ext cx="914400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文本占位符 270337"/>
          <p:cNvSpPr>
            <a:spLocks noGrp="1" noChangeArrowheads="1"/>
          </p:cNvSpPr>
          <p:nvPr>
            <p:ph idx="1"/>
          </p:nvPr>
        </p:nvSpPr>
        <p:spPr>
          <a:xfrm>
            <a:off x="772148" y="1269030"/>
            <a:ext cx="7543800" cy="3239955"/>
          </a:xfrm>
        </p:spPr>
        <p:txBody>
          <a:bodyPr/>
          <a:lstStyle/>
          <a:p>
            <a:pPr eaLnBrk="1" hangingPunct="1">
              <a:lnSpc>
                <a:spcPct val="150000"/>
              </a:lnSpc>
              <a:spcBef>
                <a:spcPts val="0"/>
              </a:spcBef>
              <a:buFontTx/>
              <a:buNone/>
            </a:pPr>
            <a:r>
              <a:rPr lang="zh-CN" altLang="en-US" sz="2400" b="1" dirty="0" smtClean="0">
                <a:solidFill>
                  <a:srgbClr val="C00000"/>
                </a:solidFill>
                <a:latin typeface="黑体" pitchFamily="49" charset="-122"/>
                <a:ea typeface="黑体" pitchFamily="49" charset="-122"/>
              </a:rPr>
              <a:t>分析零件，读懂零件形状</a:t>
            </a:r>
          </a:p>
          <a:p>
            <a:pPr eaLnBrk="1" hangingPunct="1">
              <a:lnSpc>
                <a:spcPct val="125000"/>
              </a:lnSpc>
              <a:buFontTx/>
              <a:buNone/>
            </a:pPr>
            <a:r>
              <a:rPr lang="zh-CN" altLang="en-US" sz="2800" b="1" dirty="0" smtClean="0">
                <a:latin typeface="楷体_GB2312" pitchFamily="49" charset="-122"/>
                <a:ea typeface="楷体_GB2312" pitchFamily="49" charset="-122"/>
              </a:rPr>
              <a:t>    </a:t>
            </a:r>
            <a:r>
              <a:rPr lang="zh-CN" altLang="en-US" sz="2400" b="1" dirty="0" smtClean="0">
                <a:latin typeface="+mn-ea"/>
              </a:rPr>
              <a:t>台虎钳的主要零件有：固定钳座、螺杆、螺母块、活动钳身等。</a:t>
            </a:r>
          </a:p>
          <a:p>
            <a:pPr eaLnBrk="1" hangingPunct="1">
              <a:lnSpc>
                <a:spcPct val="125000"/>
              </a:lnSpc>
              <a:buFontTx/>
              <a:buNone/>
            </a:pPr>
            <a:r>
              <a:rPr lang="zh-CN" altLang="en-US" sz="2400" b="1" dirty="0" smtClean="0">
                <a:latin typeface="+mn-ea"/>
              </a:rPr>
              <a:t>     固定钳座</a:t>
            </a:r>
            <a:r>
              <a:rPr lang="en-US" altLang="zh-CN" sz="2400" b="1" dirty="0" smtClean="0">
                <a:latin typeface="+mn-ea"/>
              </a:rPr>
              <a:t>:</a:t>
            </a:r>
            <a:r>
              <a:rPr lang="zh-CN" altLang="en-US" sz="2400" b="1" dirty="0" smtClean="0">
                <a:latin typeface="+mn-ea"/>
              </a:rPr>
              <a:t>固定钳座的下方为工字形槽，装入螺母块，螺母块带动活动钳身沿固定钳座的导轨移动。因此，导轨表面会有较高的表面粗糙度要求。</a:t>
            </a:r>
          </a:p>
        </p:txBody>
      </p:sp>
      <p:sp>
        <p:nvSpPr>
          <p:cNvPr id="3"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advClick="0"/>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标题 274433"/>
          <p:cNvSpPr>
            <a:spLocks noGrp="1" noChangeArrowheads="1"/>
          </p:cNvSpPr>
          <p:nvPr>
            <p:ph type="title"/>
          </p:nvPr>
        </p:nvSpPr>
        <p:spPr>
          <a:xfrm>
            <a:off x="396058" y="486296"/>
            <a:ext cx="8229600" cy="566737"/>
          </a:xfrm>
        </p:spPr>
        <p:txBody>
          <a:bodyPr/>
          <a:lstStyle/>
          <a:p>
            <a:pPr eaLnBrk="1" hangingPunct="1"/>
            <a:r>
              <a:rPr lang="zh-CN" altLang="en-US" sz="3200" b="1" dirty="0" smtClean="0">
                <a:latin typeface="黑体" pitchFamily="49" charset="-122"/>
                <a:ea typeface="黑体" pitchFamily="49" charset="-122"/>
              </a:rPr>
              <a:t>虎钳三维零件图</a:t>
            </a:r>
            <a:endParaRPr lang="en-US" altLang="zh-CN" sz="3200" b="1" dirty="0" smtClean="0">
              <a:latin typeface="黑体" pitchFamily="49" charset="-122"/>
              <a:ea typeface="黑体" pitchFamily="49" charset="-122"/>
            </a:endParaRPr>
          </a:p>
        </p:txBody>
      </p:sp>
      <p:pic>
        <p:nvPicPr>
          <p:cNvPr id="111618" name="图片 2744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125073"/>
            <a:ext cx="2407360" cy="179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图片 2744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1286610"/>
            <a:ext cx="1655762"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图片 2744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130" y="1383912"/>
            <a:ext cx="1366838"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1" name="图片 2744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814" y="1594391"/>
            <a:ext cx="719138"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2" name="图片 2744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4474" y="2806872"/>
            <a:ext cx="3997501" cy="694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3" name="图片 2744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2128" y="3794125"/>
            <a:ext cx="130308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4" name="图片 2744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4019" y="3773605"/>
            <a:ext cx="2790825"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5" name="图片 27444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5825" y="2926983"/>
            <a:ext cx="1080123" cy="867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6" name="图片 2744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9925" y="4076700"/>
            <a:ext cx="11239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7" name="图片 2744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7313" y="4791075"/>
            <a:ext cx="317182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文本框 107521"/>
          <p:cNvSpPr txBox="1">
            <a:spLocks noChangeArrowheads="1"/>
          </p:cNvSpPr>
          <p:nvPr/>
        </p:nvSpPr>
        <p:spPr bwMode="auto">
          <a:xfrm>
            <a:off x="2628027" y="679506"/>
            <a:ext cx="38227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dirty="0">
                <a:latin typeface="楷体_GB2312" pitchFamily="49" charset="-122"/>
                <a:ea typeface="楷体_GB2312" pitchFamily="49" charset="-122"/>
              </a:rPr>
              <a:t>图框格式及其尺寸</a:t>
            </a:r>
          </a:p>
        </p:txBody>
      </p:sp>
      <p:sp>
        <p:nvSpPr>
          <p:cNvPr id="13314" name="文本框 107522"/>
          <p:cNvSpPr txBox="1">
            <a:spLocks noChangeArrowheads="1"/>
          </p:cNvSpPr>
          <p:nvPr/>
        </p:nvSpPr>
        <p:spPr bwMode="auto">
          <a:xfrm>
            <a:off x="827088" y="2636838"/>
            <a:ext cx="7848600" cy="457200"/>
          </a:xfrm>
          <a:prstGeom prst="rect">
            <a:avLst/>
          </a:prstGeom>
          <a:noFill/>
          <a:ln>
            <a:noFill/>
          </a:ln>
          <a:effectLst>
            <a:prstShdw prst="shdw17" dist="17961" dir="2700000">
              <a:srgbClr val="928E6A"/>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t"/>
            <a:r>
              <a:rPr lang="en-US" altLang="zh-CN" sz="2400" b="1">
                <a:solidFill>
                  <a:srgbClr val="3333FF"/>
                </a:solidFill>
                <a:latin typeface="楷体_GB2312" pitchFamily="49" charset="-122"/>
                <a:ea typeface="楷体_GB2312" pitchFamily="49" charset="-122"/>
              </a:rPr>
              <a:t>X</a:t>
            </a:r>
            <a:r>
              <a:rPr lang="zh-CN" altLang="en-US" sz="2400" b="1">
                <a:solidFill>
                  <a:srgbClr val="3333FF"/>
                </a:solidFill>
                <a:latin typeface="楷体_GB2312" pitchFamily="49" charset="-122"/>
                <a:ea typeface="楷体_GB2312" pitchFamily="49" charset="-122"/>
              </a:rPr>
              <a:t>型图纸；                           </a:t>
            </a:r>
            <a:r>
              <a:rPr lang="en-US" altLang="zh-CN" sz="2400" b="1">
                <a:solidFill>
                  <a:srgbClr val="3333FF"/>
                </a:solidFill>
                <a:latin typeface="楷体_GB2312" pitchFamily="49" charset="-122"/>
                <a:ea typeface="楷体_GB2312" pitchFamily="49" charset="-122"/>
              </a:rPr>
              <a:t>Y</a:t>
            </a:r>
            <a:r>
              <a:rPr lang="zh-CN" altLang="en-US" sz="2400" b="1">
                <a:solidFill>
                  <a:srgbClr val="3333FF"/>
                </a:solidFill>
                <a:latin typeface="楷体_GB2312" pitchFamily="49" charset="-122"/>
                <a:ea typeface="楷体_GB2312" pitchFamily="49" charset="-122"/>
              </a:rPr>
              <a:t>型图纸</a:t>
            </a:r>
            <a:endParaRPr lang="en-US" altLang="zh-CN" sz="2400" b="1">
              <a:solidFill>
                <a:srgbClr val="3333FF"/>
              </a:solidFill>
              <a:latin typeface="楷体_GB2312" pitchFamily="49" charset="-122"/>
              <a:ea typeface="楷体_GB2312" pitchFamily="49" charset="-122"/>
            </a:endParaRPr>
          </a:p>
        </p:txBody>
      </p:sp>
      <p:pic>
        <p:nvPicPr>
          <p:cNvPr id="13316" name="图片 10752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850" y="1266825"/>
            <a:ext cx="8785225" cy="424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文本框 107523"/>
          <p:cNvSpPr txBox="1"/>
          <p:nvPr/>
        </p:nvSpPr>
        <p:spPr>
          <a:xfrm>
            <a:off x="755650" y="5730875"/>
            <a:ext cx="7848600" cy="519113"/>
          </a:xfrm>
          <a:prstGeom prst="rect">
            <a:avLst/>
          </a:prstGeom>
          <a:noFill/>
          <a:ln w="9525">
            <a:noFill/>
          </a:ln>
          <a:effectLst>
            <a:prstShdw prst="shdw17" dist="17961" dir="2699999">
              <a:srgbClr val="F4ECB0">
                <a:gamma/>
                <a:shade val="60000"/>
                <a:invGamma/>
              </a:srgbClr>
            </a:prstShdw>
          </a:effectLst>
        </p:spPr>
        <p:txBody>
          <a:bodyPr>
            <a:spAutoFit/>
          </a:bodyPr>
          <a:lstStyle/>
          <a:p>
            <a:pPr algn="ctr" fontAlgn="t">
              <a:buClr>
                <a:schemeClr val="tx1"/>
              </a:buClr>
            </a:pPr>
            <a:r>
              <a:rPr lang="zh-CN" altLang="en-US" sz="2800" b="1" dirty="0">
                <a:solidFill>
                  <a:srgbClr val="3333CC"/>
                </a:solidFill>
                <a:latin typeface="Times New Roman" pitchFamily="18" charset="0"/>
                <a:ea typeface="楷体_GB2312" pitchFamily="49" charset="-122"/>
              </a:rPr>
              <a:t>无装订边图纸的图框格式</a:t>
            </a:r>
            <a:r>
              <a:rPr lang="zh-CN" altLang="en-US" sz="2800" b="1" dirty="0">
                <a:solidFill>
                  <a:srgbClr val="3333CC"/>
                </a:solidFill>
                <a:effectLst>
                  <a:outerShdw blurRad="38100" dist="38100" dir="2700000" algn="tl">
                    <a:srgbClr val="C0C0C0"/>
                  </a:outerShdw>
                </a:effectLst>
                <a:latin typeface="Times New Roman" pitchFamily="18" charset="0"/>
                <a:ea typeface="楷体_GB2312" pitchFamily="49" charset="-122"/>
              </a:rPr>
              <a:t> </a:t>
            </a:r>
          </a:p>
        </p:txBody>
      </p:sp>
      <p:sp>
        <p:nvSpPr>
          <p:cNvPr id="6"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一、基础知识介绍</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矩形 108548"/>
          <p:cNvSpPr>
            <a:spLocks noChangeArrowheads="1"/>
          </p:cNvSpPr>
          <p:nvPr/>
        </p:nvSpPr>
        <p:spPr bwMode="auto">
          <a:xfrm>
            <a:off x="612774" y="836613"/>
            <a:ext cx="15112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342900" indent="-342900">
              <a:spcBef>
                <a:spcPct val="50000"/>
              </a:spcBef>
              <a:buFont typeface="Wingdings" pitchFamily="2" charset="2"/>
              <a:buChar char="l"/>
            </a:pPr>
            <a:r>
              <a:rPr lang="zh-CN" altLang="en-US" sz="2400" b="1" dirty="0">
                <a:solidFill>
                  <a:srgbClr val="3333CC"/>
                </a:solidFill>
                <a:latin typeface="宋体" pitchFamily="2" charset="-122"/>
              </a:rPr>
              <a:t>标题栏</a:t>
            </a:r>
            <a:endParaRPr lang="en-US" altLang="zh-CN" sz="2400" b="1" dirty="0">
              <a:solidFill>
                <a:srgbClr val="3333CC"/>
              </a:solidFill>
              <a:latin typeface="宋体" pitchFamily="2" charset="-122"/>
            </a:endParaRPr>
          </a:p>
        </p:txBody>
      </p:sp>
      <p:sp>
        <p:nvSpPr>
          <p:cNvPr id="108550" name="矩形 108549"/>
          <p:cNvSpPr/>
          <p:nvPr/>
        </p:nvSpPr>
        <p:spPr>
          <a:xfrm>
            <a:off x="323850" y="1341438"/>
            <a:ext cx="8640763" cy="730250"/>
          </a:xfrm>
          <a:prstGeom prst="rect">
            <a:avLst/>
          </a:prstGeom>
          <a:noFill/>
          <a:ln w="9525">
            <a:noFill/>
          </a:ln>
        </p:spPr>
        <p:txBody>
          <a:bodyPr lIns="0" tIns="0" rIns="0" bIns="0">
            <a:spAutoFit/>
          </a:bodyPr>
          <a:lstStyle/>
          <a:p>
            <a:r>
              <a:rPr lang="en-US" altLang="zh-CN" sz="2400" b="1" dirty="0">
                <a:solidFill>
                  <a:srgbClr val="000000"/>
                </a:solidFill>
                <a:latin typeface="楷体_GB2312" pitchFamily="49" charset="-122"/>
                <a:ea typeface="楷体_GB2312" pitchFamily="49" charset="-122"/>
              </a:rPr>
              <a:t>  </a:t>
            </a:r>
            <a:r>
              <a:rPr lang="zh-CN" altLang="en-US" sz="2400" b="1" dirty="0">
                <a:solidFill>
                  <a:srgbClr val="000000"/>
                </a:solidFill>
                <a:latin typeface="楷体_GB2312" pitchFamily="49" charset="-122"/>
                <a:ea typeface="楷体_GB2312" pitchFamily="49" charset="-122"/>
              </a:rPr>
              <a:t>每张图纸上都必须画出标题栏，标题栏的外框线用粗实线、框内格线用细实线绘制。标题栏的格式和尺寸在国标中都有规定。</a:t>
            </a:r>
            <a:endParaRPr lang="zh-CN" altLang="en-US" sz="2400" b="1" dirty="0">
              <a:solidFill>
                <a:srgbClr val="000000"/>
              </a:solidFill>
              <a:effectLst>
                <a:outerShdw blurRad="38100" dist="38100" dir="2700000" algn="tl">
                  <a:srgbClr val="C0C0C0"/>
                </a:outerShdw>
              </a:effectLst>
              <a:latin typeface="楷体_GB2312" pitchFamily="49" charset="-122"/>
              <a:ea typeface="楷体_GB2312" pitchFamily="49" charset="-122"/>
            </a:endParaRPr>
          </a:p>
        </p:txBody>
      </p:sp>
      <p:sp>
        <p:nvSpPr>
          <p:cNvPr id="14339" name="矩形 108552"/>
          <p:cNvSpPr>
            <a:spLocks noChangeArrowheads="1"/>
          </p:cNvSpPr>
          <p:nvPr/>
        </p:nvSpPr>
        <p:spPr bwMode="auto">
          <a:xfrm>
            <a:off x="1476375" y="2492375"/>
            <a:ext cx="6121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dirty="0">
                <a:latin typeface="宋体" pitchFamily="2" charset="-122"/>
                <a:ea typeface="楷体_GB2312" pitchFamily="49" charset="-122"/>
              </a:rPr>
              <a:t>国标中规定的标题栏格式。</a:t>
            </a:r>
          </a:p>
        </p:txBody>
      </p:sp>
      <p:pic>
        <p:nvPicPr>
          <p:cNvPr id="14340" name="图片 10855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4213" y="2995613"/>
            <a:ext cx="7561262" cy="308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一、基础知识介绍</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矩形 109576"/>
          <p:cNvSpPr>
            <a:spLocks noChangeArrowheads="1"/>
          </p:cNvSpPr>
          <p:nvPr/>
        </p:nvSpPr>
        <p:spPr bwMode="auto">
          <a:xfrm>
            <a:off x="1692275" y="1268413"/>
            <a:ext cx="61214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2800">
                <a:solidFill>
                  <a:srgbClr val="000000"/>
                </a:solidFill>
                <a:latin typeface="宋体" pitchFamily="2" charset="-122"/>
              </a:rPr>
              <a:t> </a:t>
            </a:r>
            <a:r>
              <a:rPr lang="zh-CN" altLang="en-US" sz="2400" b="1">
                <a:solidFill>
                  <a:srgbClr val="000000"/>
                </a:solidFill>
                <a:latin typeface="宋体" pitchFamily="2" charset="-122"/>
                <a:ea typeface="楷体_GB2312" pitchFamily="49" charset="-122"/>
              </a:rPr>
              <a:t>制图作业中推荐使用简化的标题栏格式。</a:t>
            </a:r>
            <a:endParaRPr lang="en-US" altLang="zh-CN" sz="2400" b="1">
              <a:solidFill>
                <a:srgbClr val="000000"/>
              </a:solidFill>
              <a:latin typeface="宋体" pitchFamily="2" charset="-122"/>
              <a:ea typeface="楷体_GB2312" pitchFamily="49" charset="-122"/>
            </a:endParaRPr>
          </a:p>
        </p:txBody>
      </p:sp>
      <p:pic>
        <p:nvPicPr>
          <p:cNvPr id="15362" name="图片 10957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650" y="2060575"/>
            <a:ext cx="7272338"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一、基础知识介绍</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矩形 110596"/>
          <p:cNvSpPr>
            <a:spLocks noChangeArrowheads="1"/>
          </p:cNvSpPr>
          <p:nvPr/>
        </p:nvSpPr>
        <p:spPr bwMode="auto">
          <a:xfrm>
            <a:off x="250825" y="1125538"/>
            <a:ext cx="3025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342900" indent="-342900">
              <a:spcBef>
                <a:spcPct val="50000"/>
              </a:spcBef>
              <a:buFont typeface="Wingdings" pitchFamily="2" charset="2"/>
              <a:buChar char="l"/>
            </a:pPr>
            <a:r>
              <a:rPr lang="zh-CN" altLang="en-US" sz="2400" b="1" dirty="0">
                <a:solidFill>
                  <a:srgbClr val="3333CC"/>
                </a:solidFill>
                <a:latin typeface="宋体" pitchFamily="2" charset="-122"/>
              </a:rPr>
              <a:t>标题栏的位置</a:t>
            </a:r>
            <a:endParaRPr lang="en-US" altLang="zh-CN" sz="2400" b="1" dirty="0">
              <a:solidFill>
                <a:srgbClr val="3333CC"/>
              </a:solidFill>
              <a:latin typeface="宋体" pitchFamily="2" charset="-122"/>
            </a:endParaRPr>
          </a:p>
        </p:txBody>
      </p:sp>
      <p:sp>
        <p:nvSpPr>
          <p:cNvPr id="16386" name="矩形 110597"/>
          <p:cNvSpPr>
            <a:spLocks noChangeArrowheads="1"/>
          </p:cNvSpPr>
          <p:nvPr/>
        </p:nvSpPr>
        <p:spPr bwMode="auto">
          <a:xfrm>
            <a:off x="250825" y="2060575"/>
            <a:ext cx="8713788"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2400" b="1">
                <a:solidFill>
                  <a:srgbClr val="000000"/>
                </a:solidFill>
                <a:latin typeface="宋体" pitchFamily="2" charset="-122"/>
                <a:ea typeface="楷体_GB2312" pitchFamily="49" charset="-122"/>
              </a:rPr>
              <a:t>  </a:t>
            </a:r>
            <a:r>
              <a:rPr lang="zh-CN" altLang="en-US" sz="2400" b="1">
                <a:solidFill>
                  <a:srgbClr val="000000"/>
                </a:solidFill>
                <a:latin typeface="宋体" pitchFamily="2" charset="-122"/>
                <a:ea typeface="楷体_GB2312" pitchFamily="49" charset="-122"/>
              </a:rPr>
              <a:t>标题栏应位于图纸的右下角，其底边和右边分别与图框线的底边线、右边线重合。在此情况下，看图的方向与看标题栏的方向一致。  </a:t>
            </a:r>
            <a:endParaRPr lang="en-US" altLang="zh-CN" sz="2400" b="1">
              <a:solidFill>
                <a:srgbClr val="000000"/>
              </a:solidFill>
              <a:latin typeface="宋体" pitchFamily="2" charset="-122"/>
              <a:ea typeface="楷体_GB2312" pitchFamily="49" charset="-122"/>
            </a:endParaRPr>
          </a:p>
        </p:txBody>
      </p:sp>
      <p:sp>
        <p:nvSpPr>
          <p:cNvPr id="110599" name="动作按钮: 自定义 110598">
            <a:hlinkClick r:id="rId2" action="ppaction://hlinksldjump"/>
          </p:cNvPr>
          <p:cNvSpPr/>
          <p:nvPr/>
        </p:nvSpPr>
        <p:spPr>
          <a:xfrm>
            <a:off x="2051050" y="3213100"/>
            <a:ext cx="4826000" cy="431800"/>
          </a:xfrm>
          <a:prstGeom prst="actionButtonBlank">
            <a:avLst/>
          </a:prstGeom>
          <a:gradFill rotWithShape="0">
            <a:gsLst>
              <a:gs pos="0">
                <a:srgbClr val="F4ECB0">
                  <a:gamma/>
                  <a:shade val="46275"/>
                  <a:invGamma/>
                </a:srgbClr>
              </a:gs>
              <a:gs pos="50000">
                <a:srgbClr val="F4ECB0"/>
              </a:gs>
              <a:gs pos="100000">
                <a:srgbClr val="F4ECB0">
                  <a:gamma/>
                  <a:shade val="46275"/>
                  <a:invGamma/>
                </a:srgbClr>
              </a:gs>
            </a:gsLst>
            <a:lin ang="5400000" scaled="1"/>
            <a:tileRect/>
          </a:gradFill>
          <a:ln w="9525">
            <a:noFill/>
          </a:ln>
          <a:effectLst>
            <a:prstShdw prst="shdw17" dist="17961" dir="2699999">
              <a:srgbClr val="F4ECB0">
                <a:gamma/>
                <a:shade val="60000"/>
                <a:invGamma/>
              </a:srgbClr>
            </a:prstShdw>
          </a:effectLst>
        </p:spPr>
        <p:txBody>
          <a:bodyPr wrap="none" anchor="ctr"/>
          <a:lstStyle/>
          <a:p>
            <a:pPr algn="ctr" fontAlgn="t">
              <a:buClr>
                <a:schemeClr val="tx1"/>
              </a:buClr>
            </a:pPr>
            <a:r>
              <a:rPr lang="zh-CN" altLang="en-US" sz="2400" b="1">
                <a:solidFill>
                  <a:srgbClr val="3333FF"/>
                </a:solidFill>
                <a:effectLst>
                  <a:outerShdw blurRad="38100" dist="38100" dir="2700000" algn="tl">
                    <a:srgbClr val="000000"/>
                  </a:outerShdw>
                </a:effectLst>
                <a:latin typeface="Times New Roman" pitchFamily="18" charset="0"/>
                <a:ea typeface="楷体_GB2312" pitchFamily="49" charset="-122"/>
              </a:rPr>
              <a:t>图      例</a:t>
            </a:r>
          </a:p>
        </p:txBody>
      </p:sp>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一、基础知识介绍</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文本框 111617"/>
          <p:cNvSpPr txBox="1">
            <a:spLocks noChangeArrowheads="1"/>
          </p:cNvSpPr>
          <p:nvPr/>
        </p:nvSpPr>
        <p:spPr bwMode="auto">
          <a:xfrm>
            <a:off x="2772025" y="535508"/>
            <a:ext cx="38227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dirty="0">
                <a:latin typeface="楷体_GB2312" pitchFamily="49" charset="-122"/>
                <a:ea typeface="楷体_GB2312" pitchFamily="49" charset="-122"/>
              </a:rPr>
              <a:t>图框格式及其尺寸</a:t>
            </a:r>
          </a:p>
        </p:txBody>
      </p:sp>
      <p:sp>
        <p:nvSpPr>
          <p:cNvPr id="17410" name="文本框 111618"/>
          <p:cNvSpPr txBox="1">
            <a:spLocks noChangeArrowheads="1"/>
          </p:cNvSpPr>
          <p:nvPr/>
        </p:nvSpPr>
        <p:spPr bwMode="auto">
          <a:xfrm>
            <a:off x="827088" y="2636838"/>
            <a:ext cx="7848600" cy="457200"/>
          </a:xfrm>
          <a:prstGeom prst="rect">
            <a:avLst/>
          </a:prstGeom>
          <a:noFill/>
          <a:ln>
            <a:noFill/>
          </a:ln>
          <a:effectLst>
            <a:prstShdw prst="shdw17" dist="17961" dir="2700000">
              <a:srgbClr val="928E6A"/>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t"/>
            <a:r>
              <a:rPr lang="en-US" altLang="zh-CN" sz="2400" b="1">
                <a:solidFill>
                  <a:srgbClr val="3333FF"/>
                </a:solidFill>
                <a:latin typeface="楷体_GB2312" pitchFamily="49" charset="-122"/>
                <a:ea typeface="楷体_GB2312" pitchFamily="49" charset="-122"/>
              </a:rPr>
              <a:t>X</a:t>
            </a:r>
            <a:r>
              <a:rPr lang="zh-CN" altLang="en-US" sz="2400" b="1">
                <a:solidFill>
                  <a:srgbClr val="3333FF"/>
                </a:solidFill>
                <a:latin typeface="楷体_GB2312" pitchFamily="49" charset="-122"/>
                <a:ea typeface="楷体_GB2312" pitchFamily="49" charset="-122"/>
              </a:rPr>
              <a:t>型图纸；                           </a:t>
            </a:r>
            <a:r>
              <a:rPr lang="en-US" altLang="zh-CN" sz="2400" b="1">
                <a:solidFill>
                  <a:srgbClr val="3333FF"/>
                </a:solidFill>
                <a:latin typeface="楷体_GB2312" pitchFamily="49" charset="-122"/>
                <a:ea typeface="楷体_GB2312" pitchFamily="49" charset="-122"/>
              </a:rPr>
              <a:t>Y</a:t>
            </a:r>
            <a:r>
              <a:rPr lang="zh-CN" altLang="en-US" sz="2400" b="1">
                <a:solidFill>
                  <a:srgbClr val="3333FF"/>
                </a:solidFill>
                <a:latin typeface="楷体_GB2312" pitchFamily="49" charset="-122"/>
                <a:ea typeface="楷体_GB2312" pitchFamily="49" charset="-122"/>
              </a:rPr>
              <a:t>型图纸</a:t>
            </a:r>
            <a:endParaRPr lang="en-US" altLang="zh-CN" sz="2400" b="1">
              <a:solidFill>
                <a:srgbClr val="3333FF"/>
              </a:solidFill>
              <a:latin typeface="楷体_GB2312" pitchFamily="49" charset="-122"/>
              <a:ea typeface="楷体_GB2312" pitchFamily="49" charset="-122"/>
            </a:endParaRPr>
          </a:p>
        </p:txBody>
      </p:sp>
      <p:sp>
        <p:nvSpPr>
          <p:cNvPr id="111620" name="文本框 111619"/>
          <p:cNvSpPr txBox="1"/>
          <p:nvPr/>
        </p:nvSpPr>
        <p:spPr>
          <a:xfrm>
            <a:off x="395288" y="5516563"/>
            <a:ext cx="8497887" cy="1187450"/>
          </a:xfrm>
          <a:prstGeom prst="rect">
            <a:avLst/>
          </a:prstGeom>
          <a:noFill/>
          <a:ln w="9525">
            <a:noFill/>
          </a:ln>
          <a:effectLst>
            <a:prstShdw prst="shdw17" dist="17961" dir="2699999">
              <a:srgbClr val="F4ECB0">
                <a:gamma/>
                <a:shade val="60000"/>
                <a:invGamma/>
              </a:srgbClr>
            </a:prstShdw>
          </a:effectLst>
        </p:spPr>
        <p:txBody>
          <a:bodyPr>
            <a:spAutoFit/>
          </a:bodyPr>
          <a:lstStyle/>
          <a:p>
            <a:pPr fontAlgn="t">
              <a:buClr>
                <a:schemeClr val="tx1"/>
              </a:buClr>
            </a:pPr>
            <a:r>
              <a:rPr lang="en-US" altLang="zh-CN" sz="2400" b="1">
                <a:solidFill>
                  <a:srgbClr val="000000"/>
                </a:solidFill>
                <a:effectLst>
                  <a:outerShdw blurRad="38100" dist="38100" dir="2700000" algn="tl">
                    <a:srgbClr val="C0C0C0"/>
                  </a:outerShdw>
                </a:effectLst>
                <a:latin typeface="楷体_GB2312" pitchFamily="49" charset="-122"/>
                <a:ea typeface="楷体_GB2312" pitchFamily="49" charset="-122"/>
              </a:rPr>
              <a:t>  </a:t>
            </a:r>
            <a:r>
              <a:rPr lang="zh-CN" altLang="en-US" sz="2400" b="1">
                <a:solidFill>
                  <a:srgbClr val="000000"/>
                </a:solidFill>
                <a:latin typeface="楷体_GB2312" pitchFamily="49" charset="-122"/>
                <a:ea typeface="楷体_GB2312" pitchFamily="49" charset="-122"/>
              </a:rPr>
              <a:t>当标题栏的长边置于水平方向并与图纸的长边平行时，即构成</a:t>
            </a:r>
            <a:r>
              <a:rPr lang="en-US" altLang="zh-CN" sz="2400" b="1">
                <a:solidFill>
                  <a:srgbClr val="000000"/>
                </a:solidFill>
                <a:latin typeface="楷体_GB2312" pitchFamily="49" charset="-122"/>
                <a:ea typeface="楷体_GB2312" pitchFamily="49" charset="-122"/>
              </a:rPr>
              <a:t>X</a:t>
            </a:r>
            <a:r>
              <a:rPr lang="zh-CN" altLang="en-US" sz="2400" b="1">
                <a:solidFill>
                  <a:srgbClr val="000000"/>
                </a:solidFill>
                <a:latin typeface="楷体_GB2312" pitchFamily="49" charset="-122"/>
                <a:ea typeface="楷体_GB2312" pitchFamily="49" charset="-122"/>
              </a:rPr>
              <a:t>型图纸；当标题栏的长边与图纸的长边垂直时，则构成</a:t>
            </a:r>
            <a:r>
              <a:rPr lang="en-US" altLang="zh-CN" sz="2400" b="1">
                <a:solidFill>
                  <a:srgbClr val="000000"/>
                </a:solidFill>
                <a:latin typeface="楷体_GB2312" pitchFamily="49" charset="-122"/>
                <a:ea typeface="楷体_GB2312" pitchFamily="49" charset="-122"/>
              </a:rPr>
              <a:t>Y</a:t>
            </a:r>
            <a:r>
              <a:rPr lang="zh-CN" altLang="en-US" sz="2400" b="1">
                <a:solidFill>
                  <a:srgbClr val="000000"/>
                </a:solidFill>
                <a:latin typeface="楷体_GB2312" pitchFamily="49" charset="-122"/>
                <a:ea typeface="楷体_GB2312" pitchFamily="49" charset="-122"/>
              </a:rPr>
              <a:t>型图纸。 </a:t>
            </a:r>
          </a:p>
        </p:txBody>
      </p:sp>
      <p:pic>
        <p:nvPicPr>
          <p:cNvPr id="17412" name="图片 11162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0975" y="1052513"/>
            <a:ext cx="8785225"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一、基础知识介绍</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图片 113665"/>
          <p:cNvPicPr>
            <a:picLocks noChangeAspect="1" noChangeArrowheads="1"/>
          </p:cNvPicPr>
          <p:nvPr/>
        </p:nvPicPr>
        <p:blipFill>
          <a:blip r:embed="rId2">
            <a:clrChange>
              <a:clrFrom>
                <a:srgbClr val="FFFFFF"/>
              </a:clrFrom>
              <a:clrTo>
                <a:srgbClr val="FFFFFF">
                  <a:alpha val="0"/>
                </a:srgbClr>
              </a:clrTo>
            </a:clrChange>
            <a:lum contrast="100000"/>
            <a:extLst>
              <a:ext uri="{28A0092B-C50C-407E-A947-70E740481C1C}">
                <a14:useLocalDpi xmlns:a14="http://schemas.microsoft.com/office/drawing/2010/main" val="0"/>
              </a:ext>
            </a:extLst>
          </a:blip>
          <a:srcRect l="16000" t="43681" r="14000" b="38307"/>
          <a:stretch>
            <a:fillRect/>
          </a:stretch>
        </p:blipFill>
        <p:spPr bwMode="auto">
          <a:xfrm>
            <a:off x="395288" y="2205038"/>
            <a:ext cx="8569325"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矩形 113666"/>
          <p:cNvSpPr>
            <a:spLocks noChangeArrowheads="1"/>
          </p:cNvSpPr>
          <p:nvPr/>
        </p:nvSpPr>
        <p:spPr bwMode="auto">
          <a:xfrm>
            <a:off x="323850" y="4437063"/>
            <a:ext cx="8640763"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400" b="1" dirty="0">
                <a:solidFill>
                  <a:srgbClr val="000000"/>
                </a:solidFill>
                <a:latin typeface="Times New Roman" pitchFamily="18" charset="0"/>
                <a:ea typeface="楷体_GB2312" pitchFamily="49" charset="-122"/>
              </a:rPr>
              <a:t>    </a:t>
            </a:r>
            <a:r>
              <a:rPr lang="zh-CN" altLang="en-US" sz="2400" b="1" dirty="0">
                <a:solidFill>
                  <a:srgbClr val="000000"/>
                </a:solidFill>
                <a:latin typeface="Times New Roman" pitchFamily="18" charset="0"/>
                <a:ea typeface="楷体_GB2312" pitchFamily="49" charset="-122"/>
              </a:rPr>
              <a:t>在满足需要的情况下，应尽量采用</a:t>
            </a:r>
            <a:r>
              <a:rPr lang="en-US" altLang="zh-CN" sz="2400" b="1" dirty="0">
                <a:solidFill>
                  <a:srgbClr val="000000"/>
                </a:solidFill>
                <a:latin typeface="Times New Roman" pitchFamily="18" charset="0"/>
                <a:ea typeface="楷体_GB2312" pitchFamily="49" charset="-122"/>
              </a:rPr>
              <a:t>1:1</a:t>
            </a:r>
            <a:r>
              <a:rPr lang="zh-CN" altLang="en-US" sz="2400" b="1" dirty="0">
                <a:solidFill>
                  <a:srgbClr val="000000"/>
                </a:solidFill>
                <a:latin typeface="Times New Roman" pitchFamily="18" charset="0"/>
                <a:ea typeface="楷体_GB2312" pitchFamily="49" charset="-122"/>
              </a:rPr>
              <a:t>的比例，以便使图样直接反映机件的实际大小。对于大而简单的机件一般采用缩小比例；对于小而复杂的机件一般采用放大比例。</a:t>
            </a:r>
          </a:p>
          <a:p>
            <a:pPr>
              <a:spcBef>
                <a:spcPct val="50000"/>
              </a:spcBef>
            </a:pPr>
            <a:r>
              <a:rPr lang="zh-CN" altLang="en-US" sz="2400" b="1" dirty="0">
                <a:solidFill>
                  <a:srgbClr val="C00000"/>
                </a:solidFill>
                <a:latin typeface="Times New Roman" pitchFamily="18" charset="0"/>
                <a:ea typeface="楷体_GB2312" pitchFamily="49" charset="-122"/>
              </a:rPr>
              <a:t>      </a:t>
            </a:r>
            <a:r>
              <a:rPr lang="zh-CN" altLang="en-US" sz="2400" b="1" dirty="0">
                <a:solidFill>
                  <a:srgbClr val="C00000"/>
                </a:solidFill>
                <a:latin typeface="楷体_GB2312" pitchFamily="49" charset="-122"/>
                <a:ea typeface="楷体_GB2312" pitchFamily="49" charset="-122"/>
              </a:rPr>
              <a:t>但在标注尺寸时，一律标注机件的实际尺寸，并在标题栏的“比例”一栏中填写所选用的比例值。 </a:t>
            </a:r>
            <a:endParaRPr lang="en-US" altLang="zh-CN" sz="2400" b="1" dirty="0">
              <a:solidFill>
                <a:srgbClr val="C00000"/>
              </a:solidFill>
              <a:latin typeface="楷体_GB2312" pitchFamily="49" charset="-122"/>
              <a:ea typeface="楷体_GB2312" pitchFamily="49" charset="-122"/>
            </a:endParaRPr>
          </a:p>
        </p:txBody>
      </p:sp>
      <p:sp>
        <p:nvSpPr>
          <p:cNvPr id="19459" name="文本框 113667"/>
          <p:cNvSpPr txBox="1">
            <a:spLocks noChangeArrowheads="1"/>
          </p:cNvSpPr>
          <p:nvPr/>
        </p:nvSpPr>
        <p:spPr bwMode="auto">
          <a:xfrm>
            <a:off x="323851" y="546100"/>
            <a:ext cx="1763712" cy="523220"/>
          </a:xfrm>
          <a:prstGeom prst="rect">
            <a:avLst/>
          </a:prstGeom>
          <a:noFill/>
          <a:ln>
            <a:noFill/>
          </a:ln>
          <a:effectLst>
            <a:prstShdw prst="shdw17" dist="17961" dir="2700000">
              <a:srgbClr val="928E6A"/>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t">
              <a:buClr>
                <a:schemeClr val="tx1"/>
              </a:buClr>
            </a:pPr>
            <a:r>
              <a:rPr lang="en-US" altLang="zh-CN" sz="2800" b="1" dirty="0" smtClean="0">
                <a:solidFill>
                  <a:srgbClr val="C00000"/>
                </a:solidFill>
                <a:latin typeface="隶书" pitchFamily="49" charset="-122"/>
                <a:ea typeface="隶书" pitchFamily="49" charset="-122"/>
              </a:rPr>
              <a:t>3.2 </a:t>
            </a:r>
            <a:r>
              <a:rPr lang="zh-CN" altLang="en-US" sz="2800" b="1" dirty="0" smtClean="0">
                <a:solidFill>
                  <a:srgbClr val="C00000"/>
                </a:solidFill>
                <a:latin typeface="黑体" pitchFamily="49" charset="-122"/>
                <a:ea typeface="黑体" pitchFamily="49" charset="-122"/>
              </a:rPr>
              <a:t>比例</a:t>
            </a:r>
            <a:endParaRPr lang="zh-CN" altLang="en-US" sz="2800" b="1" dirty="0">
              <a:solidFill>
                <a:srgbClr val="C00000"/>
              </a:solidFill>
              <a:latin typeface="黑体" pitchFamily="49" charset="-122"/>
              <a:ea typeface="黑体" pitchFamily="49" charset="-122"/>
            </a:endParaRPr>
          </a:p>
        </p:txBody>
      </p:sp>
      <p:sp>
        <p:nvSpPr>
          <p:cNvPr id="19460" name="文本框 113668"/>
          <p:cNvSpPr txBox="1">
            <a:spLocks noChangeArrowheads="1"/>
          </p:cNvSpPr>
          <p:nvPr/>
        </p:nvSpPr>
        <p:spPr bwMode="auto">
          <a:xfrm>
            <a:off x="395288" y="1311275"/>
            <a:ext cx="84978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400" b="1" dirty="0">
                <a:solidFill>
                  <a:srgbClr val="3333CC"/>
                </a:solidFill>
                <a:latin typeface="Times New Roman" pitchFamily="18" charset="0"/>
                <a:ea typeface="楷体_GB2312" pitchFamily="49" charset="-122"/>
              </a:rPr>
              <a:t>比例</a:t>
            </a:r>
            <a:r>
              <a:rPr lang="zh-CN" altLang="en-US" sz="2400" b="1" dirty="0">
                <a:solidFill>
                  <a:srgbClr val="000000"/>
                </a:solidFill>
                <a:latin typeface="Times New Roman" pitchFamily="18" charset="0"/>
                <a:ea typeface="楷体_GB2312" pitchFamily="49" charset="-122"/>
              </a:rPr>
              <a:t>是指图样中机件要素的线性尺寸与实际机件相应要素的线性尺寸之比。绘图时应选用国标中规定的绘图比例。</a:t>
            </a:r>
            <a:endParaRPr lang="en-US" altLang="zh-CN" sz="2400" b="1" dirty="0">
              <a:solidFill>
                <a:srgbClr val="000000"/>
              </a:solidFill>
              <a:latin typeface="Times New Roman" pitchFamily="18" charset="0"/>
              <a:ea typeface="楷体_GB2312" pitchFamily="49" charset="-122"/>
            </a:endParaRPr>
          </a:p>
        </p:txBody>
      </p:sp>
      <p:sp>
        <p:nvSpPr>
          <p:cNvPr id="7"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一、基础知识介绍</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1" name="组合 114689"/>
          <p:cNvGrpSpPr>
            <a:grpSpLocks/>
          </p:cNvGrpSpPr>
          <p:nvPr/>
        </p:nvGrpSpPr>
        <p:grpSpPr bwMode="auto">
          <a:xfrm>
            <a:off x="179388" y="3352800"/>
            <a:ext cx="7380287" cy="3505200"/>
            <a:chOff x="295" y="2084"/>
            <a:chExt cx="4581" cy="2208"/>
          </a:xfrm>
        </p:grpSpPr>
        <p:sp>
          <p:nvSpPr>
            <p:cNvPr id="20482" name="矩形 114690"/>
            <p:cNvSpPr>
              <a:spLocks noChangeArrowheads="1"/>
            </p:cNvSpPr>
            <p:nvPr/>
          </p:nvSpPr>
          <p:spPr bwMode="auto">
            <a:xfrm>
              <a:off x="1715" y="2940"/>
              <a:ext cx="18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400">
                  <a:solidFill>
                    <a:srgbClr val="000000"/>
                  </a:solidFill>
                  <a:latin typeface="宋体" pitchFamily="2" charset="-122"/>
                </a:rPr>
                <a:t>  </a:t>
              </a:r>
              <a:endParaRPr lang="en-US" altLang="zh-CN" sz="2400" b="1">
                <a:solidFill>
                  <a:schemeClr val="bg1"/>
                </a:solidFill>
                <a:latin typeface="Times New Roman" pitchFamily="18" charset="0"/>
              </a:endParaRPr>
            </a:p>
          </p:txBody>
        </p:sp>
        <p:grpSp>
          <p:nvGrpSpPr>
            <p:cNvPr id="20483" name="组合 114691"/>
            <p:cNvGrpSpPr>
              <a:grpSpLocks/>
            </p:cNvGrpSpPr>
            <p:nvPr/>
          </p:nvGrpSpPr>
          <p:grpSpPr bwMode="auto">
            <a:xfrm>
              <a:off x="2030" y="4143"/>
              <a:ext cx="1752" cy="33"/>
              <a:chOff x="1846" y="3658"/>
              <a:chExt cx="1272" cy="26"/>
            </a:xfrm>
          </p:grpSpPr>
          <p:sp>
            <p:nvSpPr>
              <p:cNvPr id="20484" name="直接连接符 114692"/>
              <p:cNvSpPr>
                <a:spLocks noChangeShapeType="1"/>
              </p:cNvSpPr>
              <p:nvPr/>
            </p:nvSpPr>
            <p:spPr bwMode="auto">
              <a:xfrm>
                <a:off x="1927" y="3671"/>
                <a:ext cx="1110" cy="1"/>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485" name="任意多边形 114693"/>
              <p:cNvSpPr>
                <a:spLocks noChangeArrowheads="1"/>
              </p:cNvSpPr>
              <p:nvPr/>
            </p:nvSpPr>
            <p:spPr bwMode="auto">
              <a:xfrm>
                <a:off x="1846" y="3658"/>
                <a:ext cx="81" cy="26"/>
              </a:xfrm>
              <a:custGeom>
                <a:avLst/>
                <a:gdLst>
                  <a:gd name="T0" fmla="*/ 728 w 728"/>
                  <a:gd name="T1" fmla="*/ 0 h 242"/>
                  <a:gd name="T2" fmla="*/ 728 w 728"/>
                  <a:gd name="T3" fmla="*/ 242 h 242"/>
                  <a:gd name="T4" fmla="*/ 0 w 728"/>
                  <a:gd name="T5" fmla="*/ 121 h 242"/>
                  <a:gd name="T6" fmla="*/ 728 w 728"/>
                  <a:gd name="T7" fmla="*/ 0 h 242"/>
                </a:gdLst>
                <a:ahLst/>
                <a:cxnLst>
                  <a:cxn ang="0">
                    <a:pos x="T0" y="T1"/>
                  </a:cxn>
                  <a:cxn ang="0">
                    <a:pos x="T2" y="T3"/>
                  </a:cxn>
                  <a:cxn ang="0">
                    <a:pos x="T4" y="T5"/>
                  </a:cxn>
                  <a:cxn ang="0">
                    <a:pos x="T6" y="T7"/>
                  </a:cxn>
                </a:cxnLst>
                <a:rect l="0" t="0" r="r" b="b"/>
                <a:pathLst>
                  <a:path w="728" h="242">
                    <a:moveTo>
                      <a:pt x="728" y="0"/>
                    </a:moveTo>
                    <a:lnTo>
                      <a:pt x="728" y="242"/>
                    </a:lnTo>
                    <a:lnTo>
                      <a:pt x="0" y="121"/>
                    </a:lnTo>
                    <a:lnTo>
                      <a:pt x="728" y="0"/>
                    </a:lnTo>
                    <a:close/>
                  </a:path>
                </a:pathLst>
              </a:custGeom>
              <a:solidFill>
                <a:srgbClr val="000000"/>
              </a:solidFill>
              <a:ln w="12700">
                <a:solidFill>
                  <a:srgbClr val="FF0000"/>
                </a:solidFill>
                <a:round/>
                <a:headEnd/>
                <a:tailEnd/>
              </a:ln>
            </p:spPr>
            <p:txBody>
              <a:bodyPr/>
              <a:lstStyle/>
              <a:p>
                <a:endParaRPr lang="zh-CN" altLang="en-US">
                  <a:latin typeface="Times New Roman" pitchFamily="18" charset="0"/>
                </a:endParaRPr>
              </a:p>
            </p:txBody>
          </p:sp>
          <p:sp>
            <p:nvSpPr>
              <p:cNvPr id="20486" name="任意多边形 114694"/>
              <p:cNvSpPr>
                <a:spLocks noChangeArrowheads="1"/>
              </p:cNvSpPr>
              <p:nvPr/>
            </p:nvSpPr>
            <p:spPr bwMode="auto">
              <a:xfrm>
                <a:off x="1846" y="3658"/>
                <a:ext cx="81" cy="26"/>
              </a:xfrm>
              <a:custGeom>
                <a:avLst/>
                <a:gdLst>
                  <a:gd name="T0" fmla="*/ 728 w 728"/>
                  <a:gd name="T1" fmla="*/ 0 h 242"/>
                  <a:gd name="T2" fmla="*/ 728 w 728"/>
                  <a:gd name="T3" fmla="*/ 242 h 242"/>
                  <a:gd name="T4" fmla="*/ 0 w 728"/>
                  <a:gd name="T5" fmla="*/ 121 h 242"/>
                  <a:gd name="T6" fmla="*/ 728 w 728"/>
                  <a:gd name="T7" fmla="*/ 0 h 242"/>
                </a:gdLst>
                <a:ahLst/>
                <a:cxnLst>
                  <a:cxn ang="0">
                    <a:pos x="T0" y="T1"/>
                  </a:cxn>
                  <a:cxn ang="0">
                    <a:pos x="T2" y="T3"/>
                  </a:cxn>
                  <a:cxn ang="0">
                    <a:pos x="T4" y="T5"/>
                  </a:cxn>
                  <a:cxn ang="0">
                    <a:pos x="T6" y="T7"/>
                  </a:cxn>
                </a:cxnLst>
                <a:rect l="0" t="0" r="r" b="b"/>
                <a:pathLst>
                  <a:path w="728" h="242">
                    <a:moveTo>
                      <a:pt x="728" y="0"/>
                    </a:moveTo>
                    <a:lnTo>
                      <a:pt x="728" y="242"/>
                    </a:lnTo>
                    <a:lnTo>
                      <a:pt x="0" y="121"/>
                    </a:lnTo>
                    <a:lnTo>
                      <a:pt x="728" y="0"/>
                    </a:lnTo>
                  </a:path>
                </a:pathLst>
              </a:custGeom>
              <a:solidFill>
                <a:srgbClr val="FF0000"/>
              </a:solidFill>
              <a:ln w="12700">
                <a:solidFill>
                  <a:srgbClr val="FF0000"/>
                </a:solidFill>
                <a:round/>
                <a:headEnd/>
                <a:tailEnd/>
              </a:ln>
            </p:spPr>
            <p:txBody>
              <a:bodyPr/>
              <a:lstStyle/>
              <a:p>
                <a:endParaRPr lang="zh-CN" altLang="en-US">
                  <a:latin typeface="Times New Roman" pitchFamily="18" charset="0"/>
                </a:endParaRPr>
              </a:p>
            </p:txBody>
          </p:sp>
          <p:sp>
            <p:nvSpPr>
              <p:cNvPr id="20487" name="任意多边形 114695"/>
              <p:cNvSpPr>
                <a:spLocks noChangeArrowheads="1"/>
              </p:cNvSpPr>
              <p:nvPr/>
            </p:nvSpPr>
            <p:spPr bwMode="auto">
              <a:xfrm>
                <a:off x="3037" y="3658"/>
                <a:ext cx="80" cy="26"/>
              </a:xfrm>
              <a:custGeom>
                <a:avLst/>
                <a:gdLst>
                  <a:gd name="T0" fmla="*/ 0 w 727"/>
                  <a:gd name="T1" fmla="*/ 0 h 242"/>
                  <a:gd name="T2" fmla="*/ 0 w 727"/>
                  <a:gd name="T3" fmla="*/ 242 h 242"/>
                  <a:gd name="T4" fmla="*/ 727 w 727"/>
                  <a:gd name="T5" fmla="*/ 121 h 242"/>
                  <a:gd name="T6" fmla="*/ 0 w 727"/>
                  <a:gd name="T7" fmla="*/ 0 h 242"/>
                </a:gdLst>
                <a:ahLst/>
                <a:cxnLst>
                  <a:cxn ang="0">
                    <a:pos x="T0" y="T1"/>
                  </a:cxn>
                  <a:cxn ang="0">
                    <a:pos x="T2" y="T3"/>
                  </a:cxn>
                  <a:cxn ang="0">
                    <a:pos x="T4" y="T5"/>
                  </a:cxn>
                  <a:cxn ang="0">
                    <a:pos x="T6" y="T7"/>
                  </a:cxn>
                </a:cxnLst>
                <a:rect l="0" t="0" r="r" b="b"/>
                <a:pathLst>
                  <a:path w="727" h="242">
                    <a:moveTo>
                      <a:pt x="0" y="0"/>
                    </a:moveTo>
                    <a:lnTo>
                      <a:pt x="0" y="242"/>
                    </a:lnTo>
                    <a:lnTo>
                      <a:pt x="727" y="121"/>
                    </a:lnTo>
                    <a:lnTo>
                      <a:pt x="0" y="0"/>
                    </a:lnTo>
                    <a:close/>
                  </a:path>
                </a:pathLst>
              </a:custGeom>
              <a:solidFill>
                <a:srgbClr val="000000"/>
              </a:solidFill>
              <a:ln w="12700">
                <a:solidFill>
                  <a:srgbClr val="FF0000"/>
                </a:solidFill>
                <a:round/>
                <a:headEnd/>
                <a:tailEnd/>
              </a:ln>
            </p:spPr>
            <p:txBody>
              <a:bodyPr/>
              <a:lstStyle/>
              <a:p>
                <a:endParaRPr lang="zh-CN" altLang="en-US">
                  <a:latin typeface="Times New Roman" pitchFamily="18" charset="0"/>
                </a:endParaRPr>
              </a:p>
            </p:txBody>
          </p:sp>
          <p:sp>
            <p:nvSpPr>
              <p:cNvPr id="20488" name="任意多边形 114696"/>
              <p:cNvSpPr>
                <a:spLocks noChangeArrowheads="1"/>
              </p:cNvSpPr>
              <p:nvPr/>
            </p:nvSpPr>
            <p:spPr bwMode="auto">
              <a:xfrm>
                <a:off x="3037" y="3658"/>
                <a:ext cx="80" cy="26"/>
              </a:xfrm>
              <a:custGeom>
                <a:avLst/>
                <a:gdLst>
                  <a:gd name="T0" fmla="*/ 0 w 727"/>
                  <a:gd name="T1" fmla="*/ 0 h 242"/>
                  <a:gd name="T2" fmla="*/ 0 w 727"/>
                  <a:gd name="T3" fmla="*/ 242 h 242"/>
                  <a:gd name="T4" fmla="*/ 727 w 727"/>
                  <a:gd name="T5" fmla="*/ 121 h 242"/>
                  <a:gd name="T6" fmla="*/ 0 w 727"/>
                  <a:gd name="T7" fmla="*/ 0 h 242"/>
                </a:gdLst>
                <a:ahLst/>
                <a:cxnLst>
                  <a:cxn ang="0">
                    <a:pos x="T0" y="T1"/>
                  </a:cxn>
                  <a:cxn ang="0">
                    <a:pos x="T2" y="T3"/>
                  </a:cxn>
                  <a:cxn ang="0">
                    <a:pos x="T4" y="T5"/>
                  </a:cxn>
                  <a:cxn ang="0">
                    <a:pos x="T6" y="T7"/>
                  </a:cxn>
                </a:cxnLst>
                <a:rect l="0" t="0" r="r" b="b"/>
                <a:pathLst>
                  <a:path w="727" h="242">
                    <a:moveTo>
                      <a:pt x="0" y="0"/>
                    </a:moveTo>
                    <a:lnTo>
                      <a:pt x="0" y="242"/>
                    </a:lnTo>
                    <a:lnTo>
                      <a:pt x="727" y="121"/>
                    </a:lnTo>
                    <a:lnTo>
                      <a:pt x="0" y="0"/>
                    </a:lnTo>
                  </a:path>
                </a:pathLst>
              </a:custGeom>
              <a:solidFill>
                <a:srgbClr val="FF0000"/>
              </a:solidFill>
              <a:ln w="12700">
                <a:solidFill>
                  <a:srgbClr val="FF0000"/>
                </a:solidFill>
                <a:round/>
                <a:headEnd/>
                <a:tailEnd/>
              </a:ln>
            </p:spPr>
            <p:txBody>
              <a:bodyPr/>
              <a:lstStyle/>
              <a:p>
                <a:endParaRPr lang="zh-CN" altLang="en-US">
                  <a:latin typeface="Times New Roman" pitchFamily="18" charset="0"/>
                </a:endParaRPr>
              </a:p>
            </p:txBody>
          </p:sp>
          <p:sp>
            <p:nvSpPr>
              <p:cNvPr id="20489" name="直接连接符 114697"/>
              <p:cNvSpPr>
                <a:spLocks noChangeShapeType="1"/>
              </p:cNvSpPr>
              <p:nvPr/>
            </p:nvSpPr>
            <p:spPr bwMode="auto">
              <a:xfrm>
                <a:off x="3117" y="3671"/>
                <a:ext cx="1" cy="1"/>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sp>
          <p:nvSpPr>
            <p:cNvPr id="20490" name="直接连接符 114698"/>
            <p:cNvSpPr>
              <a:spLocks noChangeShapeType="1"/>
            </p:cNvSpPr>
            <p:nvPr/>
          </p:nvSpPr>
          <p:spPr bwMode="auto">
            <a:xfrm flipH="1" flipV="1">
              <a:off x="1420" y="2720"/>
              <a:ext cx="198" cy="123"/>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nvGrpSpPr>
            <p:cNvPr id="20491" name="组合 114699"/>
            <p:cNvGrpSpPr>
              <a:grpSpLocks/>
            </p:cNvGrpSpPr>
            <p:nvPr/>
          </p:nvGrpSpPr>
          <p:grpSpPr bwMode="auto">
            <a:xfrm>
              <a:off x="3364" y="2873"/>
              <a:ext cx="867" cy="449"/>
              <a:chOff x="2803" y="2671"/>
              <a:chExt cx="630" cy="349"/>
            </a:xfrm>
          </p:grpSpPr>
          <p:sp>
            <p:nvSpPr>
              <p:cNvPr id="20492" name="任意多边形 114700"/>
              <p:cNvSpPr>
                <a:spLocks noChangeArrowheads="1"/>
              </p:cNvSpPr>
              <p:nvPr/>
            </p:nvSpPr>
            <p:spPr bwMode="auto">
              <a:xfrm>
                <a:off x="3354" y="2671"/>
                <a:ext cx="78" cy="51"/>
              </a:xfrm>
              <a:custGeom>
                <a:avLst/>
                <a:gdLst>
                  <a:gd name="T0" fmla="*/ 0 w 696"/>
                  <a:gd name="T1" fmla="*/ 246 h 458"/>
                  <a:gd name="T2" fmla="*/ 117 w 696"/>
                  <a:gd name="T3" fmla="*/ 458 h 458"/>
                  <a:gd name="T4" fmla="*/ 696 w 696"/>
                  <a:gd name="T5" fmla="*/ 0 h 458"/>
                  <a:gd name="T6" fmla="*/ 0 w 696"/>
                  <a:gd name="T7" fmla="*/ 246 h 458"/>
                </a:gdLst>
                <a:ahLst/>
                <a:cxnLst>
                  <a:cxn ang="0">
                    <a:pos x="T0" y="T1"/>
                  </a:cxn>
                  <a:cxn ang="0">
                    <a:pos x="T2" y="T3"/>
                  </a:cxn>
                  <a:cxn ang="0">
                    <a:pos x="T4" y="T5"/>
                  </a:cxn>
                  <a:cxn ang="0">
                    <a:pos x="T6" y="T7"/>
                  </a:cxn>
                </a:cxnLst>
                <a:rect l="0" t="0" r="r" b="b"/>
                <a:pathLst>
                  <a:path w="696" h="458">
                    <a:moveTo>
                      <a:pt x="0" y="246"/>
                    </a:moveTo>
                    <a:lnTo>
                      <a:pt x="117" y="458"/>
                    </a:lnTo>
                    <a:lnTo>
                      <a:pt x="696" y="0"/>
                    </a:lnTo>
                    <a:lnTo>
                      <a:pt x="0" y="246"/>
                    </a:lnTo>
                    <a:close/>
                  </a:path>
                </a:pathLst>
              </a:custGeom>
              <a:solidFill>
                <a:srgbClr val="000000"/>
              </a:solidFill>
              <a:ln w="12700">
                <a:solidFill>
                  <a:srgbClr val="3366FF"/>
                </a:solidFill>
                <a:round/>
                <a:headEnd/>
                <a:tailEnd/>
              </a:ln>
            </p:spPr>
            <p:txBody>
              <a:bodyPr/>
              <a:lstStyle/>
              <a:p>
                <a:endParaRPr lang="zh-CN" altLang="en-US">
                  <a:latin typeface="Times New Roman" pitchFamily="18" charset="0"/>
                </a:endParaRPr>
              </a:p>
            </p:txBody>
          </p:sp>
          <p:sp>
            <p:nvSpPr>
              <p:cNvPr id="20493" name="直接连接符 114701"/>
              <p:cNvSpPr>
                <a:spLocks noChangeShapeType="1"/>
              </p:cNvSpPr>
              <p:nvPr/>
            </p:nvSpPr>
            <p:spPr bwMode="auto">
              <a:xfrm>
                <a:off x="3432" y="2671"/>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nvGrpSpPr>
              <p:cNvPr id="20494" name="组合 114702"/>
              <p:cNvGrpSpPr>
                <a:grpSpLocks/>
              </p:cNvGrpSpPr>
              <p:nvPr/>
            </p:nvGrpSpPr>
            <p:grpSpPr bwMode="auto">
              <a:xfrm>
                <a:off x="2803" y="2671"/>
                <a:ext cx="629" cy="349"/>
                <a:chOff x="2803" y="2671"/>
                <a:chExt cx="629" cy="349"/>
              </a:xfrm>
            </p:grpSpPr>
            <p:sp>
              <p:nvSpPr>
                <p:cNvPr id="20495" name="直接连接符 114703"/>
                <p:cNvSpPr>
                  <a:spLocks noChangeShapeType="1"/>
                </p:cNvSpPr>
                <p:nvPr/>
              </p:nvSpPr>
              <p:spPr bwMode="auto">
                <a:xfrm flipV="1">
                  <a:off x="2874" y="2710"/>
                  <a:ext cx="487" cy="270"/>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496" name="任意多边形 114704"/>
                <p:cNvSpPr>
                  <a:spLocks noChangeArrowheads="1"/>
                </p:cNvSpPr>
                <p:nvPr/>
              </p:nvSpPr>
              <p:spPr bwMode="auto">
                <a:xfrm>
                  <a:off x="2803" y="2968"/>
                  <a:ext cx="78" cy="51"/>
                </a:xfrm>
                <a:custGeom>
                  <a:avLst/>
                  <a:gdLst>
                    <a:gd name="T0" fmla="*/ 578 w 694"/>
                    <a:gd name="T1" fmla="*/ 0 h 459"/>
                    <a:gd name="T2" fmla="*/ 694 w 694"/>
                    <a:gd name="T3" fmla="*/ 212 h 459"/>
                    <a:gd name="T4" fmla="*/ 0 w 694"/>
                    <a:gd name="T5" fmla="*/ 459 h 459"/>
                    <a:gd name="T6" fmla="*/ 578 w 694"/>
                    <a:gd name="T7" fmla="*/ 0 h 459"/>
                  </a:gdLst>
                  <a:ahLst/>
                  <a:cxnLst>
                    <a:cxn ang="0">
                      <a:pos x="T0" y="T1"/>
                    </a:cxn>
                    <a:cxn ang="0">
                      <a:pos x="T2" y="T3"/>
                    </a:cxn>
                    <a:cxn ang="0">
                      <a:pos x="T4" y="T5"/>
                    </a:cxn>
                    <a:cxn ang="0">
                      <a:pos x="T6" y="T7"/>
                    </a:cxn>
                  </a:cxnLst>
                  <a:rect l="0" t="0" r="r" b="b"/>
                  <a:pathLst>
                    <a:path w="694" h="459">
                      <a:moveTo>
                        <a:pt x="578" y="0"/>
                      </a:moveTo>
                      <a:lnTo>
                        <a:pt x="694" y="212"/>
                      </a:lnTo>
                      <a:lnTo>
                        <a:pt x="0" y="459"/>
                      </a:lnTo>
                      <a:lnTo>
                        <a:pt x="578" y="0"/>
                      </a:lnTo>
                      <a:close/>
                    </a:path>
                  </a:pathLst>
                </a:custGeom>
                <a:solidFill>
                  <a:srgbClr val="000000"/>
                </a:solidFill>
                <a:ln w="12700">
                  <a:solidFill>
                    <a:srgbClr val="3366FF"/>
                  </a:solidFill>
                  <a:round/>
                  <a:headEnd/>
                  <a:tailEnd/>
                </a:ln>
              </p:spPr>
              <p:txBody>
                <a:bodyPr/>
                <a:lstStyle/>
                <a:p>
                  <a:endParaRPr lang="zh-CN" altLang="en-US">
                    <a:latin typeface="Times New Roman" pitchFamily="18" charset="0"/>
                  </a:endParaRPr>
                </a:p>
              </p:txBody>
            </p:sp>
            <p:sp>
              <p:nvSpPr>
                <p:cNvPr id="20497" name="任意多边形 114705"/>
                <p:cNvSpPr>
                  <a:spLocks noChangeArrowheads="1"/>
                </p:cNvSpPr>
                <p:nvPr/>
              </p:nvSpPr>
              <p:spPr bwMode="auto">
                <a:xfrm>
                  <a:off x="2803" y="2968"/>
                  <a:ext cx="78" cy="51"/>
                </a:xfrm>
                <a:custGeom>
                  <a:avLst/>
                  <a:gdLst>
                    <a:gd name="T0" fmla="*/ 578 w 694"/>
                    <a:gd name="T1" fmla="*/ 0 h 459"/>
                    <a:gd name="T2" fmla="*/ 694 w 694"/>
                    <a:gd name="T3" fmla="*/ 212 h 459"/>
                    <a:gd name="T4" fmla="*/ 0 w 694"/>
                    <a:gd name="T5" fmla="*/ 459 h 459"/>
                    <a:gd name="T6" fmla="*/ 578 w 694"/>
                    <a:gd name="T7" fmla="*/ 0 h 459"/>
                  </a:gdLst>
                  <a:ahLst/>
                  <a:cxnLst>
                    <a:cxn ang="0">
                      <a:pos x="T0" y="T1"/>
                    </a:cxn>
                    <a:cxn ang="0">
                      <a:pos x="T2" y="T3"/>
                    </a:cxn>
                    <a:cxn ang="0">
                      <a:pos x="T4" y="T5"/>
                    </a:cxn>
                    <a:cxn ang="0">
                      <a:pos x="T6" y="T7"/>
                    </a:cxn>
                  </a:cxnLst>
                  <a:rect l="0" t="0" r="r" b="b"/>
                  <a:pathLst>
                    <a:path w="694" h="459">
                      <a:moveTo>
                        <a:pt x="578" y="0"/>
                      </a:moveTo>
                      <a:lnTo>
                        <a:pt x="694" y="212"/>
                      </a:lnTo>
                      <a:lnTo>
                        <a:pt x="0" y="459"/>
                      </a:lnTo>
                      <a:lnTo>
                        <a:pt x="578" y="0"/>
                      </a:lnTo>
                    </a:path>
                  </a:pathLst>
                </a:custGeom>
                <a:solidFill>
                  <a:srgbClr val="3333FF"/>
                </a:solidFill>
                <a:ln w="12700">
                  <a:solidFill>
                    <a:srgbClr val="3366FF"/>
                  </a:solidFill>
                  <a:round/>
                  <a:headEnd/>
                  <a:tailEnd/>
                </a:ln>
              </p:spPr>
              <p:txBody>
                <a:bodyPr/>
                <a:lstStyle/>
                <a:p>
                  <a:endParaRPr lang="zh-CN" altLang="en-US">
                    <a:latin typeface="Times New Roman" pitchFamily="18" charset="0"/>
                  </a:endParaRPr>
                </a:p>
              </p:txBody>
            </p:sp>
            <p:sp>
              <p:nvSpPr>
                <p:cNvPr id="20498" name="任意多边形 114706"/>
                <p:cNvSpPr>
                  <a:spLocks noChangeArrowheads="1"/>
                </p:cNvSpPr>
                <p:nvPr/>
              </p:nvSpPr>
              <p:spPr bwMode="auto">
                <a:xfrm>
                  <a:off x="3354" y="2671"/>
                  <a:ext cx="78" cy="51"/>
                </a:xfrm>
                <a:custGeom>
                  <a:avLst/>
                  <a:gdLst>
                    <a:gd name="T0" fmla="*/ 0 w 696"/>
                    <a:gd name="T1" fmla="*/ 246 h 458"/>
                    <a:gd name="T2" fmla="*/ 117 w 696"/>
                    <a:gd name="T3" fmla="*/ 458 h 458"/>
                    <a:gd name="T4" fmla="*/ 696 w 696"/>
                    <a:gd name="T5" fmla="*/ 0 h 458"/>
                    <a:gd name="T6" fmla="*/ 0 w 696"/>
                    <a:gd name="T7" fmla="*/ 246 h 458"/>
                  </a:gdLst>
                  <a:ahLst/>
                  <a:cxnLst>
                    <a:cxn ang="0">
                      <a:pos x="T0" y="T1"/>
                    </a:cxn>
                    <a:cxn ang="0">
                      <a:pos x="T2" y="T3"/>
                    </a:cxn>
                    <a:cxn ang="0">
                      <a:pos x="T4" y="T5"/>
                    </a:cxn>
                    <a:cxn ang="0">
                      <a:pos x="T6" y="T7"/>
                    </a:cxn>
                  </a:cxnLst>
                  <a:rect l="0" t="0" r="r" b="b"/>
                  <a:pathLst>
                    <a:path w="696" h="458">
                      <a:moveTo>
                        <a:pt x="0" y="246"/>
                      </a:moveTo>
                      <a:lnTo>
                        <a:pt x="117" y="458"/>
                      </a:lnTo>
                      <a:lnTo>
                        <a:pt x="696" y="0"/>
                      </a:lnTo>
                      <a:lnTo>
                        <a:pt x="0" y="246"/>
                      </a:lnTo>
                    </a:path>
                  </a:pathLst>
                </a:custGeom>
                <a:solidFill>
                  <a:srgbClr val="3333FF"/>
                </a:solidFill>
                <a:ln w="12700">
                  <a:solidFill>
                    <a:srgbClr val="3366FF"/>
                  </a:solidFill>
                  <a:round/>
                  <a:headEnd/>
                  <a:tailEnd/>
                </a:ln>
              </p:spPr>
              <p:txBody>
                <a:bodyPr/>
                <a:lstStyle/>
                <a:p>
                  <a:endParaRPr lang="zh-CN" altLang="en-US">
                    <a:latin typeface="Times New Roman" pitchFamily="18" charset="0"/>
                  </a:endParaRPr>
                </a:p>
              </p:txBody>
            </p:sp>
            <p:sp>
              <p:nvSpPr>
                <p:cNvPr id="20499" name="直接连接符 114707"/>
                <p:cNvSpPr>
                  <a:spLocks noChangeShapeType="1"/>
                </p:cNvSpPr>
                <p:nvPr/>
              </p:nvSpPr>
              <p:spPr bwMode="auto">
                <a:xfrm>
                  <a:off x="2803" y="3019"/>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grpSp>
        <p:sp>
          <p:nvSpPr>
            <p:cNvPr id="20500" name="直接连接符 114708"/>
            <p:cNvSpPr>
              <a:spLocks noChangeShapeType="1"/>
            </p:cNvSpPr>
            <p:nvPr/>
          </p:nvSpPr>
          <p:spPr bwMode="auto">
            <a:xfrm rot="164268" flipV="1">
              <a:off x="2523" y="2814"/>
              <a:ext cx="394" cy="18"/>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nvGrpSpPr>
            <p:cNvPr id="20501" name="组合 114709"/>
            <p:cNvGrpSpPr>
              <a:grpSpLocks/>
            </p:cNvGrpSpPr>
            <p:nvPr/>
          </p:nvGrpSpPr>
          <p:grpSpPr bwMode="auto">
            <a:xfrm>
              <a:off x="3645" y="2969"/>
              <a:ext cx="855" cy="655"/>
              <a:chOff x="3117" y="2845"/>
              <a:chExt cx="511" cy="410"/>
            </a:xfrm>
          </p:grpSpPr>
          <p:sp>
            <p:nvSpPr>
              <p:cNvPr id="20502" name="直接连接符 114710"/>
              <p:cNvSpPr>
                <a:spLocks noChangeShapeType="1"/>
              </p:cNvSpPr>
              <p:nvPr/>
            </p:nvSpPr>
            <p:spPr bwMode="auto">
              <a:xfrm>
                <a:off x="3117" y="2845"/>
                <a:ext cx="447" cy="358"/>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03" name="任意多边形 114711"/>
              <p:cNvSpPr>
                <a:spLocks noChangeArrowheads="1"/>
              </p:cNvSpPr>
              <p:nvPr/>
            </p:nvSpPr>
            <p:spPr bwMode="auto">
              <a:xfrm>
                <a:off x="3556" y="3193"/>
                <a:ext cx="71" cy="61"/>
              </a:xfrm>
              <a:custGeom>
                <a:avLst/>
                <a:gdLst>
                  <a:gd name="T0" fmla="*/ 151 w 643"/>
                  <a:gd name="T1" fmla="*/ 0 h 550"/>
                  <a:gd name="T2" fmla="*/ 0 w 643"/>
                  <a:gd name="T3" fmla="*/ 189 h 550"/>
                  <a:gd name="T4" fmla="*/ 643 w 643"/>
                  <a:gd name="T5" fmla="*/ 550 h 550"/>
                  <a:gd name="T6" fmla="*/ 151 w 643"/>
                  <a:gd name="T7" fmla="*/ 0 h 550"/>
                </a:gdLst>
                <a:ahLst/>
                <a:cxnLst>
                  <a:cxn ang="0">
                    <a:pos x="T0" y="T1"/>
                  </a:cxn>
                  <a:cxn ang="0">
                    <a:pos x="T2" y="T3"/>
                  </a:cxn>
                  <a:cxn ang="0">
                    <a:pos x="T4" y="T5"/>
                  </a:cxn>
                  <a:cxn ang="0">
                    <a:pos x="T6" y="T7"/>
                  </a:cxn>
                </a:cxnLst>
                <a:rect l="0" t="0" r="r" b="b"/>
                <a:pathLst>
                  <a:path w="643" h="550">
                    <a:moveTo>
                      <a:pt x="151" y="0"/>
                    </a:moveTo>
                    <a:lnTo>
                      <a:pt x="0" y="189"/>
                    </a:lnTo>
                    <a:lnTo>
                      <a:pt x="643" y="550"/>
                    </a:lnTo>
                    <a:lnTo>
                      <a:pt x="151" y="0"/>
                    </a:lnTo>
                    <a:close/>
                  </a:path>
                </a:pathLst>
              </a:custGeom>
              <a:solidFill>
                <a:srgbClr val="000000"/>
              </a:solidFill>
              <a:ln w="12700">
                <a:solidFill>
                  <a:srgbClr val="3366FF"/>
                </a:solidFill>
                <a:round/>
                <a:headEnd/>
                <a:tailEnd/>
              </a:ln>
            </p:spPr>
            <p:txBody>
              <a:bodyPr/>
              <a:lstStyle/>
              <a:p>
                <a:endParaRPr lang="zh-CN" altLang="en-US">
                  <a:latin typeface="Times New Roman" pitchFamily="18" charset="0"/>
                </a:endParaRPr>
              </a:p>
            </p:txBody>
          </p:sp>
          <p:sp>
            <p:nvSpPr>
              <p:cNvPr id="20504" name="任意多边形 114712"/>
              <p:cNvSpPr>
                <a:spLocks noChangeArrowheads="1"/>
              </p:cNvSpPr>
              <p:nvPr/>
            </p:nvSpPr>
            <p:spPr bwMode="auto">
              <a:xfrm>
                <a:off x="3556" y="3193"/>
                <a:ext cx="71" cy="61"/>
              </a:xfrm>
              <a:custGeom>
                <a:avLst/>
                <a:gdLst>
                  <a:gd name="T0" fmla="*/ 151 w 643"/>
                  <a:gd name="T1" fmla="*/ 0 h 550"/>
                  <a:gd name="T2" fmla="*/ 0 w 643"/>
                  <a:gd name="T3" fmla="*/ 189 h 550"/>
                  <a:gd name="T4" fmla="*/ 643 w 643"/>
                  <a:gd name="T5" fmla="*/ 550 h 550"/>
                  <a:gd name="T6" fmla="*/ 151 w 643"/>
                  <a:gd name="T7" fmla="*/ 0 h 550"/>
                </a:gdLst>
                <a:ahLst/>
                <a:cxnLst>
                  <a:cxn ang="0">
                    <a:pos x="T0" y="T1"/>
                  </a:cxn>
                  <a:cxn ang="0">
                    <a:pos x="T2" y="T3"/>
                  </a:cxn>
                  <a:cxn ang="0">
                    <a:pos x="T4" y="T5"/>
                  </a:cxn>
                  <a:cxn ang="0">
                    <a:pos x="T6" y="T7"/>
                  </a:cxn>
                </a:cxnLst>
                <a:rect l="0" t="0" r="r" b="b"/>
                <a:pathLst>
                  <a:path w="643" h="550">
                    <a:moveTo>
                      <a:pt x="151" y="0"/>
                    </a:moveTo>
                    <a:lnTo>
                      <a:pt x="0" y="189"/>
                    </a:lnTo>
                    <a:lnTo>
                      <a:pt x="643" y="550"/>
                    </a:lnTo>
                    <a:lnTo>
                      <a:pt x="151" y="0"/>
                    </a:lnTo>
                  </a:path>
                </a:pathLst>
              </a:custGeom>
              <a:solidFill>
                <a:srgbClr val="3333FF"/>
              </a:solidFill>
              <a:ln w="12700">
                <a:solidFill>
                  <a:srgbClr val="3366FF"/>
                </a:solidFill>
                <a:round/>
                <a:headEnd/>
                <a:tailEnd/>
              </a:ln>
            </p:spPr>
            <p:txBody>
              <a:bodyPr/>
              <a:lstStyle/>
              <a:p>
                <a:endParaRPr lang="zh-CN" altLang="en-US">
                  <a:latin typeface="Times New Roman" pitchFamily="18" charset="0"/>
                </a:endParaRPr>
              </a:p>
            </p:txBody>
          </p:sp>
          <p:sp>
            <p:nvSpPr>
              <p:cNvPr id="20505" name="直接连接符 114713"/>
              <p:cNvSpPr>
                <a:spLocks noChangeShapeType="1"/>
              </p:cNvSpPr>
              <p:nvPr/>
            </p:nvSpPr>
            <p:spPr bwMode="auto">
              <a:xfrm>
                <a:off x="3627" y="3254"/>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06" name="直接连接符 114714"/>
              <p:cNvSpPr>
                <a:spLocks noChangeShapeType="1"/>
              </p:cNvSpPr>
              <p:nvPr/>
            </p:nvSpPr>
            <p:spPr bwMode="auto">
              <a:xfrm>
                <a:off x="3117" y="2845"/>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grpSp>
          <p:nvGrpSpPr>
            <p:cNvPr id="20507" name="组合 114715"/>
            <p:cNvGrpSpPr>
              <a:grpSpLocks/>
            </p:cNvGrpSpPr>
            <p:nvPr/>
          </p:nvGrpSpPr>
          <p:grpSpPr bwMode="auto">
            <a:xfrm>
              <a:off x="1618" y="2833"/>
              <a:ext cx="912" cy="471"/>
              <a:chOff x="1522" y="2658"/>
              <a:chExt cx="662" cy="366"/>
            </a:xfrm>
          </p:grpSpPr>
          <p:sp>
            <p:nvSpPr>
              <p:cNvPr id="20508" name="直接连接符 114716"/>
              <p:cNvSpPr>
                <a:spLocks noChangeShapeType="1"/>
              </p:cNvSpPr>
              <p:nvPr/>
            </p:nvSpPr>
            <p:spPr bwMode="auto">
              <a:xfrm flipH="1">
                <a:off x="2099" y="2658"/>
                <a:ext cx="85" cy="47"/>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09" name="直接连接符 114717"/>
              <p:cNvSpPr>
                <a:spLocks noChangeShapeType="1"/>
              </p:cNvSpPr>
              <p:nvPr/>
            </p:nvSpPr>
            <p:spPr bwMode="auto">
              <a:xfrm flipH="1">
                <a:off x="1522" y="2985"/>
                <a:ext cx="71" cy="39"/>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10" name="直接连接符 114718"/>
              <p:cNvSpPr>
                <a:spLocks noChangeShapeType="1"/>
              </p:cNvSpPr>
              <p:nvPr/>
            </p:nvSpPr>
            <p:spPr bwMode="auto">
              <a:xfrm flipV="1">
                <a:off x="1664" y="2744"/>
                <a:ext cx="364" cy="202"/>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11" name="任意多边形 114719"/>
              <p:cNvSpPr>
                <a:spLocks noChangeArrowheads="1"/>
              </p:cNvSpPr>
              <p:nvPr/>
            </p:nvSpPr>
            <p:spPr bwMode="auto">
              <a:xfrm>
                <a:off x="1586" y="2946"/>
                <a:ext cx="78" cy="51"/>
              </a:xfrm>
              <a:custGeom>
                <a:avLst/>
                <a:gdLst>
                  <a:gd name="T0" fmla="*/ 0 w 696"/>
                  <a:gd name="T1" fmla="*/ 246 h 458"/>
                  <a:gd name="T2" fmla="*/ 117 w 696"/>
                  <a:gd name="T3" fmla="*/ 458 h 458"/>
                  <a:gd name="T4" fmla="*/ 696 w 696"/>
                  <a:gd name="T5" fmla="*/ 0 h 458"/>
                  <a:gd name="T6" fmla="*/ 0 w 696"/>
                  <a:gd name="T7" fmla="*/ 246 h 458"/>
                </a:gdLst>
                <a:ahLst/>
                <a:cxnLst>
                  <a:cxn ang="0">
                    <a:pos x="T0" y="T1"/>
                  </a:cxn>
                  <a:cxn ang="0">
                    <a:pos x="T2" y="T3"/>
                  </a:cxn>
                  <a:cxn ang="0">
                    <a:pos x="T4" y="T5"/>
                  </a:cxn>
                  <a:cxn ang="0">
                    <a:pos x="T6" y="T7"/>
                  </a:cxn>
                </a:cxnLst>
                <a:rect l="0" t="0" r="r" b="b"/>
                <a:pathLst>
                  <a:path w="696" h="458">
                    <a:moveTo>
                      <a:pt x="0" y="246"/>
                    </a:moveTo>
                    <a:lnTo>
                      <a:pt x="117" y="458"/>
                    </a:lnTo>
                    <a:lnTo>
                      <a:pt x="696" y="0"/>
                    </a:lnTo>
                    <a:lnTo>
                      <a:pt x="0" y="246"/>
                    </a:lnTo>
                    <a:close/>
                  </a:path>
                </a:pathLst>
              </a:custGeom>
              <a:solidFill>
                <a:srgbClr val="000000"/>
              </a:solidFill>
              <a:ln w="12700">
                <a:solidFill>
                  <a:srgbClr val="3366FF"/>
                </a:solidFill>
                <a:round/>
                <a:headEnd/>
                <a:tailEnd/>
              </a:ln>
            </p:spPr>
            <p:txBody>
              <a:bodyPr/>
              <a:lstStyle/>
              <a:p>
                <a:endParaRPr lang="zh-CN" altLang="en-US">
                  <a:latin typeface="Times New Roman" pitchFamily="18" charset="0"/>
                </a:endParaRPr>
              </a:p>
            </p:txBody>
          </p:sp>
          <p:sp>
            <p:nvSpPr>
              <p:cNvPr id="20512" name="任意多边形 114720"/>
              <p:cNvSpPr>
                <a:spLocks noChangeArrowheads="1"/>
              </p:cNvSpPr>
              <p:nvPr/>
            </p:nvSpPr>
            <p:spPr bwMode="auto">
              <a:xfrm>
                <a:off x="1586" y="2946"/>
                <a:ext cx="78" cy="51"/>
              </a:xfrm>
              <a:custGeom>
                <a:avLst/>
                <a:gdLst>
                  <a:gd name="T0" fmla="*/ 0 w 696"/>
                  <a:gd name="T1" fmla="*/ 246 h 458"/>
                  <a:gd name="T2" fmla="*/ 117 w 696"/>
                  <a:gd name="T3" fmla="*/ 458 h 458"/>
                  <a:gd name="T4" fmla="*/ 696 w 696"/>
                  <a:gd name="T5" fmla="*/ 0 h 458"/>
                  <a:gd name="T6" fmla="*/ 0 w 696"/>
                  <a:gd name="T7" fmla="*/ 246 h 458"/>
                </a:gdLst>
                <a:ahLst/>
                <a:cxnLst>
                  <a:cxn ang="0">
                    <a:pos x="T0" y="T1"/>
                  </a:cxn>
                  <a:cxn ang="0">
                    <a:pos x="T2" y="T3"/>
                  </a:cxn>
                  <a:cxn ang="0">
                    <a:pos x="T4" y="T5"/>
                  </a:cxn>
                  <a:cxn ang="0">
                    <a:pos x="T6" y="T7"/>
                  </a:cxn>
                </a:cxnLst>
                <a:rect l="0" t="0" r="r" b="b"/>
                <a:pathLst>
                  <a:path w="696" h="458">
                    <a:moveTo>
                      <a:pt x="0" y="246"/>
                    </a:moveTo>
                    <a:lnTo>
                      <a:pt x="117" y="458"/>
                    </a:lnTo>
                    <a:lnTo>
                      <a:pt x="696" y="0"/>
                    </a:lnTo>
                    <a:lnTo>
                      <a:pt x="0" y="246"/>
                    </a:lnTo>
                  </a:path>
                </a:pathLst>
              </a:custGeom>
              <a:solidFill>
                <a:srgbClr val="3333FF"/>
              </a:solidFill>
              <a:ln w="12700">
                <a:solidFill>
                  <a:srgbClr val="3366FF"/>
                </a:solidFill>
                <a:round/>
                <a:headEnd/>
                <a:tailEnd/>
              </a:ln>
            </p:spPr>
            <p:txBody>
              <a:bodyPr/>
              <a:lstStyle/>
              <a:p>
                <a:endParaRPr lang="zh-CN" altLang="en-US">
                  <a:latin typeface="Times New Roman" pitchFamily="18" charset="0"/>
                </a:endParaRPr>
              </a:p>
            </p:txBody>
          </p:sp>
          <p:sp>
            <p:nvSpPr>
              <p:cNvPr id="20513" name="任意多边形 114721"/>
              <p:cNvSpPr>
                <a:spLocks noChangeArrowheads="1"/>
              </p:cNvSpPr>
              <p:nvPr/>
            </p:nvSpPr>
            <p:spPr bwMode="auto">
              <a:xfrm>
                <a:off x="2028" y="2693"/>
                <a:ext cx="77" cy="51"/>
              </a:xfrm>
              <a:custGeom>
                <a:avLst/>
                <a:gdLst>
                  <a:gd name="T0" fmla="*/ 578 w 695"/>
                  <a:gd name="T1" fmla="*/ 0 h 459"/>
                  <a:gd name="T2" fmla="*/ 695 w 695"/>
                  <a:gd name="T3" fmla="*/ 213 h 459"/>
                  <a:gd name="T4" fmla="*/ 0 w 695"/>
                  <a:gd name="T5" fmla="*/ 459 h 459"/>
                  <a:gd name="T6" fmla="*/ 578 w 695"/>
                  <a:gd name="T7" fmla="*/ 0 h 459"/>
                </a:gdLst>
                <a:ahLst/>
                <a:cxnLst>
                  <a:cxn ang="0">
                    <a:pos x="T0" y="T1"/>
                  </a:cxn>
                  <a:cxn ang="0">
                    <a:pos x="T2" y="T3"/>
                  </a:cxn>
                  <a:cxn ang="0">
                    <a:pos x="T4" y="T5"/>
                  </a:cxn>
                  <a:cxn ang="0">
                    <a:pos x="T6" y="T7"/>
                  </a:cxn>
                </a:cxnLst>
                <a:rect l="0" t="0" r="r" b="b"/>
                <a:pathLst>
                  <a:path w="695" h="459">
                    <a:moveTo>
                      <a:pt x="578" y="0"/>
                    </a:moveTo>
                    <a:lnTo>
                      <a:pt x="695" y="213"/>
                    </a:lnTo>
                    <a:lnTo>
                      <a:pt x="0" y="459"/>
                    </a:lnTo>
                    <a:lnTo>
                      <a:pt x="578" y="0"/>
                    </a:lnTo>
                    <a:close/>
                  </a:path>
                </a:pathLst>
              </a:custGeom>
              <a:solidFill>
                <a:srgbClr val="000000"/>
              </a:solidFill>
              <a:ln w="12700">
                <a:solidFill>
                  <a:srgbClr val="3366FF"/>
                </a:solidFill>
                <a:round/>
                <a:headEnd/>
                <a:tailEnd/>
              </a:ln>
            </p:spPr>
            <p:txBody>
              <a:bodyPr/>
              <a:lstStyle/>
              <a:p>
                <a:endParaRPr lang="zh-CN" altLang="en-US">
                  <a:latin typeface="Times New Roman" pitchFamily="18" charset="0"/>
                </a:endParaRPr>
              </a:p>
            </p:txBody>
          </p:sp>
          <p:sp>
            <p:nvSpPr>
              <p:cNvPr id="20514" name="任意多边形 114722"/>
              <p:cNvSpPr>
                <a:spLocks noChangeArrowheads="1"/>
              </p:cNvSpPr>
              <p:nvPr/>
            </p:nvSpPr>
            <p:spPr bwMode="auto">
              <a:xfrm>
                <a:off x="2028" y="2693"/>
                <a:ext cx="77" cy="51"/>
              </a:xfrm>
              <a:custGeom>
                <a:avLst/>
                <a:gdLst>
                  <a:gd name="T0" fmla="*/ 578 w 695"/>
                  <a:gd name="T1" fmla="*/ 0 h 459"/>
                  <a:gd name="T2" fmla="*/ 695 w 695"/>
                  <a:gd name="T3" fmla="*/ 213 h 459"/>
                  <a:gd name="T4" fmla="*/ 0 w 695"/>
                  <a:gd name="T5" fmla="*/ 459 h 459"/>
                  <a:gd name="T6" fmla="*/ 578 w 695"/>
                  <a:gd name="T7" fmla="*/ 0 h 459"/>
                </a:gdLst>
                <a:ahLst/>
                <a:cxnLst>
                  <a:cxn ang="0">
                    <a:pos x="T0" y="T1"/>
                  </a:cxn>
                  <a:cxn ang="0">
                    <a:pos x="T2" y="T3"/>
                  </a:cxn>
                  <a:cxn ang="0">
                    <a:pos x="T4" y="T5"/>
                  </a:cxn>
                  <a:cxn ang="0">
                    <a:pos x="T6" y="T7"/>
                  </a:cxn>
                </a:cxnLst>
                <a:rect l="0" t="0" r="r" b="b"/>
                <a:pathLst>
                  <a:path w="695" h="459">
                    <a:moveTo>
                      <a:pt x="578" y="0"/>
                    </a:moveTo>
                    <a:lnTo>
                      <a:pt x="695" y="213"/>
                    </a:lnTo>
                    <a:lnTo>
                      <a:pt x="0" y="459"/>
                    </a:lnTo>
                    <a:lnTo>
                      <a:pt x="578" y="0"/>
                    </a:lnTo>
                  </a:path>
                </a:pathLst>
              </a:custGeom>
              <a:solidFill>
                <a:srgbClr val="3333FF"/>
              </a:solidFill>
              <a:ln w="12700">
                <a:solidFill>
                  <a:srgbClr val="3366FF"/>
                </a:solidFill>
                <a:round/>
                <a:headEnd/>
                <a:tailEnd/>
              </a:ln>
            </p:spPr>
            <p:txBody>
              <a:bodyPr/>
              <a:lstStyle/>
              <a:p>
                <a:endParaRPr lang="zh-CN" altLang="en-US">
                  <a:latin typeface="Times New Roman" pitchFamily="18" charset="0"/>
                </a:endParaRPr>
              </a:p>
            </p:txBody>
          </p:sp>
          <p:sp>
            <p:nvSpPr>
              <p:cNvPr id="20515" name="直接连接符 114723"/>
              <p:cNvSpPr>
                <a:spLocks noChangeShapeType="1"/>
              </p:cNvSpPr>
              <p:nvPr/>
            </p:nvSpPr>
            <p:spPr bwMode="auto">
              <a:xfrm>
                <a:off x="2028" y="2744"/>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16" name="直接连接符 114724"/>
              <p:cNvSpPr>
                <a:spLocks noChangeShapeType="1"/>
              </p:cNvSpPr>
              <p:nvPr/>
            </p:nvSpPr>
            <p:spPr bwMode="auto">
              <a:xfrm>
                <a:off x="1664" y="2946"/>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grpSp>
          <p:nvGrpSpPr>
            <p:cNvPr id="20517" name="组合 114725"/>
            <p:cNvGrpSpPr>
              <a:grpSpLocks/>
            </p:cNvGrpSpPr>
            <p:nvPr/>
          </p:nvGrpSpPr>
          <p:grpSpPr bwMode="auto">
            <a:xfrm>
              <a:off x="1583" y="2828"/>
              <a:ext cx="463" cy="270"/>
              <a:chOff x="1511" y="2636"/>
              <a:chExt cx="336" cy="210"/>
            </a:xfrm>
          </p:grpSpPr>
          <p:sp>
            <p:nvSpPr>
              <p:cNvPr id="20518" name="直接连接符 114726"/>
              <p:cNvSpPr>
                <a:spLocks noChangeShapeType="1"/>
              </p:cNvSpPr>
              <p:nvPr/>
            </p:nvSpPr>
            <p:spPr bwMode="auto">
              <a:xfrm flipH="1" flipV="1">
                <a:off x="1580" y="2679"/>
                <a:ext cx="266" cy="166"/>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19" name="任意多边形 114727"/>
              <p:cNvSpPr>
                <a:spLocks noChangeArrowheads="1"/>
              </p:cNvSpPr>
              <p:nvPr/>
            </p:nvSpPr>
            <p:spPr bwMode="auto">
              <a:xfrm>
                <a:off x="1511" y="2636"/>
                <a:ext cx="76" cy="54"/>
              </a:xfrm>
              <a:custGeom>
                <a:avLst/>
                <a:gdLst>
                  <a:gd name="T0" fmla="*/ 681 w 681"/>
                  <a:gd name="T1" fmla="*/ 283 h 489"/>
                  <a:gd name="T2" fmla="*/ 554 w 681"/>
                  <a:gd name="T3" fmla="*/ 489 h 489"/>
                  <a:gd name="T4" fmla="*/ 0 w 681"/>
                  <a:gd name="T5" fmla="*/ 0 h 489"/>
                  <a:gd name="T6" fmla="*/ 681 w 681"/>
                  <a:gd name="T7" fmla="*/ 283 h 489"/>
                </a:gdLst>
                <a:ahLst/>
                <a:cxnLst>
                  <a:cxn ang="0">
                    <a:pos x="T0" y="T1"/>
                  </a:cxn>
                  <a:cxn ang="0">
                    <a:pos x="T2" y="T3"/>
                  </a:cxn>
                  <a:cxn ang="0">
                    <a:pos x="T4" y="T5"/>
                  </a:cxn>
                  <a:cxn ang="0">
                    <a:pos x="T6" y="T7"/>
                  </a:cxn>
                </a:cxnLst>
                <a:rect l="0" t="0" r="r" b="b"/>
                <a:pathLst>
                  <a:path w="681" h="489">
                    <a:moveTo>
                      <a:pt x="681" y="283"/>
                    </a:moveTo>
                    <a:lnTo>
                      <a:pt x="554" y="489"/>
                    </a:lnTo>
                    <a:lnTo>
                      <a:pt x="0" y="0"/>
                    </a:lnTo>
                    <a:lnTo>
                      <a:pt x="681" y="283"/>
                    </a:lnTo>
                    <a:close/>
                  </a:path>
                </a:pathLst>
              </a:custGeom>
              <a:solidFill>
                <a:srgbClr val="000000"/>
              </a:solidFill>
              <a:ln w="12700">
                <a:solidFill>
                  <a:srgbClr val="3366FF"/>
                </a:solidFill>
                <a:round/>
                <a:headEnd/>
                <a:tailEnd/>
              </a:ln>
            </p:spPr>
            <p:txBody>
              <a:bodyPr/>
              <a:lstStyle/>
              <a:p>
                <a:endParaRPr lang="zh-CN" altLang="en-US">
                  <a:latin typeface="Times New Roman" pitchFamily="18" charset="0"/>
                </a:endParaRPr>
              </a:p>
            </p:txBody>
          </p:sp>
          <p:sp>
            <p:nvSpPr>
              <p:cNvPr id="20520" name="任意多边形 114728"/>
              <p:cNvSpPr>
                <a:spLocks noChangeArrowheads="1"/>
              </p:cNvSpPr>
              <p:nvPr/>
            </p:nvSpPr>
            <p:spPr bwMode="auto">
              <a:xfrm>
                <a:off x="1511" y="2636"/>
                <a:ext cx="76" cy="54"/>
              </a:xfrm>
              <a:custGeom>
                <a:avLst/>
                <a:gdLst>
                  <a:gd name="T0" fmla="*/ 681 w 681"/>
                  <a:gd name="T1" fmla="*/ 283 h 489"/>
                  <a:gd name="T2" fmla="*/ 554 w 681"/>
                  <a:gd name="T3" fmla="*/ 489 h 489"/>
                  <a:gd name="T4" fmla="*/ 0 w 681"/>
                  <a:gd name="T5" fmla="*/ 0 h 489"/>
                  <a:gd name="T6" fmla="*/ 681 w 681"/>
                  <a:gd name="T7" fmla="*/ 283 h 489"/>
                </a:gdLst>
                <a:ahLst/>
                <a:cxnLst>
                  <a:cxn ang="0">
                    <a:pos x="T0" y="T1"/>
                  </a:cxn>
                  <a:cxn ang="0">
                    <a:pos x="T2" y="T3"/>
                  </a:cxn>
                  <a:cxn ang="0">
                    <a:pos x="T4" y="T5"/>
                  </a:cxn>
                  <a:cxn ang="0">
                    <a:pos x="T6" y="T7"/>
                  </a:cxn>
                </a:cxnLst>
                <a:rect l="0" t="0" r="r" b="b"/>
                <a:pathLst>
                  <a:path w="681" h="489">
                    <a:moveTo>
                      <a:pt x="681" y="283"/>
                    </a:moveTo>
                    <a:lnTo>
                      <a:pt x="554" y="489"/>
                    </a:lnTo>
                    <a:lnTo>
                      <a:pt x="0" y="0"/>
                    </a:lnTo>
                    <a:lnTo>
                      <a:pt x="681" y="283"/>
                    </a:lnTo>
                  </a:path>
                </a:pathLst>
              </a:custGeom>
              <a:solidFill>
                <a:srgbClr val="3333FF"/>
              </a:solidFill>
              <a:ln w="12700">
                <a:solidFill>
                  <a:srgbClr val="3366FF"/>
                </a:solidFill>
                <a:round/>
                <a:headEnd/>
                <a:tailEnd/>
              </a:ln>
            </p:spPr>
            <p:txBody>
              <a:bodyPr/>
              <a:lstStyle/>
              <a:p>
                <a:endParaRPr lang="zh-CN" altLang="en-US">
                  <a:latin typeface="Times New Roman" pitchFamily="18" charset="0"/>
                </a:endParaRPr>
              </a:p>
            </p:txBody>
          </p:sp>
          <p:sp>
            <p:nvSpPr>
              <p:cNvPr id="20521" name="直接连接符 114729"/>
              <p:cNvSpPr>
                <a:spLocks noChangeShapeType="1"/>
              </p:cNvSpPr>
              <p:nvPr/>
            </p:nvSpPr>
            <p:spPr bwMode="auto">
              <a:xfrm>
                <a:off x="1511" y="2636"/>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22" name="直接连接符 114730"/>
              <p:cNvSpPr>
                <a:spLocks noChangeShapeType="1"/>
              </p:cNvSpPr>
              <p:nvPr/>
            </p:nvSpPr>
            <p:spPr bwMode="auto">
              <a:xfrm>
                <a:off x="1846" y="2845"/>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sp>
          <p:nvSpPr>
            <p:cNvPr id="20523" name="文本框 114731"/>
            <p:cNvSpPr txBox="1">
              <a:spLocks noChangeArrowheads="1"/>
            </p:cNvSpPr>
            <p:nvPr/>
          </p:nvSpPr>
          <p:spPr bwMode="auto">
            <a:xfrm>
              <a:off x="1094" y="2512"/>
              <a:ext cx="37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a:solidFill>
                    <a:srgbClr val="3366FF"/>
                  </a:solidFill>
                  <a:latin typeface="Times New Roman" pitchFamily="18" charset="0"/>
                </a:rPr>
                <a:t>R20</a:t>
              </a:r>
            </a:p>
          </p:txBody>
        </p:sp>
        <p:sp>
          <p:nvSpPr>
            <p:cNvPr id="20524" name="直接连接符 114732"/>
            <p:cNvSpPr>
              <a:spLocks noChangeShapeType="1"/>
            </p:cNvSpPr>
            <p:nvPr/>
          </p:nvSpPr>
          <p:spPr bwMode="auto">
            <a:xfrm>
              <a:off x="1111" y="2730"/>
              <a:ext cx="331" cy="2"/>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25" name="文本框 114733"/>
            <p:cNvSpPr txBox="1">
              <a:spLocks noChangeArrowheads="1"/>
            </p:cNvSpPr>
            <p:nvPr/>
          </p:nvSpPr>
          <p:spPr bwMode="auto">
            <a:xfrm>
              <a:off x="2504" y="2600"/>
              <a:ext cx="38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a:solidFill>
                    <a:srgbClr val="3366FF"/>
                  </a:solidFill>
                  <a:latin typeface="Times New Roman" pitchFamily="18" charset="0"/>
                </a:rPr>
                <a:t>Ø20</a:t>
              </a:r>
            </a:p>
          </p:txBody>
        </p:sp>
        <p:sp>
          <p:nvSpPr>
            <p:cNvPr id="20526" name="文本框 114734"/>
            <p:cNvSpPr txBox="1">
              <a:spLocks noChangeArrowheads="1"/>
            </p:cNvSpPr>
            <p:nvPr/>
          </p:nvSpPr>
          <p:spPr bwMode="auto">
            <a:xfrm rot="-1463797">
              <a:off x="3792" y="2787"/>
              <a:ext cx="38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a:solidFill>
                    <a:srgbClr val="3366FF"/>
                  </a:solidFill>
                  <a:latin typeface="Times New Roman" pitchFamily="18" charset="0"/>
                </a:rPr>
                <a:t>Ø30</a:t>
              </a:r>
            </a:p>
          </p:txBody>
        </p:sp>
        <p:sp>
          <p:nvSpPr>
            <p:cNvPr id="20527" name="文本框 114735"/>
            <p:cNvSpPr txBox="1">
              <a:spLocks noChangeArrowheads="1"/>
            </p:cNvSpPr>
            <p:nvPr/>
          </p:nvSpPr>
          <p:spPr bwMode="auto">
            <a:xfrm rot="2492528">
              <a:off x="4220" y="3315"/>
              <a:ext cx="38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a:solidFill>
                    <a:srgbClr val="3366FF"/>
                  </a:solidFill>
                  <a:latin typeface="Times New Roman" pitchFamily="18" charset="0"/>
                </a:rPr>
                <a:t>Ø56</a:t>
              </a:r>
            </a:p>
          </p:txBody>
        </p:sp>
        <p:sp>
          <p:nvSpPr>
            <p:cNvPr id="20528" name="文本框 114736"/>
            <p:cNvSpPr txBox="1">
              <a:spLocks noChangeArrowheads="1"/>
            </p:cNvSpPr>
            <p:nvPr/>
          </p:nvSpPr>
          <p:spPr bwMode="auto">
            <a:xfrm>
              <a:off x="2774" y="3951"/>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a:solidFill>
                    <a:srgbClr val="FF0000"/>
                  </a:solidFill>
                  <a:latin typeface="Times New Roman" pitchFamily="18" charset="0"/>
                </a:rPr>
                <a:t>50</a:t>
              </a:r>
              <a:endParaRPr lang="en-US" altLang="zh-CN" sz="2000">
                <a:solidFill>
                  <a:schemeClr val="bg1"/>
                </a:solidFill>
                <a:latin typeface="Times New Roman" pitchFamily="18" charset="0"/>
              </a:endParaRPr>
            </a:p>
          </p:txBody>
        </p:sp>
        <p:sp>
          <p:nvSpPr>
            <p:cNvPr id="20529" name="直接连接符 114737"/>
            <p:cNvSpPr>
              <a:spLocks noChangeShapeType="1"/>
            </p:cNvSpPr>
            <p:nvPr/>
          </p:nvSpPr>
          <p:spPr bwMode="auto">
            <a:xfrm flipV="1">
              <a:off x="3796" y="4143"/>
              <a:ext cx="1" cy="1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30" name="直接连接符 114738"/>
            <p:cNvSpPr>
              <a:spLocks noChangeShapeType="1"/>
            </p:cNvSpPr>
            <p:nvPr/>
          </p:nvSpPr>
          <p:spPr bwMode="auto">
            <a:xfrm>
              <a:off x="3796" y="4279"/>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31" name="直接连接符 114739"/>
            <p:cNvSpPr>
              <a:spLocks noChangeShapeType="1"/>
            </p:cNvSpPr>
            <p:nvPr/>
          </p:nvSpPr>
          <p:spPr bwMode="auto">
            <a:xfrm flipV="1">
              <a:off x="2045" y="4143"/>
              <a:ext cx="1" cy="12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32" name="直接连接符 114740"/>
            <p:cNvSpPr>
              <a:spLocks noChangeShapeType="1"/>
            </p:cNvSpPr>
            <p:nvPr/>
          </p:nvSpPr>
          <p:spPr bwMode="auto">
            <a:xfrm>
              <a:off x="2045" y="4279"/>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33" name="任意多边形 114741"/>
            <p:cNvSpPr>
              <a:spLocks noChangeArrowheads="1"/>
            </p:cNvSpPr>
            <p:nvPr/>
          </p:nvSpPr>
          <p:spPr bwMode="auto">
            <a:xfrm>
              <a:off x="1758" y="2829"/>
              <a:ext cx="574" cy="535"/>
            </a:xfrm>
            <a:custGeom>
              <a:avLst/>
              <a:gdLst>
                <a:gd name="T0" fmla="*/ 3747 w 3747"/>
                <a:gd name="T1" fmla="*/ 1876 h 3750"/>
                <a:gd name="T2" fmla="*/ 3654 w 3747"/>
                <a:gd name="T3" fmla="*/ 1296 h 3750"/>
                <a:gd name="T4" fmla="*/ 3389 w 3747"/>
                <a:gd name="T5" fmla="*/ 774 h 3750"/>
                <a:gd name="T6" fmla="*/ 2974 w 3747"/>
                <a:gd name="T7" fmla="*/ 358 h 3750"/>
                <a:gd name="T8" fmla="*/ 2452 w 3747"/>
                <a:gd name="T9" fmla="*/ 93 h 3750"/>
                <a:gd name="T10" fmla="*/ 1873 w 3747"/>
                <a:gd name="T11" fmla="*/ 0 h 3750"/>
                <a:gd name="T12" fmla="*/ 1294 w 3747"/>
                <a:gd name="T13" fmla="*/ 93 h 3750"/>
                <a:gd name="T14" fmla="*/ 772 w 3747"/>
                <a:gd name="T15" fmla="*/ 358 h 3750"/>
                <a:gd name="T16" fmla="*/ 357 w 3747"/>
                <a:gd name="T17" fmla="*/ 774 h 3750"/>
                <a:gd name="T18" fmla="*/ 92 w 3747"/>
                <a:gd name="T19" fmla="*/ 1296 h 3750"/>
                <a:gd name="T20" fmla="*/ 0 w 3747"/>
                <a:gd name="T21" fmla="*/ 1876 h 3750"/>
                <a:gd name="T22" fmla="*/ 92 w 3747"/>
                <a:gd name="T23" fmla="*/ 2454 h 3750"/>
                <a:gd name="T24" fmla="*/ 357 w 3747"/>
                <a:gd name="T25" fmla="*/ 2978 h 3750"/>
                <a:gd name="T26" fmla="*/ 772 w 3747"/>
                <a:gd name="T27" fmla="*/ 3392 h 3750"/>
                <a:gd name="T28" fmla="*/ 1294 w 3747"/>
                <a:gd name="T29" fmla="*/ 3659 h 3750"/>
                <a:gd name="T30" fmla="*/ 1873 w 3747"/>
                <a:gd name="T31" fmla="*/ 3750 h 3750"/>
                <a:gd name="T32" fmla="*/ 2452 w 3747"/>
                <a:gd name="T33" fmla="*/ 3659 h 3750"/>
                <a:gd name="T34" fmla="*/ 2974 w 3747"/>
                <a:gd name="T35" fmla="*/ 3392 h 3750"/>
                <a:gd name="T36" fmla="*/ 3389 w 3747"/>
                <a:gd name="T37" fmla="*/ 2978 h 3750"/>
                <a:gd name="T38" fmla="*/ 3654 w 3747"/>
                <a:gd name="T39" fmla="*/ 2454 h 3750"/>
                <a:gd name="T40" fmla="*/ 3747 w 3747"/>
                <a:gd name="T41" fmla="*/ 1876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7" h="3750">
                  <a:moveTo>
                    <a:pt x="3747" y="1876"/>
                  </a:moveTo>
                  <a:lnTo>
                    <a:pt x="3654" y="1296"/>
                  </a:lnTo>
                  <a:lnTo>
                    <a:pt x="3389" y="774"/>
                  </a:lnTo>
                  <a:lnTo>
                    <a:pt x="2974" y="358"/>
                  </a:lnTo>
                  <a:lnTo>
                    <a:pt x="2452" y="93"/>
                  </a:lnTo>
                  <a:lnTo>
                    <a:pt x="1873" y="0"/>
                  </a:lnTo>
                  <a:lnTo>
                    <a:pt x="1294" y="93"/>
                  </a:lnTo>
                  <a:lnTo>
                    <a:pt x="772" y="358"/>
                  </a:lnTo>
                  <a:lnTo>
                    <a:pt x="357" y="774"/>
                  </a:lnTo>
                  <a:lnTo>
                    <a:pt x="92" y="1296"/>
                  </a:lnTo>
                  <a:lnTo>
                    <a:pt x="0" y="1876"/>
                  </a:lnTo>
                  <a:lnTo>
                    <a:pt x="92" y="2454"/>
                  </a:lnTo>
                  <a:lnTo>
                    <a:pt x="357" y="2978"/>
                  </a:lnTo>
                  <a:lnTo>
                    <a:pt x="772" y="3392"/>
                  </a:lnTo>
                  <a:lnTo>
                    <a:pt x="1294" y="3659"/>
                  </a:lnTo>
                  <a:lnTo>
                    <a:pt x="1873" y="3750"/>
                  </a:lnTo>
                  <a:lnTo>
                    <a:pt x="2452" y="3659"/>
                  </a:lnTo>
                  <a:lnTo>
                    <a:pt x="2974" y="3392"/>
                  </a:lnTo>
                  <a:lnTo>
                    <a:pt x="3389" y="2978"/>
                  </a:lnTo>
                  <a:lnTo>
                    <a:pt x="3654" y="2454"/>
                  </a:lnTo>
                  <a:lnTo>
                    <a:pt x="3747" y="1876"/>
                  </a:lnTo>
                </a:path>
              </a:pathLst>
            </a:custGeom>
            <a:noFill/>
            <a:ln w="38100">
              <a:solidFill>
                <a:srgbClr val="080808"/>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0534" name="任意多边形 114742"/>
            <p:cNvSpPr>
              <a:spLocks noChangeArrowheads="1"/>
            </p:cNvSpPr>
            <p:nvPr/>
          </p:nvSpPr>
          <p:spPr bwMode="auto">
            <a:xfrm>
              <a:off x="3303" y="2635"/>
              <a:ext cx="988" cy="924"/>
            </a:xfrm>
            <a:custGeom>
              <a:avLst/>
              <a:gdLst>
                <a:gd name="T0" fmla="*/ 6460 w 6460"/>
                <a:gd name="T1" fmla="*/ 3234 h 6466"/>
                <a:gd name="T2" fmla="*/ 6350 w 6460"/>
                <a:gd name="T3" fmla="*/ 2397 h 6466"/>
                <a:gd name="T4" fmla="*/ 6028 w 6460"/>
                <a:gd name="T5" fmla="*/ 1617 h 6466"/>
                <a:gd name="T6" fmla="*/ 5514 w 6460"/>
                <a:gd name="T7" fmla="*/ 948 h 6466"/>
                <a:gd name="T8" fmla="*/ 4845 w 6460"/>
                <a:gd name="T9" fmla="*/ 434 h 6466"/>
                <a:gd name="T10" fmla="*/ 4066 w 6460"/>
                <a:gd name="T11" fmla="*/ 111 h 6466"/>
                <a:gd name="T12" fmla="*/ 3230 w 6460"/>
                <a:gd name="T13" fmla="*/ 0 h 6466"/>
                <a:gd name="T14" fmla="*/ 2395 w 6460"/>
                <a:gd name="T15" fmla="*/ 111 h 6466"/>
                <a:gd name="T16" fmla="*/ 1615 w 6460"/>
                <a:gd name="T17" fmla="*/ 434 h 6466"/>
                <a:gd name="T18" fmla="*/ 946 w 6460"/>
                <a:gd name="T19" fmla="*/ 948 h 6466"/>
                <a:gd name="T20" fmla="*/ 434 w 6460"/>
                <a:gd name="T21" fmla="*/ 1617 h 6466"/>
                <a:gd name="T22" fmla="*/ 111 w 6460"/>
                <a:gd name="T23" fmla="*/ 2397 h 6466"/>
                <a:gd name="T24" fmla="*/ 0 w 6460"/>
                <a:gd name="T25" fmla="*/ 3234 h 6466"/>
                <a:gd name="T26" fmla="*/ 111 w 6460"/>
                <a:gd name="T27" fmla="*/ 4070 h 6466"/>
                <a:gd name="T28" fmla="*/ 434 w 6460"/>
                <a:gd name="T29" fmla="*/ 4849 h 6466"/>
                <a:gd name="T30" fmla="*/ 946 w 6460"/>
                <a:gd name="T31" fmla="*/ 5519 h 6466"/>
                <a:gd name="T32" fmla="*/ 1615 w 6460"/>
                <a:gd name="T33" fmla="*/ 6033 h 6466"/>
                <a:gd name="T34" fmla="*/ 2395 w 6460"/>
                <a:gd name="T35" fmla="*/ 6356 h 6466"/>
                <a:gd name="T36" fmla="*/ 3230 w 6460"/>
                <a:gd name="T37" fmla="*/ 6466 h 6466"/>
                <a:gd name="T38" fmla="*/ 4066 w 6460"/>
                <a:gd name="T39" fmla="*/ 6356 h 6466"/>
                <a:gd name="T40" fmla="*/ 4845 w 6460"/>
                <a:gd name="T41" fmla="*/ 6033 h 6466"/>
                <a:gd name="T42" fmla="*/ 5514 w 6460"/>
                <a:gd name="T43" fmla="*/ 5519 h 6466"/>
                <a:gd name="T44" fmla="*/ 6028 w 6460"/>
                <a:gd name="T45" fmla="*/ 4849 h 6466"/>
                <a:gd name="T46" fmla="*/ 6350 w 6460"/>
                <a:gd name="T47" fmla="*/ 4070 h 6466"/>
                <a:gd name="T48" fmla="*/ 6460 w 6460"/>
                <a:gd name="T49" fmla="*/ 3234 h 6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60" h="6466">
                  <a:moveTo>
                    <a:pt x="6460" y="3234"/>
                  </a:moveTo>
                  <a:lnTo>
                    <a:pt x="6350" y="2397"/>
                  </a:lnTo>
                  <a:lnTo>
                    <a:pt x="6028" y="1617"/>
                  </a:lnTo>
                  <a:lnTo>
                    <a:pt x="5514" y="948"/>
                  </a:lnTo>
                  <a:lnTo>
                    <a:pt x="4845" y="434"/>
                  </a:lnTo>
                  <a:lnTo>
                    <a:pt x="4066" y="111"/>
                  </a:lnTo>
                  <a:lnTo>
                    <a:pt x="3230" y="0"/>
                  </a:lnTo>
                  <a:lnTo>
                    <a:pt x="2395" y="111"/>
                  </a:lnTo>
                  <a:lnTo>
                    <a:pt x="1615" y="434"/>
                  </a:lnTo>
                  <a:lnTo>
                    <a:pt x="946" y="948"/>
                  </a:lnTo>
                  <a:lnTo>
                    <a:pt x="434" y="1617"/>
                  </a:lnTo>
                  <a:lnTo>
                    <a:pt x="111" y="2397"/>
                  </a:lnTo>
                  <a:lnTo>
                    <a:pt x="0" y="3234"/>
                  </a:lnTo>
                  <a:lnTo>
                    <a:pt x="111" y="4070"/>
                  </a:lnTo>
                  <a:lnTo>
                    <a:pt x="434" y="4849"/>
                  </a:lnTo>
                  <a:lnTo>
                    <a:pt x="946" y="5519"/>
                  </a:lnTo>
                  <a:lnTo>
                    <a:pt x="1615" y="6033"/>
                  </a:lnTo>
                  <a:lnTo>
                    <a:pt x="2395" y="6356"/>
                  </a:lnTo>
                  <a:lnTo>
                    <a:pt x="3230" y="6466"/>
                  </a:lnTo>
                  <a:lnTo>
                    <a:pt x="4066" y="6356"/>
                  </a:lnTo>
                  <a:lnTo>
                    <a:pt x="4845" y="6033"/>
                  </a:lnTo>
                  <a:lnTo>
                    <a:pt x="5514" y="5519"/>
                  </a:lnTo>
                  <a:lnTo>
                    <a:pt x="6028" y="4849"/>
                  </a:lnTo>
                  <a:lnTo>
                    <a:pt x="6350" y="4070"/>
                  </a:lnTo>
                  <a:lnTo>
                    <a:pt x="6460" y="3234"/>
                  </a:lnTo>
                </a:path>
              </a:pathLst>
            </a:custGeom>
            <a:noFill/>
            <a:ln w="38100">
              <a:solidFill>
                <a:srgbClr val="080808"/>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0535" name="直接连接符 114743"/>
            <p:cNvSpPr>
              <a:spLocks noChangeShapeType="1"/>
            </p:cNvSpPr>
            <p:nvPr/>
          </p:nvSpPr>
          <p:spPr bwMode="auto">
            <a:xfrm>
              <a:off x="1333" y="3110"/>
              <a:ext cx="3543" cy="1"/>
            </a:xfrm>
            <a:prstGeom prst="line">
              <a:avLst/>
            </a:prstGeom>
            <a:noFill/>
            <a:ln w="1270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36" name="直接连接符 114744"/>
            <p:cNvSpPr>
              <a:spLocks noChangeShapeType="1"/>
            </p:cNvSpPr>
            <p:nvPr/>
          </p:nvSpPr>
          <p:spPr bwMode="auto">
            <a:xfrm>
              <a:off x="1936" y="3623"/>
              <a:ext cx="1713" cy="324"/>
            </a:xfrm>
            <a:prstGeom prst="line">
              <a:avLst/>
            </a:prstGeom>
            <a:noFill/>
            <a:ln w="38100">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37" name="任意多边形 114745"/>
            <p:cNvSpPr>
              <a:spLocks noChangeArrowheads="1"/>
            </p:cNvSpPr>
            <p:nvPr/>
          </p:nvSpPr>
          <p:spPr bwMode="auto">
            <a:xfrm>
              <a:off x="3504" y="2268"/>
              <a:ext cx="1192" cy="1682"/>
            </a:xfrm>
            <a:custGeom>
              <a:avLst/>
              <a:gdLst>
                <a:gd name="T0" fmla="*/ 0 w 7792"/>
                <a:gd name="T1" fmla="*/ 11445 h 11757"/>
                <a:gd name="T2" fmla="*/ 1105 w 7792"/>
                <a:gd name="T3" fmla="*/ 11709 h 11757"/>
                <a:gd name="T4" fmla="*/ 2240 w 7792"/>
                <a:gd name="T5" fmla="*/ 11757 h 11757"/>
                <a:gd name="T6" fmla="*/ 3364 w 7792"/>
                <a:gd name="T7" fmla="*/ 11585 h 11757"/>
                <a:gd name="T8" fmla="*/ 4433 w 7792"/>
                <a:gd name="T9" fmla="*/ 11199 h 11757"/>
                <a:gd name="T10" fmla="*/ 5407 w 7792"/>
                <a:gd name="T11" fmla="*/ 10616 h 11757"/>
                <a:gd name="T12" fmla="*/ 6253 w 7792"/>
                <a:gd name="T13" fmla="*/ 9855 h 11757"/>
                <a:gd name="T14" fmla="*/ 6935 w 7792"/>
                <a:gd name="T15" fmla="*/ 8946 h 11757"/>
                <a:gd name="T16" fmla="*/ 7430 w 7792"/>
                <a:gd name="T17" fmla="*/ 7923 h 11757"/>
                <a:gd name="T18" fmla="*/ 7719 w 7792"/>
                <a:gd name="T19" fmla="*/ 6823 h 11757"/>
                <a:gd name="T20" fmla="*/ 7792 w 7792"/>
                <a:gd name="T21" fmla="*/ 5688 h 11757"/>
                <a:gd name="T22" fmla="*/ 7644 w 7792"/>
                <a:gd name="T23" fmla="*/ 4560 h 11757"/>
                <a:gd name="T24" fmla="*/ 7283 w 7792"/>
                <a:gd name="T25" fmla="*/ 3483 h 11757"/>
                <a:gd name="T26" fmla="*/ 6721 w 7792"/>
                <a:gd name="T27" fmla="*/ 2494 h 11757"/>
                <a:gd name="T28" fmla="*/ 5981 w 7792"/>
                <a:gd name="T29" fmla="*/ 1632 h 11757"/>
                <a:gd name="T30" fmla="*/ 5088 w 7792"/>
                <a:gd name="T31" fmla="*/ 929 h 11757"/>
                <a:gd name="T32" fmla="*/ 4076 w 7792"/>
                <a:gd name="T33" fmla="*/ 410 h 11757"/>
                <a:gd name="T34" fmla="*/ 2983 w 7792"/>
                <a:gd name="T35" fmla="*/ 97 h 11757"/>
                <a:gd name="T36" fmla="*/ 1851 w 7792"/>
                <a:gd name="T37" fmla="*/ 0 h 11757"/>
                <a:gd name="T38" fmla="*/ 721 w 7792"/>
                <a:gd name="T39" fmla="*/ 122 h 11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92" h="11757">
                  <a:moveTo>
                    <a:pt x="0" y="11445"/>
                  </a:moveTo>
                  <a:lnTo>
                    <a:pt x="1105" y="11709"/>
                  </a:lnTo>
                  <a:lnTo>
                    <a:pt x="2240" y="11757"/>
                  </a:lnTo>
                  <a:lnTo>
                    <a:pt x="3364" y="11585"/>
                  </a:lnTo>
                  <a:lnTo>
                    <a:pt x="4433" y="11199"/>
                  </a:lnTo>
                  <a:lnTo>
                    <a:pt x="5407" y="10616"/>
                  </a:lnTo>
                  <a:lnTo>
                    <a:pt x="6253" y="9855"/>
                  </a:lnTo>
                  <a:lnTo>
                    <a:pt x="6935" y="8946"/>
                  </a:lnTo>
                  <a:lnTo>
                    <a:pt x="7430" y="7923"/>
                  </a:lnTo>
                  <a:lnTo>
                    <a:pt x="7719" y="6823"/>
                  </a:lnTo>
                  <a:lnTo>
                    <a:pt x="7792" y="5688"/>
                  </a:lnTo>
                  <a:lnTo>
                    <a:pt x="7644" y="4560"/>
                  </a:lnTo>
                  <a:lnTo>
                    <a:pt x="7283" y="3483"/>
                  </a:lnTo>
                  <a:lnTo>
                    <a:pt x="6721" y="2494"/>
                  </a:lnTo>
                  <a:lnTo>
                    <a:pt x="5981" y="1632"/>
                  </a:lnTo>
                  <a:lnTo>
                    <a:pt x="5088" y="929"/>
                  </a:lnTo>
                  <a:lnTo>
                    <a:pt x="4076" y="410"/>
                  </a:lnTo>
                  <a:lnTo>
                    <a:pt x="2983" y="97"/>
                  </a:lnTo>
                  <a:lnTo>
                    <a:pt x="1851" y="0"/>
                  </a:lnTo>
                  <a:lnTo>
                    <a:pt x="721" y="122"/>
                  </a:lnTo>
                </a:path>
              </a:pathLst>
            </a:custGeom>
            <a:noFill/>
            <a:ln w="38100">
              <a:solidFill>
                <a:srgbClr val="080808"/>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0538" name="直接连接符 114746"/>
            <p:cNvSpPr>
              <a:spLocks noChangeShapeType="1"/>
            </p:cNvSpPr>
            <p:nvPr/>
          </p:nvSpPr>
          <p:spPr bwMode="auto">
            <a:xfrm flipV="1">
              <a:off x="1964" y="2286"/>
              <a:ext cx="1679" cy="326"/>
            </a:xfrm>
            <a:prstGeom prst="line">
              <a:avLst/>
            </a:prstGeom>
            <a:noFill/>
            <a:ln w="38100">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39" name="直接连接符 114747"/>
            <p:cNvSpPr>
              <a:spLocks noChangeShapeType="1"/>
            </p:cNvSpPr>
            <p:nvPr/>
          </p:nvSpPr>
          <p:spPr bwMode="auto">
            <a:xfrm>
              <a:off x="2045" y="2453"/>
              <a:ext cx="1" cy="1839"/>
            </a:xfrm>
            <a:prstGeom prst="line">
              <a:avLst/>
            </a:prstGeom>
            <a:noFill/>
            <a:ln w="1270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40" name="任意多边形 114748"/>
            <p:cNvSpPr>
              <a:spLocks noChangeArrowheads="1"/>
            </p:cNvSpPr>
            <p:nvPr/>
          </p:nvSpPr>
          <p:spPr bwMode="auto">
            <a:xfrm>
              <a:off x="1519" y="2600"/>
              <a:ext cx="487" cy="1019"/>
            </a:xfrm>
            <a:custGeom>
              <a:avLst/>
              <a:gdLst>
                <a:gd name="T0" fmla="*/ 487 w 487"/>
                <a:gd name="T1" fmla="*/ 0 h 1019"/>
                <a:gd name="T2" fmla="*/ 315 w 487"/>
                <a:gd name="T3" fmla="*/ 60 h 1019"/>
                <a:gd name="T4" fmla="*/ 210 w 487"/>
                <a:gd name="T5" fmla="*/ 120 h 1019"/>
                <a:gd name="T6" fmla="*/ 121 w 487"/>
                <a:gd name="T7" fmla="*/ 201 h 1019"/>
                <a:gd name="T8" fmla="*/ 55 w 487"/>
                <a:gd name="T9" fmla="*/ 299 h 1019"/>
                <a:gd name="T10" fmla="*/ 14 w 487"/>
                <a:gd name="T11" fmla="*/ 408 h 1019"/>
                <a:gd name="T12" fmla="*/ 0 w 487"/>
                <a:gd name="T13" fmla="*/ 523 h 1019"/>
                <a:gd name="T14" fmla="*/ 14 w 487"/>
                <a:gd name="T15" fmla="*/ 637 h 1019"/>
                <a:gd name="T16" fmla="*/ 56 w 487"/>
                <a:gd name="T17" fmla="*/ 746 h 1019"/>
                <a:gd name="T18" fmla="*/ 123 w 487"/>
                <a:gd name="T19" fmla="*/ 843 h 1019"/>
                <a:gd name="T20" fmla="*/ 212 w 487"/>
                <a:gd name="T21" fmla="*/ 924 h 1019"/>
                <a:gd name="T22" fmla="*/ 318 w 487"/>
                <a:gd name="T23" fmla="*/ 983 h 1019"/>
                <a:gd name="T24" fmla="*/ 435 w 487"/>
                <a:gd name="T25" fmla="*/ 1019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7" h="1019">
                  <a:moveTo>
                    <a:pt x="487" y="0"/>
                  </a:moveTo>
                  <a:lnTo>
                    <a:pt x="315" y="60"/>
                  </a:lnTo>
                  <a:lnTo>
                    <a:pt x="210" y="120"/>
                  </a:lnTo>
                  <a:lnTo>
                    <a:pt x="121" y="201"/>
                  </a:lnTo>
                  <a:lnTo>
                    <a:pt x="55" y="299"/>
                  </a:lnTo>
                  <a:lnTo>
                    <a:pt x="14" y="408"/>
                  </a:lnTo>
                  <a:lnTo>
                    <a:pt x="0" y="523"/>
                  </a:lnTo>
                  <a:lnTo>
                    <a:pt x="14" y="637"/>
                  </a:lnTo>
                  <a:lnTo>
                    <a:pt x="56" y="746"/>
                  </a:lnTo>
                  <a:lnTo>
                    <a:pt x="123" y="843"/>
                  </a:lnTo>
                  <a:lnTo>
                    <a:pt x="212" y="924"/>
                  </a:lnTo>
                  <a:lnTo>
                    <a:pt x="318" y="983"/>
                  </a:lnTo>
                  <a:lnTo>
                    <a:pt x="435" y="1019"/>
                  </a:lnTo>
                </a:path>
              </a:pathLst>
            </a:custGeom>
            <a:noFill/>
            <a:ln w="38100">
              <a:solidFill>
                <a:srgbClr val="080808"/>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0541" name="直接连接符 114749"/>
            <p:cNvSpPr>
              <a:spLocks noChangeShapeType="1"/>
            </p:cNvSpPr>
            <p:nvPr/>
          </p:nvSpPr>
          <p:spPr bwMode="auto">
            <a:xfrm>
              <a:off x="3796" y="2084"/>
              <a:ext cx="1" cy="2208"/>
            </a:xfrm>
            <a:prstGeom prst="line">
              <a:avLst/>
            </a:prstGeom>
            <a:noFill/>
            <a:ln w="1270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42" name="椭圆形标注 114750"/>
            <p:cNvSpPr>
              <a:spLocks noChangeArrowheads="1"/>
            </p:cNvSpPr>
            <p:nvPr/>
          </p:nvSpPr>
          <p:spPr bwMode="auto">
            <a:xfrm>
              <a:off x="295" y="3748"/>
              <a:ext cx="1439" cy="281"/>
            </a:xfrm>
            <a:prstGeom prst="wedgeEllipseCallout">
              <a:avLst>
                <a:gd name="adj1" fmla="val 60426"/>
                <a:gd name="adj2" fmla="val -134343"/>
              </a:avLst>
            </a:prstGeom>
            <a:solidFill>
              <a:srgbClr val="C00000">
                <a:alpha val="50194"/>
              </a:srgbClr>
            </a:solidFill>
            <a:ln>
              <a:noFill/>
            </a:ln>
            <a:effectLst>
              <a:prstShdw prst="shdw17" dist="17961" dir="2700000">
                <a:srgbClr val="0099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sz="2000">
                <a:solidFill>
                  <a:srgbClr val="3366FF"/>
                </a:solidFill>
                <a:latin typeface="Times New Roman" pitchFamily="18" charset="0"/>
              </a:endParaRPr>
            </a:p>
          </p:txBody>
        </p:sp>
        <p:sp>
          <p:nvSpPr>
            <p:cNvPr id="20543" name="文本框 114751"/>
            <p:cNvSpPr txBox="1">
              <a:spLocks noChangeArrowheads="1"/>
            </p:cNvSpPr>
            <p:nvPr/>
          </p:nvSpPr>
          <p:spPr bwMode="auto">
            <a:xfrm>
              <a:off x="657" y="3748"/>
              <a:ext cx="74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a:solidFill>
                    <a:schemeClr val="bg1"/>
                  </a:solidFill>
                  <a:latin typeface="Times New Roman" pitchFamily="18" charset="0"/>
                </a:rPr>
                <a:t>放大比例</a:t>
              </a:r>
              <a:endParaRPr lang="zh-CN" altLang="en-US" sz="2000" b="1">
                <a:solidFill>
                  <a:srgbClr val="A50021"/>
                </a:solidFill>
                <a:latin typeface="Times New Roman" pitchFamily="18" charset="0"/>
              </a:endParaRPr>
            </a:p>
          </p:txBody>
        </p:sp>
      </p:grpSp>
      <p:grpSp>
        <p:nvGrpSpPr>
          <p:cNvPr id="20544" name="组合 114752"/>
          <p:cNvGrpSpPr>
            <a:grpSpLocks/>
          </p:cNvGrpSpPr>
          <p:nvPr/>
        </p:nvGrpSpPr>
        <p:grpSpPr bwMode="auto">
          <a:xfrm>
            <a:off x="179388" y="981269"/>
            <a:ext cx="5678487" cy="2879725"/>
            <a:chOff x="158" y="255"/>
            <a:chExt cx="3555" cy="1814"/>
          </a:xfrm>
        </p:grpSpPr>
        <p:sp>
          <p:nvSpPr>
            <p:cNvPr id="20545" name="矩形 114753"/>
            <p:cNvSpPr>
              <a:spLocks noChangeArrowheads="1"/>
            </p:cNvSpPr>
            <p:nvPr/>
          </p:nvSpPr>
          <p:spPr bwMode="auto">
            <a:xfrm>
              <a:off x="1391" y="920"/>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400">
                  <a:solidFill>
                    <a:srgbClr val="000000"/>
                  </a:solidFill>
                  <a:latin typeface="宋体" pitchFamily="2" charset="-122"/>
                </a:rPr>
                <a:t>  </a:t>
              </a:r>
              <a:endParaRPr lang="en-US" altLang="zh-CN" sz="2400" b="1">
                <a:solidFill>
                  <a:schemeClr val="bg1"/>
                </a:solidFill>
                <a:latin typeface="Times New Roman" pitchFamily="18" charset="0"/>
              </a:endParaRPr>
            </a:p>
          </p:txBody>
        </p:sp>
        <p:grpSp>
          <p:nvGrpSpPr>
            <p:cNvPr id="20546" name="组合 114754"/>
            <p:cNvGrpSpPr>
              <a:grpSpLocks/>
            </p:cNvGrpSpPr>
            <p:nvPr/>
          </p:nvGrpSpPr>
          <p:grpSpPr bwMode="auto">
            <a:xfrm>
              <a:off x="1647" y="1855"/>
              <a:ext cx="1272" cy="26"/>
              <a:chOff x="1846" y="3658"/>
              <a:chExt cx="1272" cy="26"/>
            </a:xfrm>
          </p:grpSpPr>
          <p:sp>
            <p:nvSpPr>
              <p:cNvPr id="20547" name="直接连接符 114755"/>
              <p:cNvSpPr>
                <a:spLocks noChangeShapeType="1"/>
              </p:cNvSpPr>
              <p:nvPr/>
            </p:nvSpPr>
            <p:spPr bwMode="auto">
              <a:xfrm>
                <a:off x="1927" y="3671"/>
                <a:ext cx="1110" cy="1"/>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48" name="任意多边形 114756"/>
              <p:cNvSpPr>
                <a:spLocks noChangeArrowheads="1"/>
              </p:cNvSpPr>
              <p:nvPr/>
            </p:nvSpPr>
            <p:spPr bwMode="auto">
              <a:xfrm>
                <a:off x="1846" y="3658"/>
                <a:ext cx="81" cy="26"/>
              </a:xfrm>
              <a:custGeom>
                <a:avLst/>
                <a:gdLst>
                  <a:gd name="T0" fmla="*/ 728 w 728"/>
                  <a:gd name="T1" fmla="*/ 0 h 242"/>
                  <a:gd name="T2" fmla="*/ 728 w 728"/>
                  <a:gd name="T3" fmla="*/ 242 h 242"/>
                  <a:gd name="T4" fmla="*/ 0 w 728"/>
                  <a:gd name="T5" fmla="*/ 121 h 242"/>
                  <a:gd name="T6" fmla="*/ 728 w 728"/>
                  <a:gd name="T7" fmla="*/ 0 h 242"/>
                </a:gdLst>
                <a:ahLst/>
                <a:cxnLst>
                  <a:cxn ang="0">
                    <a:pos x="T0" y="T1"/>
                  </a:cxn>
                  <a:cxn ang="0">
                    <a:pos x="T2" y="T3"/>
                  </a:cxn>
                  <a:cxn ang="0">
                    <a:pos x="T4" y="T5"/>
                  </a:cxn>
                  <a:cxn ang="0">
                    <a:pos x="T6" y="T7"/>
                  </a:cxn>
                </a:cxnLst>
                <a:rect l="0" t="0" r="r" b="b"/>
                <a:pathLst>
                  <a:path w="728" h="242">
                    <a:moveTo>
                      <a:pt x="728" y="0"/>
                    </a:moveTo>
                    <a:lnTo>
                      <a:pt x="728" y="242"/>
                    </a:lnTo>
                    <a:lnTo>
                      <a:pt x="0" y="121"/>
                    </a:lnTo>
                    <a:lnTo>
                      <a:pt x="728" y="0"/>
                    </a:lnTo>
                    <a:close/>
                  </a:path>
                </a:pathLst>
              </a:custGeom>
              <a:solidFill>
                <a:srgbClr val="000000"/>
              </a:solidFill>
              <a:ln w="12700">
                <a:solidFill>
                  <a:srgbClr val="FF0000"/>
                </a:solidFill>
                <a:round/>
                <a:headEnd/>
                <a:tailEnd/>
              </a:ln>
            </p:spPr>
            <p:txBody>
              <a:bodyPr/>
              <a:lstStyle/>
              <a:p>
                <a:endParaRPr lang="zh-CN" altLang="en-US">
                  <a:latin typeface="Times New Roman" pitchFamily="18" charset="0"/>
                </a:endParaRPr>
              </a:p>
            </p:txBody>
          </p:sp>
          <p:sp>
            <p:nvSpPr>
              <p:cNvPr id="20549" name="任意多边形 114757"/>
              <p:cNvSpPr>
                <a:spLocks noChangeArrowheads="1"/>
              </p:cNvSpPr>
              <p:nvPr/>
            </p:nvSpPr>
            <p:spPr bwMode="auto">
              <a:xfrm>
                <a:off x="1846" y="3658"/>
                <a:ext cx="81" cy="26"/>
              </a:xfrm>
              <a:custGeom>
                <a:avLst/>
                <a:gdLst>
                  <a:gd name="T0" fmla="*/ 728 w 728"/>
                  <a:gd name="T1" fmla="*/ 0 h 242"/>
                  <a:gd name="T2" fmla="*/ 728 w 728"/>
                  <a:gd name="T3" fmla="*/ 242 h 242"/>
                  <a:gd name="T4" fmla="*/ 0 w 728"/>
                  <a:gd name="T5" fmla="*/ 121 h 242"/>
                  <a:gd name="T6" fmla="*/ 728 w 728"/>
                  <a:gd name="T7" fmla="*/ 0 h 242"/>
                </a:gdLst>
                <a:ahLst/>
                <a:cxnLst>
                  <a:cxn ang="0">
                    <a:pos x="T0" y="T1"/>
                  </a:cxn>
                  <a:cxn ang="0">
                    <a:pos x="T2" y="T3"/>
                  </a:cxn>
                  <a:cxn ang="0">
                    <a:pos x="T4" y="T5"/>
                  </a:cxn>
                  <a:cxn ang="0">
                    <a:pos x="T6" y="T7"/>
                  </a:cxn>
                </a:cxnLst>
                <a:rect l="0" t="0" r="r" b="b"/>
                <a:pathLst>
                  <a:path w="728" h="242">
                    <a:moveTo>
                      <a:pt x="728" y="0"/>
                    </a:moveTo>
                    <a:lnTo>
                      <a:pt x="728" y="242"/>
                    </a:lnTo>
                    <a:lnTo>
                      <a:pt x="0" y="121"/>
                    </a:lnTo>
                    <a:lnTo>
                      <a:pt x="728" y="0"/>
                    </a:lnTo>
                  </a:path>
                </a:pathLst>
              </a:custGeom>
              <a:solidFill>
                <a:srgbClr val="FF0000"/>
              </a:solidFill>
              <a:ln w="12700">
                <a:solidFill>
                  <a:srgbClr val="FF0000"/>
                </a:solidFill>
                <a:round/>
                <a:headEnd/>
                <a:tailEnd/>
              </a:ln>
            </p:spPr>
            <p:txBody>
              <a:bodyPr/>
              <a:lstStyle/>
              <a:p>
                <a:endParaRPr lang="zh-CN" altLang="en-US">
                  <a:latin typeface="Times New Roman" pitchFamily="18" charset="0"/>
                </a:endParaRPr>
              </a:p>
            </p:txBody>
          </p:sp>
          <p:sp>
            <p:nvSpPr>
              <p:cNvPr id="20550" name="任意多边形 114758"/>
              <p:cNvSpPr>
                <a:spLocks noChangeArrowheads="1"/>
              </p:cNvSpPr>
              <p:nvPr/>
            </p:nvSpPr>
            <p:spPr bwMode="auto">
              <a:xfrm>
                <a:off x="3037" y="3658"/>
                <a:ext cx="80" cy="26"/>
              </a:xfrm>
              <a:custGeom>
                <a:avLst/>
                <a:gdLst>
                  <a:gd name="T0" fmla="*/ 0 w 727"/>
                  <a:gd name="T1" fmla="*/ 0 h 242"/>
                  <a:gd name="T2" fmla="*/ 0 w 727"/>
                  <a:gd name="T3" fmla="*/ 242 h 242"/>
                  <a:gd name="T4" fmla="*/ 727 w 727"/>
                  <a:gd name="T5" fmla="*/ 121 h 242"/>
                  <a:gd name="T6" fmla="*/ 0 w 727"/>
                  <a:gd name="T7" fmla="*/ 0 h 242"/>
                </a:gdLst>
                <a:ahLst/>
                <a:cxnLst>
                  <a:cxn ang="0">
                    <a:pos x="T0" y="T1"/>
                  </a:cxn>
                  <a:cxn ang="0">
                    <a:pos x="T2" y="T3"/>
                  </a:cxn>
                  <a:cxn ang="0">
                    <a:pos x="T4" y="T5"/>
                  </a:cxn>
                  <a:cxn ang="0">
                    <a:pos x="T6" y="T7"/>
                  </a:cxn>
                </a:cxnLst>
                <a:rect l="0" t="0" r="r" b="b"/>
                <a:pathLst>
                  <a:path w="727" h="242">
                    <a:moveTo>
                      <a:pt x="0" y="0"/>
                    </a:moveTo>
                    <a:lnTo>
                      <a:pt x="0" y="242"/>
                    </a:lnTo>
                    <a:lnTo>
                      <a:pt x="727" y="121"/>
                    </a:lnTo>
                    <a:lnTo>
                      <a:pt x="0" y="0"/>
                    </a:lnTo>
                    <a:close/>
                  </a:path>
                </a:pathLst>
              </a:custGeom>
              <a:solidFill>
                <a:srgbClr val="000000"/>
              </a:solidFill>
              <a:ln w="12700">
                <a:solidFill>
                  <a:srgbClr val="FF0000"/>
                </a:solidFill>
                <a:round/>
                <a:headEnd/>
                <a:tailEnd/>
              </a:ln>
            </p:spPr>
            <p:txBody>
              <a:bodyPr/>
              <a:lstStyle/>
              <a:p>
                <a:endParaRPr lang="zh-CN" altLang="en-US">
                  <a:latin typeface="Times New Roman" pitchFamily="18" charset="0"/>
                </a:endParaRPr>
              </a:p>
            </p:txBody>
          </p:sp>
          <p:sp>
            <p:nvSpPr>
              <p:cNvPr id="20551" name="任意多边形 114759"/>
              <p:cNvSpPr>
                <a:spLocks noChangeArrowheads="1"/>
              </p:cNvSpPr>
              <p:nvPr/>
            </p:nvSpPr>
            <p:spPr bwMode="auto">
              <a:xfrm>
                <a:off x="3037" y="3658"/>
                <a:ext cx="80" cy="26"/>
              </a:xfrm>
              <a:custGeom>
                <a:avLst/>
                <a:gdLst>
                  <a:gd name="T0" fmla="*/ 0 w 727"/>
                  <a:gd name="T1" fmla="*/ 0 h 242"/>
                  <a:gd name="T2" fmla="*/ 0 w 727"/>
                  <a:gd name="T3" fmla="*/ 242 h 242"/>
                  <a:gd name="T4" fmla="*/ 727 w 727"/>
                  <a:gd name="T5" fmla="*/ 121 h 242"/>
                  <a:gd name="T6" fmla="*/ 0 w 727"/>
                  <a:gd name="T7" fmla="*/ 0 h 242"/>
                </a:gdLst>
                <a:ahLst/>
                <a:cxnLst>
                  <a:cxn ang="0">
                    <a:pos x="T0" y="T1"/>
                  </a:cxn>
                  <a:cxn ang="0">
                    <a:pos x="T2" y="T3"/>
                  </a:cxn>
                  <a:cxn ang="0">
                    <a:pos x="T4" y="T5"/>
                  </a:cxn>
                  <a:cxn ang="0">
                    <a:pos x="T6" y="T7"/>
                  </a:cxn>
                </a:cxnLst>
                <a:rect l="0" t="0" r="r" b="b"/>
                <a:pathLst>
                  <a:path w="727" h="242">
                    <a:moveTo>
                      <a:pt x="0" y="0"/>
                    </a:moveTo>
                    <a:lnTo>
                      <a:pt x="0" y="242"/>
                    </a:lnTo>
                    <a:lnTo>
                      <a:pt x="727" y="121"/>
                    </a:lnTo>
                    <a:lnTo>
                      <a:pt x="0" y="0"/>
                    </a:lnTo>
                  </a:path>
                </a:pathLst>
              </a:custGeom>
              <a:solidFill>
                <a:srgbClr val="FF0000"/>
              </a:solidFill>
              <a:ln w="12700">
                <a:solidFill>
                  <a:srgbClr val="FF0000"/>
                </a:solidFill>
                <a:round/>
                <a:headEnd/>
                <a:tailEnd/>
              </a:ln>
            </p:spPr>
            <p:txBody>
              <a:bodyPr/>
              <a:lstStyle/>
              <a:p>
                <a:endParaRPr lang="zh-CN" altLang="en-US">
                  <a:latin typeface="Times New Roman" pitchFamily="18" charset="0"/>
                </a:endParaRPr>
              </a:p>
            </p:txBody>
          </p:sp>
          <p:sp>
            <p:nvSpPr>
              <p:cNvPr id="20552" name="直接连接符 114760"/>
              <p:cNvSpPr>
                <a:spLocks noChangeShapeType="1"/>
              </p:cNvSpPr>
              <p:nvPr/>
            </p:nvSpPr>
            <p:spPr bwMode="auto">
              <a:xfrm>
                <a:off x="3117" y="3671"/>
                <a:ext cx="1" cy="1"/>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sp>
          <p:nvSpPr>
            <p:cNvPr id="20553" name="直接连接符 114761"/>
            <p:cNvSpPr>
              <a:spLocks noChangeShapeType="1"/>
            </p:cNvSpPr>
            <p:nvPr/>
          </p:nvSpPr>
          <p:spPr bwMode="auto">
            <a:xfrm flipH="1" flipV="1">
              <a:off x="1204" y="749"/>
              <a:ext cx="144" cy="96"/>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nvGrpSpPr>
            <p:cNvPr id="20554" name="组合 114762"/>
            <p:cNvGrpSpPr>
              <a:grpSpLocks/>
            </p:cNvGrpSpPr>
            <p:nvPr/>
          </p:nvGrpSpPr>
          <p:grpSpPr bwMode="auto">
            <a:xfrm>
              <a:off x="2615" y="868"/>
              <a:ext cx="630" cy="349"/>
              <a:chOff x="2803" y="2671"/>
              <a:chExt cx="630" cy="349"/>
            </a:xfrm>
          </p:grpSpPr>
          <p:sp>
            <p:nvSpPr>
              <p:cNvPr id="20555" name="任意多边形 114763"/>
              <p:cNvSpPr>
                <a:spLocks noChangeArrowheads="1"/>
              </p:cNvSpPr>
              <p:nvPr/>
            </p:nvSpPr>
            <p:spPr bwMode="auto">
              <a:xfrm>
                <a:off x="3354" y="2671"/>
                <a:ext cx="78" cy="51"/>
              </a:xfrm>
              <a:custGeom>
                <a:avLst/>
                <a:gdLst>
                  <a:gd name="T0" fmla="*/ 0 w 696"/>
                  <a:gd name="T1" fmla="*/ 246 h 458"/>
                  <a:gd name="T2" fmla="*/ 117 w 696"/>
                  <a:gd name="T3" fmla="*/ 458 h 458"/>
                  <a:gd name="T4" fmla="*/ 696 w 696"/>
                  <a:gd name="T5" fmla="*/ 0 h 458"/>
                  <a:gd name="T6" fmla="*/ 0 w 696"/>
                  <a:gd name="T7" fmla="*/ 246 h 458"/>
                </a:gdLst>
                <a:ahLst/>
                <a:cxnLst>
                  <a:cxn ang="0">
                    <a:pos x="T0" y="T1"/>
                  </a:cxn>
                  <a:cxn ang="0">
                    <a:pos x="T2" y="T3"/>
                  </a:cxn>
                  <a:cxn ang="0">
                    <a:pos x="T4" y="T5"/>
                  </a:cxn>
                  <a:cxn ang="0">
                    <a:pos x="T6" y="T7"/>
                  </a:cxn>
                </a:cxnLst>
                <a:rect l="0" t="0" r="r" b="b"/>
                <a:pathLst>
                  <a:path w="696" h="458">
                    <a:moveTo>
                      <a:pt x="0" y="246"/>
                    </a:moveTo>
                    <a:lnTo>
                      <a:pt x="117" y="458"/>
                    </a:lnTo>
                    <a:lnTo>
                      <a:pt x="696" y="0"/>
                    </a:lnTo>
                    <a:lnTo>
                      <a:pt x="0" y="246"/>
                    </a:lnTo>
                    <a:close/>
                  </a:path>
                </a:pathLst>
              </a:custGeom>
              <a:solidFill>
                <a:srgbClr val="000000"/>
              </a:solidFill>
              <a:ln w="12700">
                <a:solidFill>
                  <a:srgbClr val="3366FF"/>
                </a:solidFill>
                <a:round/>
                <a:headEnd/>
                <a:tailEnd/>
              </a:ln>
            </p:spPr>
            <p:txBody>
              <a:bodyPr/>
              <a:lstStyle/>
              <a:p>
                <a:endParaRPr lang="zh-CN" altLang="en-US">
                  <a:latin typeface="Times New Roman" pitchFamily="18" charset="0"/>
                </a:endParaRPr>
              </a:p>
            </p:txBody>
          </p:sp>
          <p:sp>
            <p:nvSpPr>
              <p:cNvPr id="20556" name="直接连接符 114764"/>
              <p:cNvSpPr>
                <a:spLocks noChangeShapeType="1"/>
              </p:cNvSpPr>
              <p:nvPr/>
            </p:nvSpPr>
            <p:spPr bwMode="auto">
              <a:xfrm>
                <a:off x="3432" y="2671"/>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nvGrpSpPr>
              <p:cNvPr id="20557" name="组合 114765"/>
              <p:cNvGrpSpPr>
                <a:grpSpLocks/>
              </p:cNvGrpSpPr>
              <p:nvPr/>
            </p:nvGrpSpPr>
            <p:grpSpPr bwMode="auto">
              <a:xfrm>
                <a:off x="2803" y="2671"/>
                <a:ext cx="629" cy="349"/>
                <a:chOff x="2803" y="2671"/>
                <a:chExt cx="629" cy="349"/>
              </a:xfrm>
            </p:grpSpPr>
            <p:sp>
              <p:nvSpPr>
                <p:cNvPr id="20558" name="直接连接符 114766"/>
                <p:cNvSpPr>
                  <a:spLocks noChangeShapeType="1"/>
                </p:cNvSpPr>
                <p:nvPr/>
              </p:nvSpPr>
              <p:spPr bwMode="auto">
                <a:xfrm flipV="1">
                  <a:off x="2874" y="2710"/>
                  <a:ext cx="487" cy="270"/>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59" name="任意多边形 114767"/>
                <p:cNvSpPr>
                  <a:spLocks noChangeArrowheads="1"/>
                </p:cNvSpPr>
                <p:nvPr/>
              </p:nvSpPr>
              <p:spPr bwMode="auto">
                <a:xfrm>
                  <a:off x="2803" y="2968"/>
                  <a:ext cx="78" cy="51"/>
                </a:xfrm>
                <a:custGeom>
                  <a:avLst/>
                  <a:gdLst>
                    <a:gd name="T0" fmla="*/ 578 w 694"/>
                    <a:gd name="T1" fmla="*/ 0 h 459"/>
                    <a:gd name="T2" fmla="*/ 694 w 694"/>
                    <a:gd name="T3" fmla="*/ 212 h 459"/>
                    <a:gd name="T4" fmla="*/ 0 w 694"/>
                    <a:gd name="T5" fmla="*/ 459 h 459"/>
                    <a:gd name="T6" fmla="*/ 578 w 694"/>
                    <a:gd name="T7" fmla="*/ 0 h 459"/>
                  </a:gdLst>
                  <a:ahLst/>
                  <a:cxnLst>
                    <a:cxn ang="0">
                      <a:pos x="T0" y="T1"/>
                    </a:cxn>
                    <a:cxn ang="0">
                      <a:pos x="T2" y="T3"/>
                    </a:cxn>
                    <a:cxn ang="0">
                      <a:pos x="T4" y="T5"/>
                    </a:cxn>
                    <a:cxn ang="0">
                      <a:pos x="T6" y="T7"/>
                    </a:cxn>
                  </a:cxnLst>
                  <a:rect l="0" t="0" r="r" b="b"/>
                  <a:pathLst>
                    <a:path w="694" h="459">
                      <a:moveTo>
                        <a:pt x="578" y="0"/>
                      </a:moveTo>
                      <a:lnTo>
                        <a:pt x="694" y="212"/>
                      </a:lnTo>
                      <a:lnTo>
                        <a:pt x="0" y="459"/>
                      </a:lnTo>
                      <a:lnTo>
                        <a:pt x="578" y="0"/>
                      </a:lnTo>
                      <a:close/>
                    </a:path>
                  </a:pathLst>
                </a:custGeom>
                <a:solidFill>
                  <a:srgbClr val="000000"/>
                </a:solidFill>
                <a:ln w="12700">
                  <a:solidFill>
                    <a:srgbClr val="3366FF"/>
                  </a:solidFill>
                  <a:round/>
                  <a:headEnd/>
                  <a:tailEnd/>
                </a:ln>
              </p:spPr>
              <p:txBody>
                <a:bodyPr/>
                <a:lstStyle/>
                <a:p>
                  <a:endParaRPr lang="zh-CN" altLang="en-US">
                    <a:latin typeface="Times New Roman" pitchFamily="18" charset="0"/>
                  </a:endParaRPr>
                </a:p>
              </p:txBody>
            </p:sp>
            <p:sp>
              <p:nvSpPr>
                <p:cNvPr id="20560" name="任意多边形 114768"/>
                <p:cNvSpPr>
                  <a:spLocks noChangeArrowheads="1"/>
                </p:cNvSpPr>
                <p:nvPr/>
              </p:nvSpPr>
              <p:spPr bwMode="auto">
                <a:xfrm>
                  <a:off x="2803" y="2968"/>
                  <a:ext cx="78" cy="51"/>
                </a:xfrm>
                <a:custGeom>
                  <a:avLst/>
                  <a:gdLst>
                    <a:gd name="T0" fmla="*/ 578 w 694"/>
                    <a:gd name="T1" fmla="*/ 0 h 459"/>
                    <a:gd name="T2" fmla="*/ 694 w 694"/>
                    <a:gd name="T3" fmla="*/ 212 h 459"/>
                    <a:gd name="T4" fmla="*/ 0 w 694"/>
                    <a:gd name="T5" fmla="*/ 459 h 459"/>
                    <a:gd name="T6" fmla="*/ 578 w 694"/>
                    <a:gd name="T7" fmla="*/ 0 h 459"/>
                  </a:gdLst>
                  <a:ahLst/>
                  <a:cxnLst>
                    <a:cxn ang="0">
                      <a:pos x="T0" y="T1"/>
                    </a:cxn>
                    <a:cxn ang="0">
                      <a:pos x="T2" y="T3"/>
                    </a:cxn>
                    <a:cxn ang="0">
                      <a:pos x="T4" y="T5"/>
                    </a:cxn>
                    <a:cxn ang="0">
                      <a:pos x="T6" y="T7"/>
                    </a:cxn>
                  </a:cxnLst>
                  <a:rect l="0" t="0" r="r" b="b"/>
                  <a:pathLst>
                    <a:path w="694" h="459">
                      <a:moveTo>
                        <a:pt x="578" y="0"/>
                      </a:moveTo>
                      <a:lnTo>
                        <a:pt x="694" y="212"/>
                      </a:lnTo>
                      <a:lnTo>
                        <a:pt x="0" y="459"/>
                      </a:lnTo>
                      <a:lnTo>
                        <a:pt x="578" y="0"/>
                      </a:lnTo>
                    </a:path>
                  </a:pathLst>
                </a:custGeom>
                <a:solidFill>
                  <a:srgbClr val="3333FF"/>
                </a:solidFill>
                <a:ln w="12700">
                  <a:solidFill>
                    <a:srgbClr val="3366FF"/>
                  </a:solidFill>
                  <a:round/>
                  <a:headEnd/>
                  <a:tailEnd/>
                </a:ln>
              </p:spPr>
              <p:txBody>
                <a:bodyPr/>
                <a:lstStyle/>
                <a:p>
                  <a:endParaRPr lang="zh-CN" altLang="en-US">
                    <a:latin typeface="Times New Roman" pitchFamily="18" charset="0"/>
                  </a:endParaRPr>
                </a:p>
              </p:txBody>
            </p:sp>
            <p:sp>
              <p:nvSpPr>
                <p:cNvPr id="20561" name="任意多边形 114769"/>
                <p:cNvSpPr>
                  <a:spLocks noChangeArrowheads="1"/>
                </p:cNvSpPr>
                <p:nvPr/>
              </p:nvSpPr>
              <p:spPr bwMode="auto">
                <a:xfrm>
                  <a:off x="3354" y="2671"/>
                  <a:ext cx="78" cy="51"/>
                </a:xfrm>
                <a:custGeom>
                  <a:avLst/>
                  <a:gdLst>
                    <a:gd name="T0" fmla="*/ 0 w 696"/>
                    <a:gd name="T1" fmla="*/ 246 h 458"/>
                    <a:gd name="T2" fmla="*/ 117 w 696"/>
                    <a:gd name="T3" fmla="*/ 458 h 458"/>
                    <a:gd name="T4" fmla="*/ 696 w 696"/>
                    <a:gd name="T5" fmla="*/ 0 h 458"/>
                    <a:gd name="T6" fmla="*/ 0 w 696"/>
                    <a:gd name="T7" fmla="*/ 246 h 458"/>
                  </a:gdLst>
                  <a:ahLst/>
                  <a:cxnLst>
                    <a:cxn ang="0">
                      <a:pos x="T0" y="T1"/>
                    </a:cxn>
                    <a:cxn ang="0">
                      <a:pos x="T2" y="T3"/>
                    </a:cxn>
                    <a:cxn ang="0">
                      <a:pos x="T4" y="T5"/>
                    </a:cxn>
                    <a:cxn ang="0">
                      <a:pos x="T6" y="T7"/>
                    </a:cxn>
                  </a:cxnLst>
                  <a:rect l="0" t="0" r="r" b="b"/>
                  <a:pathLst>
                    <a:path w="696" h="458">
                      <a:moveTo>
                        <a:pt x="0" y="246"/>
                      </a:moveTo>
                      <a:lnTo>
                        <a:pt x="117" y="458"/>
                      </a:lnTo>
                      <a:lnTo>
                        <a:pt x="696" y="0"/>
                      </a:lnTo>
                      <a:lnTo>
                        <a:pt x="0" y="246"/>
                      </a:lnTo>
                    </a:path>
                  </a:pathLst>
                </a:custGeom>
                <a:solidFill>
                  <a:srgbClr val="3333FF"/>
                </a:solidFill>
                <a:ln w="12700">
                  <a:solidFill>
                    <a:srgbClr val="3366FF"/>
                  </a:solidFill>
                  <a:round/>
                  <a:headEnd/>
                  <a:tailEnd/>
                </a:ln>
              </p:spPr>
              <p:txBody>
                <a:bodyPr/>
                <a:lstStyle/>
                <a:p>
                  <a:endParaRPr lang="zh-CN" altLang="en-US">
                    <a:latin typeface="Times New Roman" pitchFamily="18" charset="0"/>
                  </a:endParaRPr>
                </a:p>
              </p:txBody>
            </p:sp>
            <p:sp>
              <p:nvSpPr>
                <p:cNvPr id="20562" name="直接连接符 114770"/>
                <p:cNvSpPr>
                  <a:spLocks noChangeShapeType="1"/>
                </p:cNvSpPr>
                <p:nvPr/>
              </p:nvSpPr>
              <p:spPr bwMode="auto">
                <a:xfrm>
                  <a:off x="2803" y="3019"/>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grpSp>
        <p:sp>
          <p:nvSpPr>
            <p:cNvPr id="20563" name="直接连接符 114771"/>
            <p:cNvSpPr>
              <a:spLocks noChangeShapeType="1"/>
            </p:cNvSpPr>
            <p:nvPr/>
          </p:nvSpPr>
          <p:spPr bwMode="auto">
            <a:xfrm rot="164268" flipV="1">
              <a:off x="2005" y="841"/>
              <a:ext cx="286" cy="14"/>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nvGrpSpPr>
            <p:cNvPr id="20564" name="组合 114772"/>
            <p:cNvGrpSpPr>
              <a:grpSpLocks/>
            </p:cNvGrpSpPr>
            <p:nvPr/>
          </p:nvGrpSpPr>
          <p:grpSpPr bwMode="auto">
            <a:xfrm>
              <a:off x="2787" y="935"/>
              <a:ext cx="653" cy="517"/>
              <a:chOff x="3117" y="2845"/>
              <a:chExt cx="511" cy="410"/>
            </a:xfrm>
          </p:grpSpPr>
          <p:sp>
            <p:nvSpPr>
              <p:cNvPr id="20565" name="直接连接符 114773"/>
              <p:cNvSpPr>
                <a:spLocks noChangeShapeType="1"/>
              </p:cNvSpPr>
              <p:nvPr/>
            </p:nvSpPr>
            <p:spPr bwMode="auto">
              <a:xfrm>
                <a:off x="3117" y="2845"/>
                <a:ext cx="447" cy="358"/>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66" name="任意多边形 114774"/>
              <p:cNvSpPr>
                <a:spLocks noChangeArrowheads="1"/>
              </p:cNvSpPr>
              <p:nvPr/>
            </p:nvSpPr>
            <p:spPr bwMode="auto">
              <a:xfrm>
                <a:off x="3556" y="3193"/>
                <a:ext cx="71" cy="61"/>
              </a:xfrm>
              <a:custGeom>
                <a:avLst/>
                <a:gdLst>
                  <a:gd name="T0" fmla="*/ 151 w 643"/>
                  <a:gd name="T1" fmla="*/ 0 h 550"/>
                  <a:gd name="T2" fmla="*/ 0 w 643"/>
                  <a:gd name="T3" fmla="*/ 189 h 550"/>
                  <a:gd name="T4" fmla="*/ 643 w 643"/>
                  <a:gd name="T5" fmla="*/ 550 h 550"/>
                  <a:gd name="T6" fmla="*/ 151 w 643"/>
                  <a:gd name="T7" fmla="*/ 0 h 550"/>
                </a:gdLst>
                <a:ahLst/>
                <a:cxnLst>
                  <a:cxn ang="0">
                    <a:pos x="T0" y="T1"/>
                  </a:cxn>
                  <a:cxn ang="0">
                    <a:pos x="T2" y="T3"/>
                  </a:cxn>
                  <a:cxn ang="0">
                    <a:pos x="T4" y="T5"/>
                  </a:cxn>
                  <a:cxn ang="0">
                    <a:pos x="T6" y="T7"/>
                  </a:cxn>
                </a:cxnLst>
                <a:rect l="0" t="0" r="r" b="b"/>
                <a:pathLst>
                  <a:path w="643" h="550">
                    <a:moveTo>
                      <a:pt x="151" y="0"/>
                    </a:moveTo>
                    <a:lnTo>
                      <a:pt x="0" y="189"/>
                    </a:lnTo>
                    <a:lnTo>
                      <a:pt x="643" y="550"/>
                    </a:lnTo>
                    <a:lnTo>
                      <a:pt x="151" y="0"/>
                    </a:lnTo>
                    <a:close/>
                  </a:path>
                </a:pathLst>
              </a:custGeom>
              <a:solidFill>
                <a:srgbClr val="000000"/>
              </a:solidFill>
              <a:ln w="12700">
                <a:solidFill>
                  <a:srgbClr val="3366FF"/>
                </a:solidFill>
                <a:round/>
                <a:headEnd/>
                <a:tailEnd/>
              </a:ln>
            </p:spPr>
            <p:txBody>
              <a:bodyPr/>
              <a:lstStyle/>
              <a:p>
                <a:endParaRPr lang="zh-CN" altLang="en-US">
                  <a:latin typeface="Times New Roman" pitchFamily="18" charset="0"/>
                </a:endParaRPr>
              </a:p>
            </p:txBody>
          </p:sp>
          <p:sp>
            <p:nvSpPr>
              <p:cNvPr id="20567" name="任意多边形 114775"/>
              <p:cNvSpPr>
                <a:spLocks noChangeArrowheads="1"/>
              </p:cNvSpPr>
              <p:nvPr/>
            </p:nvSpPr>
            <p:spPr bwMode="auto">
              <a:xfrm>
                <a:off x="3556" y="3193"/>
                <a:ext cx="71" cy="61"/>
              </a:xfrm>
              <a:custGeom>
                <a:avLst/>
                <a:gdLst>
                  <a:gd name="T0" fmla="*/ 151 w 643"/>
                  <a:gd name="T1" fmla="*/ 0 h 550"/>
                  <a:gd name="T2" fmla="*/ 0 w 643"/>
                  <a:gd name="T3" fmla="*/ 189 h 550"/>
                  <a:gd name="T4" fmla="*/ 643 w 643"/>
                  <a:gd name="T5" fmla="*/ 550 h 550"/>
                  <a:gd name="T6" fmla="*/ 151 w 643"/>
                  <a:gd name="T7" fmla="*/ 0 h 550"/>
                </a:gdLst>
                <a:ahLst/>
                <a:cxnLst>
                  <a:cxn ang="0">
                    <a:pos x="T0" y="T1"/>
                  </a:cxn>
                  <a:cxn ang="0">
                    <a:pos x="T2" y="T3"/>
                  </a:cxn>
                  <a:cxn ang="0">
                    <a:pos x="T4" y="T5"/>
                  </a:cxn>
                  <a:cxn ang="0">
                    <a:pos x="T6" y="T7"/>
                  </a:cxn>
                </a:cxnLst>
                <a:rect l="0" t="0" r="r" b="b"/>
                <a:pathLst>
                  <a:path w="643" h="550">
                    <a:moveTo>
                      <a:pt x="151" y="0"/>
                    </a:moveTo>
                    <a:lnTo>
                      <a:pt x="0" y="189"/>
                    </a:lnTo>
                    <a:lnTo>
                      <a:pt x="643" y="550"/>
                    </a:lnTo>
                    <a:lnTo>
                      <a:pt x="151" y="0"/>
                    </a:lnTo>
                  </a:path>
                </a:pathLst>
              </a:custGeom>
              <a:noFill/>
              <a:ln w="12700">
                <a:solidFill>
                  <a:srgbClr val="3366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0568" name="直接连接符 114776"/>
              <p:cNvSpPr>
                <a:spLocks noChangeShapeType="1"/>
              </p:cNvSpPr>
              <p:nvPr/>
            </p:nvSpPr>
            <p:spPr bwMode="auto">
              <a:xfrm>
                <a:off x="3627" y="3254"/>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69" name="直接连接符 114777"/>
              <p:cNvSpPr>
                <a:spLocks noChangeShapeType="1"/>
              </p:cNvSpPr>
              <p:nvPr/>
            </p:nvSpPr>
            <p:spPr bwMode="auto">
              <a:xfrm>
                <a:off x="3117" y="2845"/>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grpSp>
          <p:nvGrpSpPr>
            <p:cNvPr id="20570" name="组合 114778"/>
            <p:cNvGrpSpPr>
              <a:grpSpLocks/>
            </p:cNvGrpSpPr>
            <p:nvPr/>
          </p:nvGrpSpPr>
          <p:grpSpPr bwMode="auto">
            <a:xfrm>
              <a:off x="930" y="543"/>
              <a:ext cx="1398" cy="660"/>
              <a:chOff x="2019" y="2432"/>
              <a:chExt cx="1398" cy="660"/>
            </a:xfrm>
          </p:grpSpPr>
          <p:grpSp>
            <p:nvGrpSpPr>
              <p:cNvPr id="20571" name="组合 114779"/>
              <p:cNvGrpSpPr>
                <a:grpSpLocks/>
              </p:cNvGrpSpPr>
              <p:nvPr/>
            </p:nvGrpSpPr>
            <p:grpSpPr bwMode="auto">
              <a:xfrm>
                <a:off x="2437" y="2726"/>
                <a:ext cx="662" cy="366"/>
                <a:chOff x="1522" y="2658"/>
                <a:chExt cx="662" cy="366"/>
              </a:xfrm>
            </p:grpSpPr>
            <p:sp>
              <p:nvSpPr>
                <p:cNvPr id="20572" name="直接连接符 114780"/>
                <p:cNvSpPr>
                  <a:spLocks noChangeShapeType="1"/>
                </p:cNvSpPr>
                <p:nvPr/>
              </p:nvSpPr>
              <p:spPr bwMode="auto">
                <a:xfrm flipH="1">
                  <a:off x="2099" y="2658"/>
                  <a:ext cx="85" cy="47"/>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73" name="直接连接符 114781"/>
                <p:cNvSpPr>
                  <a:spLocks noChangeShapeType="1"/>
                </p:cNvSpPr>
                <p:nvPr/>
              </p:nvSpPr>
              <p:spPr bwMode="auto">
                <a:xfrm flipH="1">
                  <a:off x="1522" y="2985"/>
                  <a:ext cx="71" cy="39"/>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74" name="直接连接符 114782"/>
                <p:cNvSpPr>
                  <a:spLocks noChangeShapeType="1"/>
                </p:cNvSpPr>
                <p:nvPr/>
              </p:nvSpPr>
              <p:spPr bwMode="auto">
                <a:xfrm flipV="1">
                  <a:off x="1664" y="2744"/>
                  <a:ext cx="364" cy="202"/>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75" name="任意多边形 114783"/>
                <p:cNvSpPr>
                  <a:spLocks noChangeArrowheads="1"/>
                </p:cNvSpPr>
                <p:nvPr/>
              </p:nvSpPr>
              <p:spPr bwMode="auto">
                <a:xfrm>
                  <a:off x="1586" y="2946"/>
                  <a:ext cx="78" cy="51"/>
                </a:xfrm>
                <a:custGeom>
                  <a:avLst/>
                  <a:gdLst>
                    <a:gd name="T0" fmla="*/ 0 w 696"/>
                    <a:gd name="T1" fmla="*/ 246 h 458"/>
                    <a:gd name="T2" fmla="*/ 117 w 696"/>
                    <a:gd name="T3" fmla="*/ 458 h 458"/>
                    <a:gd name="T4" fmla="*/ 696 w 696"/>
                    <a:gd name="T5" fmla="*/ 0 h 458"/>
                    <a:gd name="T6" fmla="*/ 0 w 696"/>
                    <a:gd name="T7" fmla="*/ 246 h 458"/>
                  </a:gdLst>
                  <a:ahLst/>
                  <a:cxnLst>
                    <a:cxn ang="0">
                      <a:pos x="T0" y="T1"/>
                    </a:cxn>
                    <a:cxn ang="0">
                      <a:pos x="T2" y="T3"/>
                    </a:cxn>
                    <a:cxn ang="0">
                      <a:pos x="T4" y="T5"/>
                    </a:cxn>
                    <a:cxn ang="0">
                      <a:pos x="T6" y="T7"/>
                    </a:cxn>
                  </a:cxnLst>
                  <a:rect l="0" t="0" r="r" b="b"/>
                  <a:pathLst>
                    <a:path w="696" h="458">
                      <a:moveTo>
                        <a:pt x="0" y="246"/>
                      </a:moveTo>
                      <a:lnTo>
                        <a:pt x="117" y="458"/>
                      </a:lnTo>
                      <a:lnTo>
                        <a:pt x="696" y="0"/>
                      </a:lnTo>
                      <a:lnTo>
                        <a:pt x="0" y="246"/>
                      </a:lnTo>
                      <a:close/>
                    </a:path>
                  </a:pathLst>
                </a:custGeom>
                <a:solidFill>
                  <a:srgbClr val="000000"/>
                </a:solidFill>
                <a:ln w="12700">
                  <a:solidFill>
                    <a:srgbClr val="3366FF"/>
                  </a:solidFill>
                  <a:round/>
                  <a:headEnd/>
                  <a:tailEnd/>
                </a:ln>
              </p:spPr>
              <p:txBody>
                <a:bodyPr/>
                <a:lstStyle/>
                <a:p>
                  <a:endParaRPr lang="zh-CN" altLang="en-US">
                    <a:latin typeface="Times New Roman" pitchFamily="18" charset="0"/>
                  </a:endParaRPr>
                </a:p>
              </p:txBody>
            </p:sp>
            <p:sp>
              <p:nvSpPr>
                <p:cNvPr id="20576" name="任意多边形 114784"/>
                <p:cNvSpPr>
                  <a:spLocks noChangeArrowheads="1"/>
                </p:cNvSpPr>
                <p:nvPr/>
              </p:nvSpPr>
              <p:spPr bwMode="auto">
                <a:xfrm>
                  <a:off x="1586" y="2946"/>
                  <a:ext cx="78" cy="51"/>
                </a:xfrm>
                <a:custGeom>
                  <a:avLst/>
                  <a:gdLst>
                    <a:gd name="T0" fmla="*/ 0 w 696"/>
                    <a:gd name="T1" fmla="*/ 246 h 458"/>
                    <a:gd name="T2" fmla="*/ 117 w 696"/>
                    <a:gd name="T3" fmla="*/ 458 h 458"/>
                    <a:gd name="T4" fmla="*/ 696 w 696"/>
                    <a:gd name="T5" fmla="*/ 0 h 458"/>
                    <a:gd name="T6" fmla="*/ 0 w 696"/>
                    <a:gd name="T7" fmla="*/ 246 h 458"/>
                  </a:gdLst>
                  <a:ahLst/>
                  <a:cxnLst>
                    <a:cxn ang="0">
                      <a:pos x="T0" y="T1"/>
                    </a:cxn>
                    <a:cxn ang="0">
                      <a:pos x="T2" y="T3"/>
                    </a:cxn>
                    <a:cxn ang="0">
                      <a:pos x="T4" y="T5"/>
                    </a:cxn>
                    <a:cxn ang="0">
                      <a:pos x="T6" y="T7"/>
                    </a:cxn>
                  </a:cxnLst>
                  <a:rect l="0" t="0" r="r" b="b"/>
                  <a:pathLst>
                    <a:path w="696" h="458">
                      <a:moveTo>
                        <a:pt x="0" y="246"/>
                      </a:moveTo>
                      <a:lnTo>
                        <a:pt x="117" y="458"/>
                      </a:lnTo>
                      <a:lnTo>
                        <a:pt x="696" y="0"/>
                      </a:lnTo>
                      <a:lnTo>
                        <a:pt x="0" y="246"/>
                      </a:lnTo>
                    </a:path>
                  </a:pathLst>
                </a:custGeom>
                <a:solidFill>
                  <a:srgbClr val="3333FF"/>
                </a:solidFill>
                <a:ln w="12700">
                  <a:solidFill>
                    <a:srgbClr val="3366FF"/>
                  </a:solidFill>
                  <a:round/>
                  <a:headEnd/>
                  <a:tailEnd/>
                </a:ln>
              </p:spPr>
              <p:txBody>
                <a:bodyPr/>
                <a:lstStyle/>
                <a:p>
                  <a:endParaRPr lang="zh-CN" altLang="en-US">
                    <a:latin typeface="Times New Roman" pitchFamily="18" charset="0"/>
                  </a:endParaRPr>
                </a:p>
              </p:txBody>
            </p:sp>
            <p:sp>
              <p:nvSpPr>
                <p:cNvPr id="20577" name="任意多边形 114785"/>
                <p:cNvSpPr>
                  <a:spLocks noChangeArrowheads="1"/>
                </p:cNvSpPr>
                <p:nvPr/>
              </p:nvSpPr>
              <p:spPr bwMode="auto">
                <a:xfrm>
                  <a:off x="2028" y="2693"/>
                  <a:ext cx="77" cy="51"/>
                </a:xfrm>
                <a:custGeom>
                  <a:avLst/>
                  <a:gdLst>
                    <a:gd name="T0" fmla="*/ 578 w 695"/>
                    <a:gd name="T1" fmla="*/ 0 h 459"/>
                    <a:gd name="T2" fmla="*/ 695 w 695"/>
                    <a:gd name="T3" fmla="*/ 213 h 459"/>
                    <a:gd name="T4" fmla="*/ 0 w 695"/>
                    <a:gd name="T5" fmla="*/ 459 h 459"/>
                    <a:gd name="T6" fmla="*/ 578 w 695"/>
                    <a:gd name="T7" fmla="*/ 0 h 459"/>
                  </a:gdLst>
                  <a:ahLst/>
                  <a:cxnLst>
                    <a:cxn ang="0">
                      <a:pos x="T0" y="T1"/>
                    </a:cxn>
                    <a:cxn ang="0">
                      <a:pos x="T2" y="T3"/>
                    </a:cxn>
                    <a:cxn ang="0">
                      <a:pos x="T4" y="T5"/>
                    </a:cxn>
                    <a:cxn ang="0">
                      <a:pos x="T6" y="T7"/>
                    </a:cxn>
                  </a:cxnLst>
                  <a:rect l="0" t="0" r="r" b="b"/>
                  <a:pathLst>
                    <a:path w="695" h="459">
                      <a:moveTo>
                        <a:pt x="578" y="0"/>
                      </a:moveTo>
                      <a:lnTo>
                        <a:pt x="695" y="213"/>
                      </a:lnTo>
                      <a:lnTo>
                        <a:pt x="0" y="459"/>
                      </a:lnTo>
                      <a:lnTo>
                        <a:pt x="578" y="0"/>
                      </a:lnTo>
                      <a:close/>
                    </a:path>
                  </a:pathLst>
                </a:custGeom>
                <a:solidFill>
                  <a:srgbClr val="000000"/>
                </a:solidFill>
                <a:ln w="12700">
                  <a:solidFill>
                    <a:srgbClr val="3366FF"/>
                  </a:solidFill>
                  <a:round/>
                  <a:headEnd/>
                  <a:tailEnd/>
                </a:ln>
              </p:spPr>
              <p:txBody>
                <a:bodyPr/>
                <a:lstStyle/>
                <a:p>
                  <a:endParaRPr lang="zh-CN" altLang="en-US">
                    <a:latin typeface="Times New Roman" pitchFamily="18" charset="0"/>
                  </a:endParaRPr>
                </a:p>
              </p:txBody>
            </p:sp>
            <p:sp>
              <p:nvSpPr>
                <p:cNvPr id="20578" name="任意多边形 114786"/>
                <p:cNvSpPr>
                  <a:spLocks noChangeArrowheads="1"/>
                </p:cNvSpPr>
                <p:nvPr/>
              </p:nvSpPr>
              <p:spPr bwMode="auto">
                <a:xfrm>
                  <a:off x="2028" y="2693"/>
                  <a:ext cx="77" cy="51"/>
                </a:xfrm>
                <a:custGeom>
                  <a:avLst/>
                  <a:gdLst>
                    <a:gd name="T0" fmla="*/ 578 w 695"/>
                    <a:gd name="T1" fmla="*/ 0 h 459"/>
                    <a:gd name="T2" fmla="*/ 695 w 695"/>
                    <a:gd name="T3" fmla="*/ 213 h 459"/>
                    <a:gd name="T4" fmla="*/ 0 w 695"/>
                    <a:gd name="T5" fmla="*/ 459 h 459"/>
                    <a:gd name="T6" fmla="*/ 578 w 695"/>
                    <a:gd name="T7" fmla="*/ 0 h 459"/>
                  </a:gdLst>
                  <a:ahLst/>
                  <a:cxnLst>
                    <a:cxn ang="0">
                      <a:pos x="T0" y="T1"/>
                    </a:cxn>
                    <a:cxn ang="0">
                      <a:pos x="T2" y="T3"/>
                    </a:cxn>
                    <a:cxn ang="0">
                      <a:pos x="T4" y="T5"/>
                    </a:cxn>
                    <a:cxn ang="0">
                      <a:pos x="T6" y="T7"/>
                    </a:cxn>
                  </a:cxnLst>
                  <a:rect l="0" t="0" r="r" b="b"/>
                  <a:pathLst>
                    <a:path w="695" h="459">
                      <a:moveTo>
                        <a:pt x="578" y="0"/>
                      </a:moveTo>
                      <a:lnTo>
                        <a:pt x="695" y="213"/>
                      </a:lnTo>
                      <a:lnTo>
                        <a:pt x="0" y="459"/>
                      </a:lnTo>
                      <a:lnTo>
                        <a:pt x="578" y="0"/>
                      </a:lnTo>
                    </a:path>
                  </a:pathLst>
                </a:custGeom>
                <a:solidFill>
                  <a:srgbClr val="3333FF"/>
                </a:solidFill>
                <a:ln w="12700">
                  <a:solidFill>
                    <a:srgbClr val="3366FF"/>
                  </a:solidFill>
                  <a:round/>
                  <a:headEnd/>
                  <a:tailEnd/>
                </a:ln>
              </p:spPr>
              <p:txBody>
                <a:bodyPr/>
                <a:lstStyle/>
                <a:p>
                  <a:endParaRPr lang="zh-CN" altLang="en-US">
                    <a:latin typeface="Times New Roman" pitchFamily="18" charset="0"/>
                  </a:endParaRPr>
                </a:p>
              </p:txBody>
            </p:sp>
            <p:sp>
              <p:nvSpPr>
                <p:cNvPr id="20579" name="直接连接符 114787"/>
                <p:cNvSpPr>
                  <a:spLocks noChangeShapeType="1"/>
                </p:cNvSpPr>
                <p:nvPr/>
              </p:nvSpPr>
              <p:spPr bwMode="auto">
                <a:xfrm>
                  <a:off x="2028" y="2744"/>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80" name="直接连接符 114788"/>
                <p:cNvSpPr>
                  <a:spLocks noChangeShapeType="1"/>
                </p:cNvSpPr>
                <p:nvPr/>
              </p:nvSpPr>
              <p:spPr bwMode="auto">
                <a:xfrm>
                  <a:off x="1664" y="2946"/>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grpSp>
            <p:nvGrpSpPr>
              <p:cNvPr id="20581" name="组合 114789"/>
              <p:cNvGrpSpPr>
                <a:grpSpLocks/>
              </p:cNvGrpSpPr>
              <p:nvPr/>
            </p:nvGrpSpPr>
            <p:grpSpPr bwMode="auto">
              <a:xfrm>
                <a:off x="2412" y="2722"/>
                <a:ext cx="336" cy="210"/>
                <a:chOff x="1511" y="2636"/>
                <a:chExt cx="336" cy="210"/>
              </a:xfrm>
            </p:grpSpPr>
            <p:sp>
              <p:nvSpPr>
                <p:cNvPr id="20582" name="直接连接符 114790"/>
                <p:cNvSpPr>
                  <a:spLocks noChangeShapeType="1"/>
                </p:cNvSpPr>
                <p:nvPr/>
              </p:nvSpPr>
              <p:spPr bwMode="auto">
                <a:xfrm flipH="1" flipV="1">
                  <a:off x="1580" y="2679"/>
                  <a:ext cx="266" cy="166"/>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83" name="任意多边形 114791"/>
                <p:cNvSpPr>
                  <a:spLocks noChangeArrowheads="1"/>
                </p:cNvSpPr>
                <p:nvPr/>
              </p:nvSpPr>
              <p:spPr bwMode="auto">
                <a:xfrm>
                  <a:off x="1511" y="2636"/>
                  <a:ext cx="76" cy="54"/>
                </a:xfrm>
                <a:custGeom>
                  <a:avLst/>
                  <a:gdLst>
                    <a:gd name="T0" fmla="*/ 681 w 681"/>
                    <a:gd name="T1" fmla="*/ 283 h 489"/>
                    <a:gd name="T2" fmla="*/ 554 w 681"/>
                    <a:gd name="T3" fmla="*/ 489 h 489"/>
                    <a:gd name="T4" fmla="*/ 0 w 681"/>
                    <a:gd name="T5" fmla="*/ 0 h 489"/>
                    <a:gd name="T6" fmla="*/ 681 w 681"/>
                    <a:gd name="T7" fmla="*/ 283 h 489"/>
                  </a:gdLst>
                  <a:ahLst/>
                  <a:cxnLst>
                    <a:cxn ang="0">
                      <a:pos x="T0" y="T1"/>
                    </a:cxn>
                    <a:cxn ang="0">
                      <a:pos x="T2" y="T3"/>
                    </a:cxn>
                    <a:cxn ang="0">
                      <a:pos x="T4" y="T5"/>
                    </a:cxn>
                    <a:cxn ang="0">
                      <a:pos x="T6" y="T7"/>
                    </a:cxn>
                  </a:cxnLst>
                  <a:rect l="0" t="0" r="r" b="b"/>
                  <a:pathLst>
                    <a:path w="681" h="489">
                      <a:moveTo>
                        <a:pt x="681" y="283"/>
                      </a:moveTo>
                      <a:lnTo>
                        <a:pt x="554" y="489"/>
                      </a:lnTo>
                      <a:lnTo>
                        <a:pt x="0" y="0"/>
                      </a:lnTo>
                      <a:lnTo>
                        <a:pt x="681" y="283"/>
                      </a:lnTo>
                      <a:close/>
                    </a:path>
                  </a:pathLst>
                </a:custGeom>
                <a:solidFill>
                  <a:srgbClr val="000000"/>
                </a:solidFill>
                <a:ln w="12700">
                  <a:solidFill>
                    <a:srgbClr val="3366FF"/>
                  </a:solidFill>
                  <a:round/>
                  <a:headEnd/>
                  <a:tailEnd/>
                </a:ln>
              </p:spPr>
              <p:txBody>
                <a:bodyPr/>
                <a:lstStyle/>
                <a:p>
                  <a:endParaRPr lang="zh-CN" altLang="en-US">
                    <a:latin typeface="Times New Roman" pitchFamily="18" charset="0"/>
                  </a:endParaRPr>
                </a:p>
              </p:txBody>
            </p:sp>
            <p:sp>
              <p:nvSpPr>
                <p:cNvPr id="20584" name="任意多边形 114792"/>
                <p:cNvSpPr>
                  <a:spLocks noChangeArrowheads="1"/>
                </p:cNvSpPr>
                <p:nvPr/>
              </p:nvSpPr>
              <p:spPr bwMode="auto">
                <a:xfrm>
                  <a:off x="1511" y="2636"/>
                  <a:ext cx="76" cy="54"/>
                </a:xfrm>
                <a:custGeom>
                  <a:avLst/>
                  <a:gdLst>
                    <a:gd name="T0" fmla="*/ 681 w 681"/>
                    <a:gd name="T1" fmla="*/ 283 h 489"/>
                    <a:gd name="T2" fmla="*/ 554 w 681"/>
                    <a:gd name="T3" fmla="*/ 489 h 489"/>
                    <a:gd name="T4" fmla="*/ 0 w 681"/>
                    <a:gd name="T5" fmla="*/ 0 h 489"/>
                    <a:gd name="T6" fmla="*/ 681 w 681"/>
                    <a:gd name="T7" fmla="*/ 283 h 489"/>
                  </a:gdLst>
                  <a:ahLst/>
                  <a:cxnLst>
                    <a:cxn ang="0">
                      <a:pos x="T0" y="T1"/>
                    </a:cxn>
                    <a:cxn ang="0">
                      <a:pos x="T2" y="T3"/>
                    </a:cxn>
                    <a:cxn ang="0">
                      <a:pos x="T4" y="T5"/>
                    </a:cxn>
                    <a:cxn ang="0">
                      <a:pos x="T6" y="T7"/>
                    </a:cxn>
                  </a:cxnLst>
                  <a:rect l="0" t="0" r="r" b="b"/>
                  <a:pathLst>
                    <a:path w="681" h="489">
                      <a:moveTo>
                        <a:pt x="681" y="283"/>
                      </a:moveTo>
                      <a:lnTo>
                        <a:pt x="554" y="489"/>
                      </a:lnTo>
                      <a:lnTo>
                        <a:pt x="0" y="0"/>
                      </a:lnTo>
                      <a:lnTo>
                        <a:pt x="681" y="283"/>
                      </a:lnTo>
                    </a:path>
                  </a:pathLst>
                </a:custGeom>
                <a:solidFill>
                  <a:srgbClr val="3333FF"/>
                </a:solidFill>
                <a:ln w="12700">
                  <a:solidFill>
                    <a:srgbClr val="3366FF"/>
                  </a:solidFill>
                  <a:round/>
                  <a:headEnd/>
                  <a:tailEnd/>
                </a:ln>
              </p:spPr>
              <p:txBody>
                <a:bodyPr/>
                <a:lstStyle/>
                <a:p>
                  <a:endParaRPr lang="zh-CN" altLang="en-US">
                    <a:latin typeface="Times New Roman" pitchFamily="18" charset="0"/>
                  </a:endParaRPr>
                </a:p>
              </p:txBody>
            </p:sp>
            <p:sp>
              <p:nvSpPr>
                <p:cNvPr id="20585" name="直接连接符 114793"/>
                <p:cNvSpPr>
                  <a:spLocks noChangeShapeType="1"/>
                </p:cNvSpPr>
                <p:nvPr/>
              </p:nvSpPr>
              <p:spPr bwMode="auto">
                <a:xfrm>
                  <a:off x="1511" y="2636"/>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86" name="直接连接符 114794"/>
                <p:cNvSpPr>
                  <a:spLocks noChangeShapeType="1"/>
                </p:cNvSpPr>
                <p:nvPr/>
              </p:nvSpPr>
              <p:spPr bwMode="auto">
                <a:xfrm>
                  <a:off x="1846" y="2845"/>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sp>
            <p:nvSpPr>
              <p:cNvPr id="20587" name="文本框 114795"/>
              <p:cNvSpPr txBox="1">
                <a:spLocks noChangeArrowheads="1"/>
              </p:cNvSpPr>
              <p:nvPr/>
            </p:nvSpPr>
            <p:spPr bwMode="auto">
              <a:xfrm>
                <a:off x="2019" y="2432"/>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a:solidFill>
                      <a:srgbClr val="3366FF"/>
                    </a:solidFill>
                    <a:latin typeface="Times New Roman" pitchFamily="18" charset="0"/>
                  </a:rPr>
                  <a:t>R20</a:t>
                </a:r>
              </a:p>
            </p:txBody>
          </p:sp>
          <p:sp>
            <p:nvSpPr>
              <p:cNvPr id="20588" name="直接连接符 114796"/>
              <p:cNvSpPr>
                <a:spLocks noChangeShapeType="1"/>
              </p:cNvSpPr>
              <p:nvPr/>
            </p:nvSpPr>
            <p:spPr bwMode="auto">
              <a:xfrm>
                <a:off x="2069" y="2646"/>
                <a:ext cx="240" cy="1"/>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89" name="文本框 114797"/>
              <p:cNvSpPr txBox="1">
                <a:spLocks noChangeArrowheads="1"/>
              </p:cNvSpPr>
              <p:nvPr/>
            </p:nvSpPr>
            <p:spPr bwMode="auto">
              <a:xfrm>
                <a:off x="3025" y="2543"/>
                <a:ext cx="3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a:solidFill>
                      <a:srgbClr val="3366FF"/>
                    </a:solidFill>
                    <a:latin typeface="Times New Roman" pitchFamily="18" charset="0"/>
                  </a:rPr>
                  <a:t>Ø20</a:t>
                </a:r>
              </a:p>
            </p:txBody>
          </p:sp>
        </p:grpSp>
        <p:sp>
          <p:nvSpPr>
            <p:cNvPr id="20590" name="文本框 114798"/>
            <p:cNvSpPr txBox="1">
              <a:spLocks noChangeArrowheads="1"/>
            </p:cNvSpPr>
            <p:nvPr/>
          </p:nvSpPr>
          <p:spPr bwMode="auto">
            <a:xfrm rot="-1463797">
              <a:off x="2679" y="854"/>
              <a:ext cx="3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a:solidFill>
                    <a:srgbClr val="3366FF"/>
                  </a:solidFill>
                  <a:latin typeface="Times New Roman" pitchFamily="18" charset="0"/>
                </a:rPr>
                <a:t>Ø30</a:t>
              </a:r>
            </a:p>
          </p:txBody>
        </p:sp>
        <p:sp>
          <p:nvSpPr>
            <p:cNvPr id="20591" name="文本框 114799"/>
            <p:cNvSpPr txBox="1">
              <a:spLocks noChangeArrowheads="1"/>
            </p:cNvSpPr>
            <p:nvPr/>
          </p:nvSpPr>
          <p:spPr bwMode="auto">
            <a:xfrm rot="2492528">
              <a:off x="3183" y="1157"/>
              <a:ext cx="3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a:solidFill>
                    <a:srgbClr val="3366FF"/>
                  </a:solidFill>
                  <a:latin typeface="Times New Roman" pitchFamily="18" charset="0"/>
                </a:rPr>
                <a:t>Ø56</a:t>
              </a:r>
            </a:p>
          </p:txBody>
        </p:sp>
        <p:sp>
          <p:nvSpPr>
            <p:cNvPr id="20592" name="文本框 114800"/>
            <p:cNvSpPr txBox="1">
              <a:spLocks noChangeArrowheads="1"/>
            </p:cNvSpPr>
            <p:nvPr/>
          </p:nvSpPr>
          <p:spPr bwMode="auto">
            <a:xfrm>
              <a:off x="2148" y="1669"/>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a:solidFill>
                    <a:srgbClr val="FF0000"/>
                  </a:solidFill>
                  <a:latin typeface="Times New Roman" pitchFamily="18" charset="0"/>
                </a:rPr>
                <a:t>50</a:t>
              </a:r>
              <a:endParaRPr lang="en-US" altLang="zh-CN" sz="2000">
                <a:solidFill>
                  <a:schemeClr val="bg1"/>
                </a:solidFill>
                <a:latin typeface="Times New Roman" pitchFamily="18" charset="0"/>
              </a:endParaRPr>
            </a:p>
          </p:txBody>
        </p:sp>
        <p:sp>
          <p:nvSpPr>
            <p:cNvPr id="20593" name="直接连接符 114801"/>
            <p:cNvSpPr>
              <a:spLocks noChangeShapeType="1"/>
            </p:cNvSpPr>
            <p:nvPr/>
          </p:nvSpPr>
          <p:spPr bwMode="auto">
            <a:xfrm flipV="1">
              <a:off x="2929" y="1855"/>
              <a:ext cx="1" cy="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94" name="直接连接符 114802"/>
            <p:cNvSpPr>
              <a:spLocks noChangeShapeType="1"/>
            </p:cNvSpPr>
            <p:nvPr/>
          </p:nvSpPr>
          <p:spPr bwMode="auto">
            <a:xfrm>
              <a:off x="2929" y="1961"/>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95" name="直接连接符 114803"/>
            <p:cNvSpPr>
              <a:spLocks noChangeShapeType="1"/>
            </p:cNvSpPr>
            <p:nvPr/>
          </p:nvSpPr>
          <p:spPr bwMode="auto">
            <a:xfrm flipV="1">
              <a:off x="1658" y="1855"/>
              <a:ext cx="1" cy="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96" name="直接连接符 114804"/>
            <p:cNvSpPr>
              <a:spLocks noChangeShapeType="1"/>
            </p:cNvSpPr>
            <p:nvPr/>
          </p:nvSpPr>
          <p:spPr bwMode="auto">
            <a:xfrm>
              <a:off x="1658" y="1961"/>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597" name="任意多边形 114805"/>
            <p:cNvSpPr>
              <a:spLocks noChangeArrowheads="1"/>
            </p:cNvSpPr>
            <p:nvPr/>
          </p:nvSpPr>
          <p:spPr bwMode="auto">
            <a:xfrm>
              <a:off x="1450" y="834"/>
              <a:ext cx="416" cy="416"/>
            </a:xfrm>
            <a:custGeom>
              <a:avLst/>
              <a:gdLst>
                <a:gd name="T0" fmla="*/ 3747 w 3747"/>
                <a:gd name="T1" fmla="*/ 1876 h 3750"/>
                <a:gd name="T2" fmla="*/ 3654 w 3747"/>
                <a:gd name="T3" fmla="*/ 1296 h 3750"/>
                <a:gd name="T4" fmla="*/ 3389 w 3747"/>
                <a:gd name="T5" fmla="*/ 774 h 3750"/>
                <a:gd name="T6" fmla="*/ 2974 w 3747"/>
                <a:gd name="T7" fmla="*/ 358 h 3750"/>
                <a:gd name="T8" fmla="*/ 2452 w 3747"/>
                <a:gd name="T9" fmla="*/ 93 h 3750"/>
                <a:gd name="T10" fmla="*/ 1873 w 3747"/>
                <a:gd name="T11" fmla="*/ 0 h 3750"/>
                <a:gd name="T12" fmla="*/ 1294 w 3747"/>
                <a:gd name="T13" fmla="*/ 93 h 3750"/>
                <a:gd name="T14" fmla="*/ 772 w 3747"/>
                <a:gd name="T15" fmla="*/ 358 h 3750"/>
                <a:gd name="T16" fmla="*/ 357 w 3747"/>
                <a:gd name="T17" fmla="*/ 774 h 3750"/>
                <a:gd name="T18" fmla="*/ 92 w 3747"/>
                <a:gd name="T19" fmla="*/ 1296 h 3750"/>
                <a:gd name="T20" fmla="*/ 0 w 3747"/>
                <a:gd name="T21" fmla="*/ 1876 h 3750"/>
                <a:gd name="T22" fmla="*/ 92 w 3747"/>
                <a:gd name="T23" fmla="*/ 2454 h 3750"/>
                <a:gd name="T24" fmla="*/ 357 w 3747"/>
                <a:gd name="T25" fmla="*/ 2978 h 3750"/>
                <a:gd name="T26" fmla="*/ 772 w 3747"/>
                <a:gd name="T27" fmla="*/ 3392 h 3750"/>
                <a:gd name="T28" fmla="*/ 1294 w 3747"/>
                <a:gd name="T29" fmla="*/ 3659 h 3750"/>
                <a:gd name="T30" fmla="*/ 1873 w 3747"/>
                <a:gd name="T31" fmla="*/ 3750 h 3750"/>
                <a:gd name="T32" fmla="*/ 2452 w 3747"/>
                <a:gd name="T33" fmla="*/ 3659 h 3750"/>
                <a:gd name="T34" fmla="*/ 2974 w 3747"/>
                <a:gd name="T35" fmla="*/ 3392 h 3750"/>
                <a:gd name="T36" fmla="*/ 3389 w 3747"/>
                <a:gd name="T37" fmla="*/ 2978 h 3750"/>
                <a:gd name="T38" fmla="*/ 3654 w 3747"/>
                <a:gd name="T39" fmla="*/ 2454 h 3750"/>
                <a:gd name="T40" fmla="*/ 3747 w 3747"/>
                <a:gd name="T41" fmla="*/ 1876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7" h="3750">
                  <a:moveTo>
                    <a:pt x="3747" y="1876"/>
                  </a:moveTo>
                  <a:lnTo>
                    <a:pt x="3654" y="1296"/>
                  </a:lnTo>
                  <a:lnTo>
                    <a:pt x="3389" y="774"/>
                  </a:lnTo>
                  <a:lnTo>
                    <a:pt x="2974" y="358"/>
                  </a:lnTo>
                  <a:lnTo>
                    <a:pt x="2452" y="93"/>
                  </a:lnTo>
                  <a:lnTo>
                    <a:pt x="1873" y="0"/>
                  </a:lnTo>
                  <a:lnTo>
                    <a:pt x="1294" y="93"/>
                  </a:lnTo>
                  <a:lnTo>
                    <a:pt x="772" y="358"/>
                  </a:lnTo>
                  <a:lnTo>
                    <a:pt x="357" y="774"/>
                  </a:lnTo>
                  <a:lnTo>
                    <a:pt x="92" y="1296"/>
                  </a:lnTo>
                  <a:lnTo>
                    <a:pt x="0" y="1876"/>
                  </a:lnTo>
                  <a:lnTo>
                    <a:pt x="92" y="2454"/>
                  </a:lnTo>
                  <a:lnTo>
                    <a:pt x="357" y="2978"/>
                  </a:lnTo>
                  <a:lnTo>
                    <a:pt x="772" y="3392"/>
                  </a:lnTo>
                  <a:lnTo>
                    <a:pt x="1294" y="3659"/>
                  </a:lnTo>
                  <a:lnTo>
                    <a:pt x="1873" y="3750"/>
                  </a:lnTo>
                  <a:lnTo>
                    <a:pt x="2452" y="3659"/>
                  </a:lnTo>
                  <a:lnTo>
                    <a:pt x="2974" y="3392"/>
                  </a:lnTo>
                  <a:lnTo>
                    <a:pt x="3389" y="2978"/>
                  </a:lnTo>
                  <a:lnTo>
                    <a:pt x="3654" y="2454"/>
                  </a:lnTo>
                  <a:lnTo>
                    <a:pt x="3747" y="1876"/>
                  </a:lnTo>
                </a:path>
              </a:pathLst>
            </a:custGeom>
            <a:noFill/>
            <a:ln w="38100">
              <a:solidFill>
                <a:srgbClr val="080808"/>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0598" name="任意多边形 114806"/>
            <p:cNvSpPr>
              <a:spLocks noChangeArrowheads="1"/>
            </p:cNvSpPr>
            <p:nvPr/>
          </p:nvSpPr>
          <p:spPr bwMode="auto">
            <a:xfrm>
              <a:off x="2571" y="683"/>
              <a:ext cx="717" cy="718"/>
            </a:xfrm>
            <a:custGeom>
              <a:avLst/>
              <a:gdLst>
                <a:gd name="T0" fmla="*/ 6460 w 6460"/>
                <a:gd name="T1" fmla="*/ 3234 h 6466"/>
                <a:gd name="T2" fmla="*/ 6350 w 6460"/>
                <a:gd name="T3" fmla="*/ 2397 h 6466"/>
                <a:gd name="T4" fmla="*/ 6028 w 6460"/>
                <a:gd name="T5" fmla="*/ 1617 h 6466"/>
                <a:gd name="T6" fmla="*/ 5514 w 6460"/>
                <a:gd name="T7" fmla="*/ 948 h 6466"/>
                <a:gd name="T8" fmla="*/ 4845 w 6460"/>
                <a:gd name="T9" fmla="*/ 434 h 6466"/>
                <a:gd name="T10" fmla="*/ 4066 w 6460"/>
                <a:gd name="T11" fmla="*/ 111 h 6466"/>
                <a:gd name="T12" fmla="*/ 3230 w 6460"/>
                <a:gd name="T13" fmla="*/ 0 h 6466"/>
                <a:gd name="T14" fmla="*/ 2395 w 6460"/>
                <a:gd name="T15" fmla="*/ 111 h 6466"/>
                <a:gd name="T16" fmla="*/ 1615 w 6460"/>
                <a:gd name="T17" fmla="*/ 434 h 6466"/>
                <a:gd name="T18" fmla="*/ 946 w 6460"/>
                <a:gd name="T19" fmla="*/ 948 h 6466"/>
                <a:gd name="T20" fmla="*/ 434 w 6460"/>
                <a:gd name="T21" fmla="*/ 1617 h 6466"/>
                <a:gd name="T22" fmla="*/ 111 w 6460"/>
                <a:gd name="T23" fmla="*/ 2397 h 6466"/>
                <a:gd name="T24" fmla="*/ 0 w 6460"/>
                <a:gd name="T25" fmla="*/ 3234 h 6466"/>
                <a:gd name="T26" fmla="*/ 111 w 6460"/>
                <a:gd name="T27" fmla="*/ 4070 h 6466"/>
                <a:gd name="T28" fmla="*/ 434 w 6460"/>
                <a:gd name="T29" fmla="*/ 4849 h 6466"/>
                <a:gd name="T30" fmla="*/ 946 w 6460"/>
                <a:gd name="T31" fmla="*/ 5519 h 6466"/>
                <a:gd name="T32" fmla="*/ 1615 w 6460"/>
                <a:gd name="T33" fmla="*/ 6033 h 6466"/>
                <a:gd name="T34" fmla="*/ 2395 w 6460"/>
                <a:gd name="T35" fmla="*/ 6356 h 6466"/>
                <a:gd name="T36" fmla="*/ 3230 w 6460"/>
                <a:gd name="T37" fmla="*/ 6466 h 6466"/>
                <a:gd name="T38" fmla="*/ 4066 w 6460"/>
                <a:gd name="T39" fmla="*/ 6356 h 6466"/>
                <a:gd name="T40" fmla="*/ 4845 w 6460"/>
                <a:gd name="T41" fmla="*/ 6033 h 6466"/>
                <a:gd name="T42" fmla="*/ 5514 w 6460"/>
                <a:gd name="T43" fmla="*/ 5519 h 6466"/>
                <a:gd name="T44" fmla="*/ 6028 w 6460"/>
                <a:gd name="T45" fmla="*/ 4849 h 6466"/>
                <a:gd name="T46" fmla="*/ 6350 w 6460"/>
                <a:gd name="T47" fmla="*/ 4070 h 6466"/>
                <a:gd name="T48" fmla="*/ 6460 w 6460"/>
                <a:gd name="T49" fmla="*/ 3234 h 6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60" h="6466">
                  <a:moveTo>
                    <a:pt x="6460" y="3234"/>
                  </a:moveTo>
                  <a:lnTo>
                    <a:pt x="6350" y="2397"/>
                  </a:lnTo>
                  <a:lnTo>
                    <a:pt x="6028" y="1617"/>
                  </a:lnTo>
                  <a:lnTo>
                    <a:pt x="5514" y="948"/>
                  </a:lnTo>
                  <a:lnTo>
                    <a:pt x="4845" y="434"/>
                  </a:lnTo>
                  <a:lnTo>
                    <a:pt x="4066" y="111"/>
                  </a:lnTo>
                  <a:lnTo>
                    <a:pt x="3230" y="0"/>
                  </a:lnTo>
                  <a:lnTo>
                    <a:pt x="2395" y="111"/>
                  </a:lnTo>
                  <a:lnTo>
                    <a:pt x="1615" y="434"/>
                  </a:lnTo>
                  <a:lnTo>
                    <a:pt x="946" y="948"/>
                  </a:lnTo>
                  <a:lnTo>
                    <a:pt x="434" y="1617"/>
                  </a:lnTo>
                  <a:lnTo>
                    <a:pt x="111" y="2397"/>
                  </a:lnTo>
                  <a:lnTo>
                    <a:pt x="0" y="3234"/>
                  </a:lnTo>
                  <a:lnTo>
                    <a:pt x="111" y="4070"/>
                  </a:lnTo>
                  <a:lnTo>
                    <a:pt x="434" y="4849"/>
                  </a:lnTo>
                  <a:lnTo>
                    <a:pt x="946" y="5519"/>
                  </a:lnTo>
                  <a:lnTo>
                    <a:pt x="1615" y="6033"/>
                  </a:lnTo>
                  <a:lnTo>
                    <a:pt x="2395" y="6356"/>
                  </a:lnTo>
                  <a:lnTo>
                    <a:pt x="3230" y="6466"/>
                  </a:lnTo>
                  <a:lnTo>
                    <a:pt x="4066" y="6356"/>
                  </a:lnTo>
                  <a:lnTo>
                    <a:pt x="4845" y="6033"/>
                  </a:lnTo>
                  <a:lnTo>
                    <a:pt x="5514" y="5519"/>
                  </a:lnTo>
                  <a:lnTo>
                    <a:pt x="6028" y="4849"/>
                  </a:lnTo>
                  <a:lnTo>
                    <a:pt x="6350" y="4070"/>
                  </a:lnTo>
                  <a:lnTo>
                    <a:pt x="6460" y="3234"/>
                  </a:lnTo>
                </a:path>
              </a:pathLst>
            </a:custGeom>
            <a:noFill/>
            <a:ln w="38100">
              <a:solidFill>
                <a:srgbClr val="080808"/>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0599" name="直接连接符 114807"/>
            <p:cNvSpPr>
              <a:spLocks noChangeShapeType="1"/>
            </p:cNvSpPr>
            <p:nvPr/>
          </p:nvSpPr>
          <p:spPr bwMode="auto">
            <a:xfrm>
              <a:off x="1141" y="1052"/>
              <a:ext cx="2572" cy="1"/>
            </a:xfrm>
            <a:prstGeom prst="line">
              <a:avLst/>
            </a:prstGeom>
            <a:noFill/>
            <a:ln w="1270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00" name="直接连接符 114808"/>
            <p:cNvSpPr>
              <a:spLocks noChangeShapeType="1"/>
            </p:cNvSpPr>
            <p:nvPr/>
          </p:nvSpPr>
          <p:spPr bwMode="auto">
            <a:xfrm>
              <a:off x="1579" y="1451"/>
              <a:ext cx="1243" cy="252"/>
            </a:xfrm>
            <a:prstGeom prst="line">
              <a:avLst/>
            </a:prstGeom>
            <a:noFill/>
            <a:ln w="38100">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01" name="任意多边形 114809"/>
            <p:cNvSpPr>
              <a:spLocks noChangeArrowheads="1"/>
            </p:cNvSpPr>
            <p:nvPr/>
          </p:nvSpPr>
          <p:spPr bwMode="auto">
            <a:xfrm>
              <a:off x="2717" y="398"/>
              <a:ext cx="865" cy="1307"/>
            </a:xfrm>
            <a:custGeom>
              <a:avLst/>
              <a:gdLst>
                <a:gd name="T0" fmla="*/ 0 w 7792"/>
                <a:gd name="T1" fmla="*/ 11445 h 11757"/>
                <a:gd name="T2" fmla="*/ 1105 w 7792"/>
                <a:gd name="T3" fmla="*/ 11709 h 11757"/>
                <a:gd name="T4" fmla="*/ 2240 w 7792"/>
                <a:gd name="T5" fmla="*/ 11757 h 11757"/>
                <a:gd name="T6" fmla="*/ 3364 w 7792"/>
                <a:gd name="T7" fmla="*/ 11585 h 11757"/>
                <a:gd name="T8" fmla="*/ 4433 w 7792"/>
                <a:gd name="T9" fmla="*/ 11199 h 11757"/>
                <a:gd name="T10" fmla="*/ 5407 w 7792"/>
                <a:gd name="T11" fmla="*/ 10616 h 11757"/>
                <a:gd name="T12" fmla="*/ 6253 w 7792"/>
                <a:gd name="T13" fmla="*/ 9855 h 11757"/>
                <a:gd name="T14" fmla="*/ 6935 w 7792"/>
                <a:gd name="T15" fmla="*/ 8946 h 11757"/>
                <a:gd name="T16" fmla="*/ 7430 w 7792"/>
                <a:gd name="T17" fmla="*/ 7923 h 11757"/>
                <a:gd name="T18" fmla="*/ 7719 w 7792"/>
                <a:gd name="T19" fmla="*/ 6823 h 11757"/>
                <a:gd name="T20" fmla="*/ 7792 w 7792"/>
                <a:gd name="T21" fmla="*/ 5688 h 11757"/>
                <a:gd name="T22" fmla="*/ 7644 w 7792"/>
                <a:gd name="T23" fmla="*/ 4560 h 11757"/>
                <a:gd name="T24" fmla="*/ 7283 w 7792"/>
                <a:gd name="T25" fmla="*/ 3483 h 11757"/>
                <a:gd name="T26" fmla="*/ 6721 w 7792"/>
                <a:gd name="T27" fmla="*/ 2494 h 11757"/>
                <a:gd name="T28" fmla="*/ 5981 w 7792"/>
                <a:gd name="T29" fmla="*/ 1632 h 11757"/>
                <a:gd name="T30" fmla="*/ 5088 w 7792"/>
                <a:gd name="T31" fmla="*/ 929 h 11757"/>
                <a:gd name="T32" fmla="*/ 4076 w 7792"/>
                <a:gd name="T33" fmla="*/ 410 h 11757"/>
                <a:gd name="T34" fmla="*/ 2983 w 7792"/>
                <a:gd name="T35" fmla="*/ 97 h 11757"/>
                <a:gd name="T36" fmla="*/ 1851 w 7792"/>
                <a:gd name="T37" fmla="*/ 0 h 11757"/>
                <a:gd name="T38" fmla="*/ 721 w 7792"/>
                <a:gd name="T39" fmla="*/ 122 h 11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92" h="11757">
                  <a:moveTo>
                    <a:pt x="0" y="11445"/>
                  </a:moveTo>
                  <a:lnTo>
                    <a:pt x="1105" y="11709"/>
                  </a:lnTo>
                  <a:lnTo>
                    <a:pt x="2240" y="11757"/>
                  </a:lnTo>
                  <a:lnTo>
                    <a:pt x="3364" y="11585"/>
                  </a:lnTo>
                  <a:lnTo>
                    <a:pt x="4433" y="11199"/>
                  </a:lnTo>
                  <a:lnTo>
                    <a:pt x="5407" y="10616"/>
                  </a:lnTo>
                  <a:lnTo>
                    <a:pt x="6253" y="9855"/>
                  </a:lnTo>
                  <a:lnTo>
                    <a:pt x="6935" y="8946"/>
                  </a:lnTo>
                  <a:lnTo>
                    <a:pt x="7430" y="7923"/>
                  </a:lnTo>
                  <a:lnTo>
                    <a:pt x="7719" y="6823"/>
                  </a:lnTo>
                  <a:lnTo>
                    <a:pt x="7792" y="5688"/>
                  </a:lnTo>
                  <a:lnTo>
                    <a:pt x="7644" y="4560"/>
                  </a:lnTo>
                  <a:lnTo>
                    <a:pt x="7283" y="3483"/>
                  </a:lnTo>
                  <a:lnTo>
                    <a:pt x="6721" y="2494"/>
                  </a:lnTo>
                  <a:lnTo>
                    <a:pt x="5981" y="1632"/>
                  </a:lnTo>
                  <a:lnTo>
                    <a:pt x="5088" y="929"/>
                  </a:lnTo>
                  <a:lnTo>
                    <a:pt x="4076" y="410"/>
                  </a:lnTo>
                  <a:lnTo>
                    <a:pt x="2983" y="97"/>
                  </a:lnTo>
                  <a:lnTo>
                    <a:pt x="1851" y="0"/>
                  </a:lnTo>
                  <a:lnTo>
                    <a:pt x="721" y="122"/>
                  </a:lnTo>
                </a:path>
              </a:pathLst>
            </a:custGeom>
            <a:noFill/>
            <a:ln w="38100">
              <a:solidFill>
                <a:srgbClr val="080808"/>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0602" name="直接连接符 114810"/>
            <p:cNvSpPr>
              <a:spLocks noChangeShapeType="1"/>
            </p:cNvSpPr>
            <p:nvPr/>
          </p:nvSpPr>
          <p:spPr bwMode="auto">
            <a:xfrm flipV="1">
              <a:off x="1599" y="412"/>
              <a:ext cx="1219" cy="253"/>
            </a:xfrm>
            <a:prstGeom prst="line">
              <a:avLst/>
            </a:prstGeom>
            <a:noFill/>
            <a:ln w="38100">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03" name="直接连接符 114811"/>
            <p:cNvSpPr>
              <a:spLocks noChangeShapeType="1"/>
            </p:cNvSpPr>
            <p:nvPr/>
          </p:nvSpPr>
          <p:spPr bwMode="auto">
            <a:xfrm>
              <a:off x="1658" y="542"/>
              <a:ext cx="1" cy="1429"/>
            </a:xfrm>
            <a:prstGeom prst="line">
              <a:avLst/>
            </a:prstGeom>
            <a:noFill/>
            <a:ln w="1270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04" name="任意多边形 114812"/>
            <p:cNvSpPr>
              <a:spLocks noChangeArrowheads="1"/>
            </p:cNvSpPr>
            <p:nvPr/>
          </p:nvSpPr>
          <p:spPr bwMode="auto">
            <a:xfrm>
              <a:off x="1263" y="645"/>
              <a:ext cx="450" cy="816"/>
            </a:xfrm>
            <a:custGeom>
              <a:avLst/>
              <a:gdLst>
                <a:gd name="T0" fmla="*/ 450 w 450"/>
                <a:gd name="T1" fmla="*/ 0 h 816"/>
                <a:gd name="T2" fmla="*/ 229 w 450"/>
                <a:gd name="T3" fmla="*/ 48 h 816"/>
                <a:gd name="T4" fmla="*/ 152 w 450"/>
                <a:gd name="T5" fmla="*/ 95 h 816"/>
                <a:gd name="T6" fmla="*/ 88 w 450"/>
                <a:gd name="T7" fmla="*/ 158 h 816"/>
                <a:gd name="T8" fmla="*/ 40 w 450"/>
                <a:gd name="T9" fmla="*/ 234 h 816"/>
                <a:gd name="T10" fmla="*/ 10 w 450"/>
                <a:gd name="T11" fmla="*/ 318 h 816"/>
                <a:gd name="T12" fmla="*/ 0 w 450"/>
                <a:gd name="T13" fmla="*/ 408 h 816"/>
                <a:gd name="T14" fmla="*/ 10 w 450"/>
                <a:gd name="T15" fmla="*/ 497 h 816"/>
                <a:gd name="T16" fmla="*/ 41 w 450"/>
                <a:gd name="T17" fmla="*/ 582 h 816"/>
                <a:gd name="T18" fmla="*/ 89 w 450"/>
                <a:gd name="T19" fmla="*/ 657 h 816"/>
                <a:gd name="T20" fmla="*/ 154 w 450"/>
                <a:gd name="T21" fmla="*/ 720 h 816"/>
                <a:gd name="T22" fmla="*/ 231 w 450"/>
                <a:gd name="T23" fmla="*/ 766 h 816"/>
                <a:gd name="T24" fmla="*/ 390 w 450"/>
                <a:gd name="T25" fmla="*/ 816 h 816"/>
                <a:gd name="T26" fmla="*/ 316 w 450"/>
                <a:gd name="T27" fmla="*/ 794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0" h="816">
                  <a:moveTo>
                    <a:pt x="450" y="0"/>
                  </a:moveTo>
                  <a:lnTo>
                    <a:pt x="229" y="48"/>
                  </a:lnTo>
                  <a:lnTo>
                    <a:pt x="152" y="95"/>
                  </a:lnTo>
                  <a:lnTo>
                    <a:pt x="88" y="158"/>
                  </a:lnTo>
                  <a:lnTo>
                    <a:pt x="40" y="234"/>
                  </a:lnTo>
                  <a:lnTo>
                    <a:pt x="10" y="318"/>
                  </a:lnTo>
                  <a:lnTo>
                    <a:pt x="0" y="408"/>
                  </a:lnTo>
                  <a:lnTo>
                    <a:pt x="10" y="497"/>
                  </a:lnTo>
                  <a:lnTo>
                    <a:pt x="41" y="582"/>
                  </a:lnTo>
                  <a:lnTo>
                    <a:pt x="89" y="657"/>
                  </a:lnTo>
                  <a:lnTo>
                    <a:pt x="154" y="720"/>
                  </a:lnTo>
                  <a:lnTo>
                    <a:pt x="231" y="766"/>
                  </a:lnTo>
                  <a:lnTo>
                    <a:pt x="390" y="816"/>
                  </a:lnTo>
                  <a:lnTo>
                    <a:pt x="316" y="794"/>
                  </a:lnTo>
                </a:path>
              </a:pathLst>
            </a:custGeom>
            <a:noFill/>
            <a:ln w="38100">
              <a:solidFill>
                <a:srgbClr val="080808"/>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0605" name="直接连接符 114813"/>
            <p:cNvSpPr>
              <a:spLocks noChangeShapeType="1"/>
            </p:cNvSpPr>
            <p:nvPr/>
          </p:nvSpPr>
          <p:spPr bwMode="auto">
            <a:xfrm>
              <a:off x="2929" y="255"/>
              <a:ext cx="1" cy="1716"/>
            </a:xfrm>
            <a:prstGeom prst="line">
              <a:avLst/>
            </a:prstGeom>
            <a:noFill/>
            <a:ln w="1270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06" name="圆角矩形标注 114814"/>
            <p:cNvSpPr>
              <a:spLocks noChangeArrowheads="1"/>
            </p:cNvSpPr>
            <p:nvPr/>
          </p:nvSpPr>
          <p:spPr bwMode="auto">
            <a:xfrm>
              <a:off x="158" y="1752"/>
              <a:ext cx="1180" cy="317"/>
            </a:xfrm>
            <a:prstGeom prst="wedgeRoundRectCallout">
              <a:avLst>
                <a:gd name="adj1" fmla="val 68389"/>
                <a:gd name="adj2" fmla="val -180282"/>
                <a:gd name="adj3" fmla="val 16667"/>
              </a:avLst>
            </a:prstGeom>
            <a:solidFill>
              <a:schemeClr val="tx1">
                <a:alpha val="50194"/>
              </a:schemeClr>
            </a:solidFill>
            <a:ln>
              <a:noFill/>
            </a:ln>
            <a:effectLst>
              <a:prstShdw prst="shdw17" dist="17961" dir="2700000">
                <a:srgbClr val="997A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sz="2000">
                <a:solidFill>
                  <a:srgbClr val="3366FF"/>
                </a:solidFill>
                <a:latin typeface="Times New Roman" pitchFamily="18" charset="0"/>
              </a:endParaRPr>
            </a:p>
          </p:txBody>
        </p:sp>
        <p:sp>
          <p:nvSpPr>
            <p:cNvPr id="20607" name="文本框 114815"/>
            <p:cNvSpPr txBox="1">
              <a:spLocks noChangeArrowheads="1"/>
            </p:cNvSpPr>
            <p:nvPr/>
          </p:nvSpPr>
          <p:spPr bwMode="auto">
            <a:xfrm>
              <a:off x="249" y="1797"/>
              <a:ext cx="9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a:solidFill>
                    <a:schemeClr val="bg1"/>
                  </a:solidFill>
                  <a:latin typeface="宋体" pitchFamily="2" charset="-122"/>
                </a:rPr>
                <a:t>比例为 </a:t>
              </a:r>
              <a:r>
                <a:rPr lang="en-US" altLang="zh-CN" sz="2000" b="1" dirty="0">
                  <a:solidFill>
                    <a:schemeClr val="bg1"/>
                  </a:solidFill>
                  <a:latin typeface="宋体" pitchFamily="2" charset="-122"/>
                </a:rPr>
                <a:t>1</a:t>
              </a:r>
              <a:r>
                <a:rPr lang="zh-CN" altLang="en-US" sz="2000" b="1" dirty="0">
                  <a:solidFill>
                    <a:schemeClr val="bg1"/>
                  </a:solidFill>
                  <a:latin typeface="宋体" pitchFamily="2" charset="-122"/>
                </a:rPr>
                <a:t>：</a:t>
              </a:r>
              <a:r>
                <a:rPr lang="en-US" altLang="zh-CN" sz="2000" b="1" dirty="0">
                  <a:solidFill>
                    <a:schemeClr val="bg1"/>
                  </a:solidFill>
                  <a:latin typeface="宋体" pitchFamily="2" charset="-122"/>
                </a:rPr>
                <a:t>1</a:t>
              </a:r>
              <a:endParaRPr lang="en-US" altLang="zh-CN" sz="2000" b="1" dirty="0">
                <a:solidFill>
                  <a:srgbClr val="000000"/>
                </a:solidFill>
                <a:latin typeface="宋体" pitchFamily="2" charset="-122"/>
              </a:endParaRPr>
            </a:p>
          </p:txBody>
        </p:sp>
      </p:grpSp>
      <p:grpSp>
        <p:nvGrpSpPr>
          <p:cNvPr id="20608" name="组合 114816"/>
          <p:cNvGrpSpPr>
            <a:grpSpLocks/>
          </p:cNvGrpSpPr>
          <p:nvPr/>
        </p:nvGrpSpPr>
        <p:grpSpPr bwMode="auto">
          <a:xfrm>
            <a:off x="6084888" y="1413069"/>
            <a:ext cx="2968625" cy="2303463"/>
            <a:chOff x="3872" y="589"/>
            <a:chExt cx="1814" cy="1451"/>
          </a:xfrm>
        </p:grpSpPr>
        <p:sp>
          <p:nvSpPr>
            <p:cNvPr id="20609" name="矩形 114817"/>
            <p:cNvSpPr>
              <a:spLocks noChangeArrowheads="1"/>
            </p:cNvSpPr>
            <p:nvPr/>
          </p:nvSpPr>
          <p:spPr bwMode="auto">
            <a:xfrm>
              <a:off x="4163" y="953"/>
              <a:ext cx="18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400">
                  <a:solidFill>
                    <a:srgbClr val="000000"/>
                  </a:solidFill>
                  <a:latin typeface="宋体" pitchFamily="2" charset="-122"/>
                </a:rPr>
                <a:t>  </a:t>
              </a:r>
              <a:endParaRPr lang="en-US" altLang="zh-CN" sz="2400" b="1">
                <a:solidFill>
                  <a:schemeClr val="bg1"/>
                </a:solidFill>
                <a:latin typeface="Times New Roman" pitchFamily="18" charset="0"/>
              </a:endParaRPr>
            </a:p>
          </p:txBody>
        </p:sp>
        <p:grpSp>
          <p:nvGrpSpPr>
            <p:cNvPr id="20610" name="组合 114818"/>
            <p:cNvGrpSpPr>
              <a:grpSpLocks/>
            </p:cNvGrpSpPr>
            <p:nvPr/>
          </p:nvGrpSpPr>
          <p:grpSpPr bwMode="auto">
            <a:xfrm>
              <a:off x="4341" y="1465"/>
              <a:ext cx="688" cy="14"/>
              <a:chOff x="1846" y="3658"/>
              <a:chExt cx="1272" cy="26"/>
            </a:xfrm>
          </p:grpSpPr>
          <p:sp>
            <p:nvSpPr>
              <p:cNvPr id="20611" name="直接连接符 114819"/>
              <p:cNvSpPr>
                <a:spLocks noChangeShapeType="1"/>
              </p:cNvSpPr>
              <p:nvPr/>
            </p:nvSpPr>
            <p:spPr bwMode="auto">
              <a:xfrm>
                <a:off x="1927" y="3671"/>
                <a:ext cx="1110" cy="1"/>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12" name="任意多边形 114820"/>
              <p:cNvSpPr>
                <a:spLocks noChangeArrowheads="1"/>
              </p:cNvSpPr>
              <p:nvPr/>
            </p:nvSpPr>
            <p:spPr bwMode="auto">
              <a:xfrm>
                <a:off x="1846" y="3658"/>
                <a:ext cx="81" cy="26"/>
              </a:xfrm>
              <a:custGeom>
                <a:avLst/>
                <a:gdLst>
                  <a:gd name="T0" fmla="*/ 728 w 728"/>
                  <a:gd name="T1" fmla="*/ 0 h 242"/>
                  <a:gd name="T2" fmla="*/ 728 w 728"/>
                  <a:gd name="T3" fmla="*/ 242 h 242"/>
                  <a:gd name="T4" fmla="*/ 0 w 728"/>
                  <a:gd name="T5" fmla="*/ 121 h 242"/>
                  <a:gd name="T6" fmla="*/ 728 w 728"/>
                  <a:gd name="T7" fmla="*/ 0 h 242"/>
                </a:gdLst>
                <a:ahLst/>
                <a:cxnLst>
                  <a:cxn ang="0">
                    <a:pos x="T0" y="T1"/>
                  </a:cxn>
                  <a:cxn ang="0">
                    <a:pos x="T2" y="T3"/>
                  </a:cxn>
                  <a:cxn ang="0">
                    <a:pos x="T4" y="T5"/>
                  </a:cxn>
                  <a:cxn ang="0">
                    <a:pos x="T6" y="T7"/>
                  </a:cxn>
                </a:cxnLst>
                <a:rect l="0" t="0" r="r" b="b"/>
                <a:pathLst>
                  <a:path w="728" h="242">
                    <a:moveTo>
                      <a:pt x="728" y="0"/>
                    </a:moveTo>
                    <a:lnTo>
                      <a:pt x="728" y="242"/>
                    </a:lnTo>
                    <a:lnTo>
                      <a:pt x="0" y="121"/>
                    </a:lnTo>
                    <a:lnTo>
                      <a:pt x="728" y="0"/>
                    </a:lnTo>
                    <a:close/>
                  </a:path>
                </a:pathLst>
              </a:custGeom>
              <a:solidFill>
                <a:srgbClr val="000000"/>
              </a:solidFill>
              <a:ln w="12700">
                <a:solidFill>
                  <a:srgbClr val="FF0000"/>
                </a:solidFill>
                <a:round/>
                <a:headEnd/>
                <a:tailEnd/>
              </a:ln>
            </p:spPr>
            <p:txBody>
              <a:bodyPr/>
              <a:lstStyle/>
              <a:p>
                <a:endParaRPr lang="zh-CN" altLang="en-US">
                  <a:latin typeface="Times New Roman" pitchFamily="18" charset="0"/>
                </a:endParaRPr>
              </a:p>
            </p:txBody>
          </p:sp>
          <p:sp>
            <p:nvSpPr>
              <p:cNvPr id="20613" name="任意多边形 114821"/>
              <p:cNvSpPr>
                <a:spLocks noChangeArrowheads="1"/>
              </p:cNvSpPr>
              <p:nvPr/>
            </p:nvSpPr>
            <p:spPr bwMode="auto">
              <a:xfrm>
                <a:off x="1846" y="3658"/>
                <a:ext cx="81" cy="26"/>
              </a:xfrm>
              <a:custGeom>
                <a:avLst/>
                <a:gdLst>
                  <a:gd name="T0" fmla="*/ 728 w 728"/>
                  <a:gd name="T1" fmla="*/ 0 h 242"/>
                  <a:gd name="T2" fmla="*/ 728 w 728"/>
                  <a:gd name="T3" fmla="*/ 242 h 242"/>
                  <a:gd name="T4" fmla="*/ 0 w 728"/>
                  <a:gd name="T5" fmla="*/ 121 h 242"/>
                  <a:gd name="T6" fmla="*/ 728 w 728"/>
                  <a:gd name="T7" fmla="*/ 0 h 242"/>
                </a:gdLst>
                <a:ahLst/>
                <a:cxnLst>
                  <a:cxn ang="0">
                    <a:pos x="T0" y="T1"/>
                  </a:cxn>
                  <a:cxn ang="0">
                    <a:pos x="T2" y="T3"/>
                  </a:cxn>
                  <a:cxn ang="0">
                    <a:pos x="T4" y="T5"/>
                  </a:cxn>
                  <a:cxn ang="0">
                    <a:pos x="T6" y="T7"/>
                  </a:cxn>
                </a:cxnLst>
                <a:rect l="0" t="0" r="r" b="b"/>
                <a:pathLst>
                  <a:path w="728" h="242">
                    <a:moveTo>
                      <a:pt x="728" y="0"/>
                    </a:moveTo>
                    <a:lnTo>
                      <a:pt x="728" y="242"/>
                    </a:lnTo>
                    <a:lnTo>
                      <a:pt x="0" y="121"/>
                    </a:lnTo>
                    <a:lnTo>
                      <a:pt x="728"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0614" name="任意多边形 114822"/>
              <p:cNvSpPr>
                <a:spLocks noChangeArrowheads="1"/>
              </p:cNvSpPr>
              <p:nvPr/>
            </p:nvSpPr>
            <p:spPr bwMode="auto">
              <a:xfrm>
                <a:off x="3037" y="3658"/>
                <a:ext cx="80" cy="26"/>
              </a:xfrm>
              <a:custGeom>
                <a:avLst/>
                <a:gdLst>
                  <a:gd name="T0" fmla="*/ 0 w 727"/>
                  <a:gd name="T1" fmla="*/ 0 h 242"/>
                  <a:gd name="T2" fmla="*/ 0 w 727"/>
                  <a:gd name="T3" fmla="*/ 242 h 242"/>
                  <a:gd name="T4" fmla="*/ 727 w 727"/>
                  <a:gd name="T5" fmla="*/ 121 h 242"/>
                  <a:gd name="T6" fmla="*/ 0 w 727"/>
                  <a:gd name="T7" fmla="*/ 0 h 242"/>
                </a:gdLst>
                <a:ahLst/>
                <a:cxnLst>
                  <a:cxn ang="0">
                    <a:pos x="T0" y="T1"/>
                  </a:cxn>
                  <a:cxn ang="0">
                    <a:pos x="T2" y="T3"/>
                  </a:cxn>
                  <a:cxn ang="0">
                    <a:pos x="T4" y="T5"/>
                  </a:cxn>
                  <a:cxn ang="0">
                    <a:pos x="T6" y="T7"/>
                  </a:cxn>
                </a:cxnLst>
                <a:rect l="0" t="0" r="r" b="b"/>
                <a:pathLst>
                  <a:path w="727" h="242">
                    <a:moveTo>
                      <a:pt x="0" y="0"/>
                    </a:moveTo>
                    <a:lnTo>
                      <a:pt x="0" y="242"/>
                    </a:lnTo>
                    <a:lnTo>
                      <a:pt x="727" y="121"/>
                    </a:lnTo>
                    <a:lnTo>
                      <a:pt x="0" y="0"/>
                    </a:lnTo>
                    <a:close/>
                  </a:path>
                </a:pathLst>
              </a:custGeom>
              <a:solidFill>
                <a:srgbClr val="000000"/>
              </a:solidFill>
              <a:ln w="12700">
                <a:solidFill>
                  <a:srgbClr val="FF0000"/>
                </a:solidFill>
                <a:round/>
                <a:headEnd/>
                <a:tailEnd/>
              </a:ln>
            </p:spPr>
            <p:txBody>
              <a:bodyPr/>
              <a:lstStyle/>
              <a:p>
                <a:endParaRPr lang="zh-CN" altLang="en-US">
                  <a:latin typeface="Times New Roman" pitchFamily="18" charset="0"/>
                </a:endParaRPr>
              </a:p>
            </p:txBody>
          </p:sp>
          <p:sp>
            <p:nvSpPr>
              <p:cNvPr id="20615" name="任意多边形 114823"/>
              <p:cNvSpPr>
                <a:spLocks noChangeArrowheads="1"/>
              </p:cNvSpPr>
              <p:nvPr/>
            </p:nvSpPr>
            <p:spPr bwMode="auto">
              <a:xfrm>
                <a:off x="3037" y="3658"/>
                <a:ext cx="80" cy="26"/>
              </a:xfrm>
              <a:custGeom>
                <a:avLst/>
                <a:gdLst>
                  <a:gd name="T0" fmla="*/ 0 w 727"/>
                  <a:gd name="T1" fmla="*/ 0 h 242"/>
                  <a:gd name="T2" fmla="*/ 0 w 727"/>
                  <a:gd name="T3" fmla="*/ 242 h 242"/>
                  <a:gd name="T4" fmla="*/ 727 w 727"/>
                  <a:gd name="T5" fmla="*/ 121 h 242"/>
                  <a:gd name="T6" fmla="*/ 0 w 727"/>
                  <a:gd name="T7" fmla="*/ 0 h 242"/>
                </a:gdLst>
                <a:ahLst/>
                <a:cxnLst>
                  <a:cxn ang="0">
                    <a:pos x="T0" y="T1"/>
                  </a:cxn>
                  <a:cxn ang="0">
                    <a:pos x="T2" y="T3"/>
                  </a:cxn>
                  <a:cxn ang="0">
                    <a:pos x="T4" y="T5"/>
                  </a:cxn>
                  <a:cxn ang="0">
                    <a:pos x="T6" y="T7"/>
                  </a:cxn>
                </a:cxnLst>
                <a:rect l="0" t="0" r="r" b="b"/>
                <a:pathLst>
                  <a:path w="727" h="242">
                    <a:moveTo>
                      <a:pt x="0" y="0"/>
                    </a:moveTo>
                    <a:lnTo>
                      <a:pt x="0" y="242"/>
                    </a:lnTo>
                    <a:lnTo>
                      <a:pt x="727" y="121"/>
                    </a:lnTo>
                    <a:lnTo>
                      <a:pt x="0"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0616" name="直接连接符 114824"/>
              <p:cNvSpPr>
                <a:spLocks noChangeShapeType="1"/>
              </p:cNvSpPr>
              <p:nvPr/>
            </p:nvSpPr>
            <p:spPr bwMode="auto">
              <a:xfrm>
                <a:off x="3117" y="3671"/>
                <a:ext cx="1" cy="1"/>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sp>
          <p:nvSpPr>
            <p:cNvPr id="20617" name="直接连接符 114825"/>
            <p:cNvSpPr>
              <a:spLocks noChangeShapeType="1"/>
            </p:cNvSpPr>
            <p:nvPr/>
          </p:nvSpPr>
          <p:spPr bwMode="auto">
            <a:xfrm flipH="1" flipV="1">
              <a:off x="4101" y="859"/>
              <a:ext cx="78" cy="53"/>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nvGrpSpPr>
            <p:cNvPr id="20618" name="组合 114826"/>
            <p:cNvGrpSpPr>
              <a:grpSpLocks/>
            </p:cNvGrpSpPr>
            <p:nvPr/>
          </p:nvGrpSpPr>
          <p:grpSpPr bwMode="auto">
            <a:xfrm>
              <a:off x="4864" y="924"/>
              <a:ext cx="341" cy="191"/>
              <a:chOff x="2803" y="2671"/>
              <a:chExt cx="630" cy="349"/>
            </a:xfrm>
          </p:grpSpPr>
          <p:sp>
            <p:nvSpPr>
              <p:cNvPr id="20619" name="任意多边形 114827"/>
              <p:cNvSpPr>
                <a:spLocks noChangeArrowheads="1"/>
              </p:cNvSpPr>
              <p:nvPr/>
            </p:nvSpPr>
            <p:spPr bwMode="auto">
              <a:xfrm>
                <a:off x="3354" y="2671"/>
                <a:ext cx="78" cy="51"/>
              </a:xfrm>
              <a:custGeom>
                <a:avLst/>
                <a:gdLst>
                  <a:gd name="T0" fmla="*/ 0 w 696"/>
                  <a:gd name="T1" fmla="*/ 246 h 458"/>
                  <a:gd name="T2" fmla="*/ 117 w 696"/>
                  <a:gd name="T3" fmla="*/ 458 h 458"/>
                  <a:gd name="T4" fmla="*/ 696 w 696"/>
                  <a:gd name="T5" fmla="*/ 0 h 458"/>
                  <a:gd name="T6" fmla="*/ 0 w 696"/>
                  <a:gd name="T7" fmla="*/ 246 h 458"/>
                </a:gdLst>
                <a:ahLst/>
                <a:cxnLst>
                  <a:cxn ang="0">
                    <a:pos x="T0" y="T1"/>
                  </a:cxn>
                  <a:cxn ang="0">
                    <a:pos x="T2" y="T3"/>
                  </a:cxn>
                  <a:cxn ang="0">
                    <a:pos x="T4" y="T5"/>
                  </a:cxn>
                  <a:cxn ang="0">
                    <a:pos x="T6" y="T7"/>
                  </a:cxn>
                </a:cxnLst>
                <a:rect l="0" t="0" r="r" b="b"/>
                <a:pathLst>
                  <a:path w="696" h="458">
                    <a:moveTo>
                      <a:pt x="0" y="246"/>
                    </a:moveTo>
                    <a:lnTo>
                      <a:pt x="117" y="458"/>
                    </a:lnTo>
                    <a:lnTo>
                      <a:pt x="696" y="0"/>
                    </a:lnTo>
                    <a:lnTo>
                      <a:pt x="0" y="246"/>
                    </a:lnTo>
                    <a:close/>
                  </a:path>
                </a:pathLst>
              </a:custGeom>
              <a:solidFill>
                <a:srgbClr val="000000"/>
              </a:solidFill>
              <a:ln w="12700">
                <a:solidFill>
                  <a:srgbClr val="3366FF"/>
                </a:solidFill>
                <a:round/>
                <a:headEnd/>
                <a:tailEnd/>
              </a:ln>
            </p:spPr>
            <p:txBody>
              <a:bodyPr/>
              <a:lstStyle/>
              <a:p>
                <a:endParaRPr lang="zh-CN" altLang="en-US">
                  <a:latin typeface="Times New Roman" pitchFamily="18" charset="0"/>
                </a:endParaRPr>
              </a:p>
            </p:txBody>
          </p:sp>
          <p:sp>
            <p:nvSpPr>
              <p:cNvPr id="20620" name="直接连接符 114828"/>
              <p:cNvSpPr>
                <a:spLocks noChangeShapeType="1"/>
              </p:cNvSpPr>
              <p:nvPr/>
            </p:nvSpPr>
            <p:spPr bwMode="auto">
              <a:xfrm>
                <a:off x="3432" y="2671"/>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nvGrpSpPr>
              <p:cNvPr id="20621" name="组合 114829"/>
              <p:cNvGrpSpPr>
                <a:grpSpLocks/>
              </p:cNvGrpSpPr>
              <p:nvPr/>
            </p:nvGrpSpPr>
            <p:grpSpPr bwMode="auto">
              <a:xfrm>
                <a:off x="2803" y="2671"/>
                <a:ext cx="629" cy="349"/>
                <a:chOff x="2803" y="2671"/>
                <a:chExt cx="629" cy="349"/>
              </a:xfrm>
            </p:grpSpPr>
            <p:sp>
              <p:nvSpPr>
                <p:cNvPr id="20622" name="直接连接符 114830"/>
                <p:cNvSpPr>
                  <a:spLocks noChangeShapeType="1"/>
                </p:cNvSpPr>
                <p:nvPr/>
              </p:nvSpPr>
              <p:spPr bwMode="auto">
                <a:xfrm flipV="1">
                  <a:off x="2874" y="2710"/>
                  <a:ext cx="487" cy="270"/>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23" name="任意多边形 114831"/>
                <p:cNvSpPr>
                  <a:spLocks noChangeArrowheads="1"/>
                </p:cNvSpPr>
                <p:nvPr/>
              </p:nvSpPr>
              <p:spPr bwMode="auto">
                <a:xfrm>
                  <a:off x="2803" y="2968"/>
                  <a:ext cx="78" cy="51"/>
                </a:xfrm>
                <a:custGeom>
                  <a:avLst/>
                  <a:gdLst>
                    <a:gd name="T0" fmla="*/ 578 w 694"/>
                    <a:gd name="T1" fmla="*/ 0 h 459"/>
                    <a:gd name="T2" fmla="*/ 694 w 694"/>
                    <a:gd name="T3" fmla="*/ 212 h 459"/>
                    <a:gd name="T4" fmla="*/ 0 w 694"/>
                    <a:gd name="T5" fmla="*/ 459 h 459"/>
                    <a:gd name="T6" fmla="*/ 578 w 694"/>
                    <a:gd name="T7" fmla="*/ 0 h 459"/>
                  </a:gdLst>
                  <a:ahLst/>
                  <a:cxnLst>
                    <a:cxn ang="0">
                      <a:pos x="T0" y="T1"/>
                    </a:cxn>
                    <a:cxn ang="0">
                      <a:pos x="T2" y="T3"/>
                    </a:cxn>
                    <a:cxn ang="0">
                      <a:pos x="T4" y="T5"/>
                    </a:cxn>
                    <a:cxn ang="0">
                      <a:pos x="T6" y="T7"/>
                    </a:cxn>
                  </a:cxnLst>
                  <a:rect l="0" t="0" r="r" b="b"/>
                  <a:pathLst>
                    <a:path w="694" h="459">
                      <a:moveTo>
                        <a:pt x="578" y="0"/>
                      </a:moveTo>
                      <a:lnTo>
                        <a:pt x="694" y="212"/>
                      </a:lnTo>
                      <a:lnTo>
                        <a:pt x="0" y="459"/>
                      </a:lnTo>
                      <a:lnTo>
                        <a:pt x="578" y="0"/>
                      </a:lnTo>
                      <a:close/>
                    </a:path>
                  </a:pathLst>
                </a:custGeom>
                <a:solidFill>
                  <a:srgbClr val="000000"/>
                </a:solidFill>
                <a:ln w="12700">
                  <a:solidFill>
                    <a:srgbClr val="3366FF"/>
                  </a:solidFill>
                  <a:round/>
                  <a:headEnd/>
                  <a:tailEnd/>
                </a:ln>
              </p:spPr>
              <p:txBody>
                <a:bodyPr/>
                <a:lstStyle/>
                <a:p>
                  <a:endParaRPr lang="zh-CN" altLang="en-US">
                    <a:latin typeface="Times New Roman" pitchFamily="18" charset="0"/>
                  </a:endParaRPr>
                </a:p>
              </p:txBody>
            </p:sp>
            <p:sp>
              <p:nvSpPr>
                <p:cNvPr id="20624" name="任意多边形 114832"/>
                <p:cNvSpPr>
                  <a:spLocks noChangeArrowheads="1"/>
                </p:cNvSpPr>
                <p:nvPr/>
              </p:nvSpPr>
              <p:spPr bwMode="auto">
                <a:xfrm>
                  <a:off x="2803" y="2968"/>
                  <a:ext cx="78" cy="51"/>
                </a:xfrm>
                <a:custGeom>
                  <a:avLst/>
                  <a:gdLst>
                    <a:gd name="T0" fmla="*/ 578 w 694"/>
                    <a:gd name="T1" fmla="*/ 0 h 459"/>
                    <a:gd name="T2" fmla="*/ 694 w 694"/>
                    <a:gd name="T3" fmla="*/ 212 h 459"/>
                    <a:gd name="T4" fmla="*/ 0 w 694"/>
                    <a:gd name="T5" fmla="*/ 459 h 459"/>
                    <a:gd name="T6" fmla="*/ 578 w 694"/>
                    <a:gd name="T7" fmla="*/ 0 h 459"/>
                  </a:gdLst>
                  <a:ahLst/>
                  <a:cxnLst>
                    <a:cxn ang="0">
                      <a:pos x="T0" y="T1"/>
                    </a:cxn>
                    <a:cxn ang="0">
                      <a:pos x="T2" y="T3"/>
                    </a:cxn>
                    <a:cxn ang="0">
                      <a:pos x="T4" y="T5"/>
                    </a:cxn>
                    <a:cxn ang="0">
                      <a:pos x="T6" y="T7"/>
                    </a:cxn>
                  </a:cxnLst>
                  <a:rect l="0" t="0" r="r" b="b"/>
                  <a:pathLst>
                    <a:path w="694" h="459">
                      <a:moveTo>
                        <a:pt x="578" y="0"/>
                      </a:moveTo>
                      <a:lnTo>
                        <a:pt x="694" y="212"/>
                      </a:lnTo>
                      <a:lnTo>
                        <a:pt x="0" y="459"/>
                      </a:lnTo>
                      <a:lnTo>
                        <a:pt x="578" y="0"/>
                      </a:lnTo>
                    </a:path>
                  </a:pathLst>
                </a:custGeom>
                <a:noFill/>
                <a:ln w="12700">
                  <a:solidFill>
                    <a:srgbClr val="3366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0625" name="任意多边形 114833"/>
                <p:cNvSpPr>
                  <a:spLocks noChangeArrowheads="1"/>
                </p:cNvSpPr>
                <p:nvPr/>
              </p:nvSpPr>
              <p:spPr bwMode="auto">
                <a:xfrm>
                  <a:off x="3354" y="2671"/>
                  <a:ext cx="78" cy="51"/>
                </a:xfrm>
                <a:custGeom>
                  <a:avLst/>
                  <a:gdLst>
                    <a:gd name="T0" fmla="*/ 0 w 696"/>
                    <a:gd name="T1" fmla="*/ 246 h 458"/>
                    <a:gd name="T2" fmla="*/ 117 w 696"/>
                    <a:gd name="T3" fmla="*/ 458 h 458"/>
                    <a:gd name="T4" fmla="*/ 696 w 696"/>
                    <a:gd name="T5" fmla="*/ 0 h 458"/>
                    <a:gd name="T6" fmla="*/ 0 w 696"/>
                    <a:gd name="T7" fmla="*/ 246 h 458"/>
                  </a:gdLst>
                  <a:ahLst/>
                  <a:cxnLst>
                    <a:cxn ang="0">
                      <a:pos x="T0" y="T1"/>
                    </a:cxn>
                    <a:cxn ang="0">
                      <a:pos x="T2" y="T3"/>
                    </a:cxn>
                    <a:cxn ang="0">
                      <a:pos x="T4" y="T5"/>
                    </a:cxn>
                    <a:cxn ang="0">
                      <a:pos x="T6" y="T7"/>
                    </a:cxn>
                  </a:cxnLst>
                  <a:rect l="0" t="0" r="r" b="b"/>
                  <a:pathLst>
                    <a:path w="696" h="458">
                      <a:moveTo>
                        <a:pt x="0" y="246"/>
                      </a:moveTo>
                      <a:lnTo>
                        <a:pt x="117" y="458"/>
                      </a:lnTo>
                      <a:lnTo>
                        <a:pt x="696" y="0"/>
                      </a:lnTo>
                      <a:lnTo>
                        <a:pt x="0" y="246"/>
                      </a:lnTo>
                    </a:path>
                  </a:pathLst>
                </a:custGeom>
                <a:noFill/>
                <a:ln w="12700">
                  <a:solidFill>
                    <a:srgbClr val="3366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0626" name="直接连接符 114834"/>
                <p:cNvSpPr>
                  <a:spLocks noChangeShapeType="1"/>
                </p:cNvSpPr>
                <p:nvPr/>
              </p:nvSpPr>
              <p:spPr bwMode="auto">
                <a:xfrm>
                  <a:off x="2803" y="3019"/>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grpSp>
        <p:sp>
          <p:nvSpPr>
            <p:cNvPr id="20627" name="直接连接符 114835"/>
            <p:cNvSpPr>
              <a:spLocks noChangeShapeType="1"/>
            </p:cNvSpPr>
            <p:nvPr/>
          </p:nvSpPr>
          <p:spPr bwMode="auto">
            <a:xfrm rot="164268" flipV="1">
              <a:off x="4534" y="910"/>
              <a:ext cx="155" cy="7"/>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nvGrpSpPr>
            <p:cNvPr id="20628" name="组合 114836"/>
            <p:cNvGrpSpPr>
              <a:grpSpLocks/>
            </p:cNvGrpSpPr>
            <p:nvPr/>
          </p:nvGrpSpPr>
          <p:grpSpPr bwMode="auto">
            <a:xfrm>
              <a:off x="4948" y="947"/>
              <a:ext cx="362" cy="297"/>
              <a:chOff x="3117" y="2845"/>
              <a:chExt cx="511" cy="410"/>
            </a:xfrm>
          </p:grpSpPr>
          <p:sp>
            <p:nvSpPr>
              <p:cNvPr id="20629" name="直接连接符 114837"/>
              <p:cNvSpPr>
                <a:spLocks noChangeShapeType="1"/>
              </p:cNvSpPr>
              <p:nvPr/>
            </p:nvSpPr>
            <p:spPr bwMode="auto">
              <a:xfrm>
                <a:off x="3117" y="2845"/>
                <a:ext cx="447" cy="358"/>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30" name="任意多边形 114838"/>
              <p:cNvSpPr>
                <a:spLocks noChangeArrowheads="1"/>
              </p:cNvSpPr>
              <p:nvPr/>
            </p:nvSpPr>
            <p:spPr bwMode="auto">
              <a:xfrm>
                <a:off x="3556" y="3193"/>
                <a:ext cx="71" cy="61"/>
              </a:xfrm>
              <a:custGeom>
                <a:avLst/>
                <a:gdLst>
                  <a:gd name="T0" fmla="*/ 151 w 643"/>
                  <a:gd name="T1" fmla="*/ 0 h 550"/>
                  <a:gd name="T2" fmla="*/ 0 w 643"/>
                  <a:gd name="T3" fmla="*/ 189 h 550"/>
                  <a:gd name="T4" fmla="*/ 643 w 643"/>
                  <a:gd name="T5" fmla="*/ 550 h 550"/>
                  <a:gd name="T6" fmla="*/ 151 w 643"/>
                  <a:gd name="T7" fmla="*/ 0 h 550"/>
                </a:gdLst>
                <a:ahLst/>
                <a:cxnLst>
                  <a:cxn ang="0">
                    <a:pos x="T0" y="T1"/>
                  </a:cxn>
                  <a:cxn ang="0">
                    <a:pos x="T2" y="T3"/>
                  </a:cxn>
                  <a:cxn ang="0">
                    <a:pos x="T4" y="T5"/>
                  </a:cxn>
                  <a:cxn ang="0">
                    <a:pos x="T6" y="T7"/>
                  </a:cxn>
                </a:cxnLst>
                <a:rect l="0" t="0" r="r" b="b"/>
                <a:pathLst>
                  <a:path w="643" h="550">
                    <a:moveTo>
                      <a:pt x="151" y="0"/>
                    </a:moveTo>
                    <a:lnTo>
                      <a:pt x="0" y="189"/>
                    </a:lnTo>
                    <a:lnTo>
                      <a:pt x="643" y="550"/>
                    </a:lnTo>
                    <a:lnTo>
                      <a:pt x="151" y="0"/>
                    </a:lnTo>
                    <a:close/>
                  </a:path>
                </a:pathLst>
              </a:custGeom>
              <a:solidFill>
                <a:srgbClr val="000000"/>
              </a:solidFill>
              <a:ln w="12700">
                <a:solidFill>
                  <a:srgbClr val="3366FF"/>
                </a:solidFill>
                <a:round/>
                <a:headEnd/>
                <a:tailEnd/>
              </a:ln>
            </p:spPr>
            <p:txBody>
              <a:bodyPr/>
              <a:lstStyle/>
              <a:p>
                <a:endParaRPr lang="zh-CN" altLang="en-US">
                  <a:latin typeface="Times New Roman" pitchFamily="18" charset="0"/>
                </a:endParaRPr>
              </a:p>
            </p:txBody>
          </p:sp>
          <p:sp>
            <p:nvSpPr>
              <p:cNvPr id="20631" name="任意多边形 114839"/>
              <p:cNvSpPr>
                <a:spLocks noChangeArrowheads="1"/>
              </p:cNvSpPr>
              <p:nvPr/>
            </p:nvSpPr>
            <p:spPr bwMode="auto">
              <a:xfrm>
                <a:off x="3556" y="3193"/>
                <a:ext cx="71" cy="61"/>
              </a:xfrm>
              <a:custGeom>
                <a:avLst/>
                <a:gdLst>
                  <a:gd name="T0" fmla="*/ 151 w 643"/>
                  <a:gd name="T1" fmla="*/ 0 h 550"/>
                  <a:gd name="T2" fmla="*/ 0 w 643"/>
                  <a:gd name="T3" fmla="*/ 189 h 550"/>
                  <a:gd name="T4" fmla="*/ 643 w 643"/>
                  <a:gd name="T5" fmla="*/ 550 h 550"/>
                  <a:gd name="T6" fmla="*/ 151 w 643"/>
                  <a:gd name="T7" fmla="*/ 0 h 550"/>
                </a:gdLst>
                <a:ahLst/>
                <a:cxnLst>
                  <a:cxn ang="0">
                    <a:pos x="T0" y="T1"/>
                  </a:cxn>
                  <a:cxn ang="0">
                    <a:pos x="T2" y="T3"/>
                  </a:cxn>
                  <a:cxn ang="0">
                    <a:pos x="T4" y="T5"/>
                  </a:cxn>
                  <a:cxn ang="0">
                    <a:pos x="T6" y="T7"/>
                  </a:cxn>
                </a:cxnLst>
                <a:rect l="0" t="0" r="r" b="b"/>
                <a:pathLst>
                  <a:path w="643" h="550">
                    <a:moveTo>
                      <a:pt x="151" y="0"/>
                    </a:moveTo>
                    <a:lnTo>
                      <a:pt x="0" y="189"/>
                    </a:lnTo>
                    <a:lnTo>
                      <a:pt x="643" y="550"/>
                    </a:lnTo>
                    <a:lnTo>
                      <a:pt x="151" y="0"/>
                    </a:lnTo>
                  </a:path>
                </a:pathLst>
              </a:custGeom>
              <a:solidFill>
                <a:srgbClr val="3333FF"/>
              </a:solidFill>
              <a:ln w="12700">
                <a:solidFill>
                  <a:srgbClr val="3366FF"/>
                </a:solidFill>
                <a:round/>
                <a:headEnd/>
                <a:tailEnd/>
              </a:ln>
            </p:spPr>
            <p:txBody>
              <a:bodyPr/>
              <a:lstStyle/>
              <a:p>
                <a:endParaRPr lang="zh-CN" altLang="en-US">
                  <a:latin typeface="Times New Roman" pitchFamily="18" charset="0"/>
                </a:endParaRPr>
              </a:p>
            </p:txBody>
          </p:sp>
          <p:sp>
            <p:nvSpPr>
              <p:cNvPr id="20632" name="直接连接符 114840"/>
              <p:cNvSpPr>
                <a:spLocks noChangeShapeType="1"/>
              </p:cNvSpPr>
              <p:nvPr/>
            </p:nvSpPr>
            <p:spPr bwMode="auto">
              <a:xfrm>
                <a:off x="3627" y="3254"/>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33" name="直接连接符 114841"/>
              <p:cNvSpPr>
                <a:spLocks noChangeShapeType="1"/>
              </p:cNvSpPr>
              <p:nvPr/>
            </p:nvSpPr>
            <p:spPr bwMode="auto">
              <a:xfrm>
                <a:off x="3117" y="2845"/>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grpSp>
          <p:nvGrpSpPr>
            <p:cNvPr id="20634" name="组合 114842"/>
            <p:cNvGrpSpPr>
              <a:grpSpLocks/>
            </p:cNvGrpSpPr>
            <p:nvPr/>
          </p:nvGrpSpPr>
          <p:grpSpPr bwMode="auto">
            <a:xfrm>
              <a:off x="4179" y="908"/>
              <a:ext cx="358" cy="200"/>
              <a:chOff x="1522" y="2658"/>
              <a:chExt cx="662" cy="366"/>
            </a:xfrm>
          </p:grpSpPr>
          <p:sp>
            <p:nvSpPr>
              <p:cNvPr id="20635" name="直接连接符 114843"/>
              <p:cNvSpPr>
                <a:spLocks noChangeShapeType="1"/>
              </p:cNvSpPr>
              <p:nvPr/>
            </p:nvSpPr>
            <p:spPr bwMode="auto">
              <a:xfrm flipH="1">
                <a:off x="2099" y="2658"/>
                <a:ext cx="85" cy="47"/>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36" name="直接连接符 114844"/>
              <p:cNvSpPr>
                <a:spLocks noChangeShapeType="1"/>
              </p:cNvSpPr>
              <p:nvPr/>
            </p:nvSpPr>
            <p:spPr bwMode="auto">
              <a:xfrm flipH="1">
                <a:off x="1522" y="2985"/>
                <a:ext cx="71" cy="39"/>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37" name="直接连接符 114845"/>
              <p:cNvSpPr>
                <a:spLocks noChangeShapeType="1"/>
              </p:cNvSpPr>
              <p:nvPr/>
            </p:nvSpPr>
            <p:spPr bwMode="auto">
              <a:xfrm flipV="1">
                <a:off x="1664" y="2744"/>
                <a:ext cx="364" cy="202"/>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38" name="任意多边形 114846"/>
              <p:cNvSpPr>
                <a:spLocks noChangeArrowheads="1"/>
              </p:cNvSpPr>
              <p:nvPr/>
            </p:nvSpPr>
            <p:spPr bwMode="auto">
              <a:xfrm>
                <a:off x="1586" y="2946"/>
                <a:ext cx="78" cy="51"/>
              </a:xfrm>
              <a:custGeom>
                <a:avLst/>
                <a:gdLst>
                  <a:gd name="T0" fmla="*/ 0 w 696"/>
                  <a:gd name="T1" fmla="*/ 246 h 458"/>
                  <a:gd name="T2" fmla="*/ 117 w 696"/>
                  <a:gd name="T3" fmla="*/ 458 h 458"/>
                  <a:gd name="T4" fmla="*/ 696 w 696"/>
                  <a:gd name="T5" fmla="*/ 0 h 458"/>
                  <a:gd name="T6" fmla="*/ 0 w 696"/>
                  <a:gd name="T7" fmla="*/ 246 h 458"/>
                </a:gdLst>
                <a:ahLst/>
                <a:cxnLst>
                  <a:cxn ang="0">
                    <a:pos x="T0" y="T1"/>
                  </a:cxn>
                  <a:cxn ang="0">
                    <a:pos x="T2" y="T3"/>
                  </a:cxn>
                  <a:cxn ang="0">
                    <a:pos x="T4" y="T5"/>
                  </a:cxn>
                  <a:cxn ang="0">
                    <a:pos x="T6" y="T7"/>
                  </a:cxn>
                </a:cxnLst>
                <a:rect l="0" t="0" r="r" b="b"/>
                <a:pathLst>
                  <a:path w="696" h="458">
                    <a:moveTo>
                      <a:pt x="0" y="246"/>
                    </a:moveTo>
                    <a:lnTo>
                      <a:pt x="117" y="458"/>
                    </a:lnTo>
                    <a:lnTo>
                      <a:pt x="696" y="0"/>
                    </a:lnTo>
                    <a:lnTo>
                      <a:pt x="0" y="246"/>
                    </a:lnTo>
                    <a:close/>
                  </a:path>
                </a:pathLst>
              </a:custGeom>
              <a:solidFill>
                <a:srgbClr val="000000"/>
              </a:solidFill>
              <a:ln w="12700">
                <a:solidFill>
                  <a:srgbClr val="3366FF"/>
                </a:solidFill>
                <a:round/>
                <a:headEnd/>
                <a:tailEnd/>
              </a:ln>
            </p:spPr>
            <p:txBody>
              <a:bodyPr/>
              <a:lstStyle/>
              <a:p>
                <a:endParaRPr lang="zh-CN" altLang="en-US">
                  <a:latin typeface="Times New Roman" pitchFamily="18" charset="0"/>
                </a:endParaRPr>
              </a:p>
            </p:txBody>
          </p:sp>
          <p:sp>
            <p:nvSpPr>
              <p:cNvPr id="20639" name="任意多边形 114847"/>
              <p:cNvSpPr>
                <a:spLocks noChangeArrowheads="1"/>
              </p:cNvSpPr>
              <p:nvPr/>
            </p:nvSpPr>
            <p:spPr bwMode="auto">
              <a:xfrm>
                <a:off x="1586" y="2946"/>
                <a:ext cx="78" cy="51"/>
              </a:xfrm>
              <a:custGeom>
                <a:avLst/>
                <a:gdLst>
                  <a:gd name="T0" fmla="*/ 0 w 696"/>
                  <a:gd name="T1" fmla="*/ 246 h 458"/>
                  <a:gd name="T2" fmla="*/ 117 w 696"/>
                  <a:gd name="T3" fmla="*/ 458 h 458"/>
                  <a:gd name="T4" fmla="*/ 696 w 696"/>
                  <a:gd name="T5" fmla="*/ 0 h 458"/>
                  <a:gd name="T6" fmla="*/ 0 w 696"/>
                  <a:gd name="T7" fmla="*/ 246 h 458"/>
                </a:gdLst>
                <a:ahLst/>
                <a:cxnLst>
                  <a:cxn ang="0">
                    <a:pos x="T0" y="T1"/>
                  </a:cxn>
                  <a:cxn ang="0">
                    <a:pos x="T2" y="T3"/>
                  </a:cxn>
                  <a:cxn ang="0">
                    <a:pos x="T4" y="T5"/>
                  </a:cxn>
                  <a:cxn ang="0">
                    <a:pos x="T6" y="T7"/>
                  </a:cxn>
                </a:cxnLst>
                <a:rect l="0" t="0" r="r" b="b"/>
                <a:pathLst>
                  <a:path w="696" h="458">
                    <a:moveTo>
                      <a:pt x="0" y="246"/>
                    </a:moveTo>
                    <a:lnTo>
                      <a:pt x="117" y="458"/>
                    </a:lnTo>
                    <a:lnTo>
                      <a:pt x="696" y="0"/>
                    </a:lnTo>
                    <a:lnTo>
                      <a:pt x="0" y="246"/>
                    </a:lnTo>
                  </a:path>
                </a:pathLst>
              </a:custGeom>
              <a:noFill/>
              <a:ln w="12700">
                <a:solidFill>
                  <a:srgbClr val="3366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0640" name="任意多边形 114848"/>
              <p:cNvSpPr>
                <a:spLocks noChangeArrowheads="1"/>
              </p:cNvSpPr>
              <p:nvPr/>
            </p:nvSpPr>
            <p:spPr bwMode="auto">
              <a:xfrm>
                <a:off x="2028" y="2693"/>
                <a:ext cx="77" cy="51"/>
              </a:xfrm>
              <a:custGeom>
                <a:avLst/>
                <a:gdLst>
                  <a:gd name="T0" fmla="*/ 578 w 695"/>
                  <a:gd name="T1" fmla="*/ 0 h 459"/>
                  <a:gd name="T2" fmla="*/ 695 w 695"/>
                  <a:gd name="T3" fmla="*/ 213 h 459"/>
                  <a:gd name="T4" fmla="*/ 0 w 695"/>
                  <a:gd name="T5" fmla="*/ 459 h 459"/>
                  <a:gd name="T6" fmla="*/ 578 w 695"/>
                  <a:gd name="T7" fmla="*/ 0 h 459"/>
                </a:gdLst>
                <a:ahLst/>
                <a:cxnLst>
                  <a:cxn ang="0">
                    <a:pos x="T0" y="T1"/>
                  </a:cxn>
                  <a:cxn ang="0">
                    <a:pos x="T2" y="T3"/>
                  </a:cxn>
                  <a:cxn ang="0">
                    <a:pos x="T4" y="T5"/>
                  </a:cxn>
                  <a:cxn ang="0">
                    <a:pos x="T6" y="T7"/>
                  </a:cxn>
                </a:cxnLst>
                <a:rect l="0" t="0" r="r" b="b"/>
                <a:pathLst>
                  <a:path w="695" h="459">
                    <a:moveTo>
                      <a:pt x="578" y="0"/>
                    </a:moveTo>
                    <a:lnTo>
                      <a:pt x="695" y="213"/>
                    </a:lnTo>
                    <a:lnTo>
                      <a:pt x="0" y="459"/>
                    </a:lnTo>
                    <a:lnTo>
                      <a:pt x="578" y="0"/>
                    </a:lnTo>
                    <a:close/>
                  </a:path>
                </a:pathLst>
              </a:custGeom>
              <a:solidFill>
                <a:srgbClr val="000000"/>
              </a:solidFill>
              <a:ln w="12700">
                <a:solidFill>
                  <a:srgbClr val="3366FF"/>
                </a:solidFill>
                <a:round/>
                <a:headEnd/>
                <a:tailEnd/>
              </a:ln>
            </p:spPr>
            <p:txBody>
              <a:bodyPr/>
              <a:lstStyle/>
              <a:p>
                <a:endParaRPr lang="zh-CN" altLang="en-US">
                  <a:latin typeface="Times New Roman" pitchFamily="18" charset="0"/>
                </a:endParaRPr>
              </a:p>
            </p:txBody>
          </p:sp>
          <p:sp>
            <p:nvSpPr>
              <p:cNvPr id="20641" name="任意多边形 114849"/>
              <p:cNvSpPr>
                <a:spLocks noChangeArrowheads="1"/>
              </p:cNvSpPr>
              <p:nvPr/>
            </p:nvSpPr>
            <p:spPr bwMode="auto">
              <a:xfrm>
                <a:off x="2028" y="2693"/>
                <a:ext cx="77" cy="51"/>
              </a:xfrm>
              <a:custGeom>
                <a:avLst/>
                <a:gdLst>
                  <a:gd name="T0" fmla="*/ 578 w 695"/>
                  <a:gd name="T1" fmla="*/ 0 h 459"/>
                  <a:gd name="T2" fmla="*/ 695 w 695"/>
                  <a:gd name="T3" fmla="*/ 213 h 459"/>
                  <a:gd name="T4" fmla="*/ 0 w 695"/>
                  <a:gd name="T5" fmla="*/ 459 h 459"/>
                  <a:gd name="T6" fmla="*/ 578 w 695"/>
                  <a:gd name="T7" fmla="*/ 0 h 459"/>
                </a:gdLst>
                <a:ahLst/>
                <a:cxnLst>
                  <a:cxn ang="0">
                    <a:pos x="T0" y="T1"/>
                  </a:cxn>
                  <a:cxn ang="0">
                    <a:pos x="T2" y="T3"/>
                  </a:cxn>
                  <a:cxn ang="0">
                    <a:pos x="T4" y="T5"/>
                  </a:cxn>
                  <a:cxn ang="0">
                    <a:pos x="T6" y="T7"/>
                  </a:cxn>
                </a:cxnLst>
                <a:rect l="0" t="0" r="r" b="b"/>
                <a:pathLst>
                  <a:path w="695" h="459">
                    <a:moveTo>
                      <a:pt x="578" y="0"/>
                    </a:moveTo>
                    <a:lnTo>
                      <a:pt x="695" y="213"/>
                    </a:lnTo>
                    <a:lnTo>
                      <a:pt x="0" y="459"/>
                    </a:lnTo>
                    <a:lnTo>
                      <a:pt x="578" y="0"/>
                    </a:lnTo>
                  </a:path>
                </a:pathLst>
              </a:custGeom>
              <a:noFill/>
              <a:ln w="12700">
                <a:solidFill>
                  <a:srgbClr val="3366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0642" name="直接连接符 114850"/>
              <p:cNvSpPr>
                <a:spLocks noChangeShapeType="1"/>
              </p:cNvSpPr>
              <p:nvPr/>
            </p:nvSpPr>
            <p:spPr bwMode="auto">
              <a:xfrm>
                <a:off x="2028" y="2744"/>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43" name="直接连接符 114851"/>
              <p:cNvSpPr>
                <a:spLocks noChangeShapeType="1"/>
              </p:cNvSpPr>
              <p:nvPr/>
            </p:nvSpPr>
            <p:spPr bwMode="auto">
              <a:xfrm>
                <a:off x="1664" y="2946"/>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grpSp>
          <p:nvGrpSpPr>
            <p:cNvPr id="20644" name="组合 114852"/>
            <p:cNvGrpSpPr>
              <a:grpSpLocks/>
            </p:cNvGrpSpPr>
            <p:nvPr/>
          </p:nvGrpSpPr>
          <p:grpSpPr bwMode="auto">
            <a:xfrm>
              <a:off x="4165" y="905"/>
              <a:ext cx="182" cy="115"/>
              <a:chOff x="1511" y="2636"/>
              <a:chExt cx="336" cy="210"/>
            </a:xfrm>
          </p:grpSpPr>
          <p:sp>
            <p:nvSpPr>
              <p:cNvPr id="20645" name="直接连接符 114853"/>
              <p:cNvSpPr>
                <a:spLocks noChangeShapeType="1"/>
              </p:cNvSpPr>
              <p:nvPr/>
            </p:nvSpPr>
            <p:spPr bwMode="auto">
              <a:xfrm flipH="1" flipV="1">
                <a:off x="1580" y="2679"/>
                <a:ext cx="266" cy="166"/>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46" name="任意多边形 114854"/>
              <p:cNvSpPr>
                <a:spLocks noChangeArrowheads="1"/>
              </p:cNvSpPr>
              <p:nvPr/>
            </p:nvSpPr>
            <p:spPr bwMode="auto">
              <a:xfrm>
                <a:off x="1511" y="2636"/>
                <a:ext cx="76" cy="54"/>
              </a:xfrm>
              <a:custGeom>
                <a:avLst/>
                <a:gdLst>
                  <a:gd name="T0" fmla="*/ 681 w 681"/>
                  <a:gd name="T1" fmla="*/ 283 h 489"/>
                  <a:gd name="T2" fmla="*/ 554 w 681"/>
                  <a:gd name="T3" fmla="*/ 489 h 489"/>
                  <a:gd name="T4" fmla="*/ 0 w 681"/>
                  <a:gd name="T5" fmla="*/ 0 h 489"/>
                  <a:gd name="T6" fmla="*/ 681 w 681"/>
                  <a:gd name="T7" fmla="*/ 283 h 489"/>
                </a:gdLst>
                <a:ahLst/>
                <a:cxnLst>
                  <a:cxn ang="0">
                    <a:pos x="T0" y="T1"/>
                  </a:cxn>
                  <a:cxn ang="0">
                    <a:pos x="T2" y="T3"/>
                  </a:cxn>
                  <a:cxn ang="0">
                    <a:pos x="T4" y="T5"/>
                  </a:cxn>
                  <a:cxn ang="0">
                    <a:pos x="T6" y="T7"/>
                  </a:cxn>
                </a:cxnLst>
                <a:rect l="0" t="0" r="r" b="b"/>
                <a:pathLst>
                  <a:path w="681" h="489">
                    <a:moveTo>
                      <a:pt x="681" y="283"/>
                    </a:moveTo>
                    <a:lnTo>
                      <a:pt x="554" y="489"/>
                    </a:lnTo>
                    <a:lnTo>
                      <a:pt x="0" y="0"/>
                    </a:lnTo>
                    <a:lnTo>
                      <a:pt x="681" y="283"/>
                    </a:lnTo>
                    <a:close/>
                  </a:path>
                </a:pathLst>
              </a:custGeom>
              <a:solidFill>
                <a:srgbClr val="000000"/>
              </a:solidFill>
              <a:ln w="12700">
                <a:solidFill>
                  <a:srgbClr val="3366FF"/>
                </a:solidFill>
                <a:round/>
                <a:headEnd/>
                <a:tailEnd/>
              </a:ln>
            </p:spPr>
            <p:txBody>
              <a:bodyPr/>
              <a:lstStyle/>
              <a:p>
                <a:endParaRPr lang="zh-CN" altLang="en-US">
                  <a:latin typeface="Times New Roman" pitchFamily="18" charset="0"/>
                </a:endParaRPr>
              </a:p>
            </p:txBody>
          </p:sp>
          <p:sp>
            <p:nvSpPr>
              <p:cNvPr id="20647" name="任意多边形 114855"/>
              <p:cNvSpPr>
                <a:spLocks noChangeArrowheads="1"/>
              </p:cNvSpPr>
              <p:nvPr/>
            </p:nvSpPr>
            <p:spPr bwMode="auto">
              <a:xfrm>
                <a:off x="1511" y="2636"/>
                <a:ext cx="76" cy="54"/>
              </a:xfrm>
              <a:custGeom>
                <a:avLst/>
                <a:gdLst>
                  <a:gd name="T0" fmla="*/ 681 w 681"/>
                  <a:gd name="T1" fmla="*/ 283 h 489"/>
                  <a:gd name="T2" fmla="*/ 554 w 681"/>
                  <a:gd name="T3" fmla="*/ 489 h 489"/>
                  <a:gd name="T4" fmla="*/ 0 w 681"/>
                  <a:gd name="T5" fmla="*/ 0 h 489"/>
                  <a:gd name="T6" fmla="*/ 681 w 681"/>
                  <a:gd name="T7" fmla="*/ 283 h 489"/>
                </a:gdLst>
                <a:ahLst/>
                <a:cxnLst>
                  <a:cxn ang="0">
                    <a:pos x="T0" y="T1"/>
                  </a:cxn>
                  <a:cxn ang="0">
                    <a:pos x="T2" y="T3"/>
                  </a:cxn>
                  <a:cxn ang="0">
                    <a:pos x="T4" y="T5"/>
                  </a:cxn>
                  <a:cxn ang="0">
                    <a:pos x="T6" y="T7"/>
                  </a:cxn>
                </a:cxnLst>
                <a:rect l="0" t="0" r="r" b="b"/>
                <a:pathLst>
                  <a:path w="681" h="489">
                    <a:moveTo>
                      <a:pt x="681" y="283"/>
                    </a:moveTo>
                    <a:lnTo>
                      <a:pt x="554" y="489"/>
                    </a:lnTo>
                    <a:lnTo>
                      <a:pt x="0" y="0"/>
                    </a:lnTo>
                    <a:lnTo>
                      <a:pt x="681" y="283"/>
                    </a:lnTo>
                  </a:path>
                </a:pathLst>
              </a:custGeom>
              <a:noFill/>
              <a:ln w="12700">
                <a:solidFill>
                  <a:srgbClr val="3366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0648" name="直接连接符 114856"/>
              <p:cNvSpPr>
                <a:spLocks noChangeShapeType="1"/>
              </p:cNvSpPr>
              <p:nvPr/>
            </p:nvSpPr>
            <p:spPr bwMode="auto">
              <a:xfrm>
                <a:off x="1511" y="2636"/>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49" name="直接连接符 114857"/>
              <p:cNvSpPr>
                <a:spLocks noChangeShapeType="1"/>
              </p:cNvSpPr>
              <p:nvPr/>
            </p:nvSpPr>
            <p:spPr bwMode="auto">
              <a:xfrm>
                <a:off x="1846" y="2845"/>
                <a:ext cx="1" cy="1"/>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sp>
          <p:nvSpPr>
            <p:cNvPr id="20650" name="文本框 114858"/>
            <p:cNvSpPr txBox="1">
              <a:spLocks noChangeArrowheads="1"/>
            </p:cNvSpPr>
            <p:nvPr/>
          </p:nvSpPr>
          <p:spPr bwMode="auto">
            <a:xfrm>
              <a:off x="3872" y="637"/>
              <a:ext cx="37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a:solidFill>
                    <a:srgbClr val="3366FF"/>
                  </a:solidFill>
                  <a:latin typeface="Times New Roman" pitchFamily="18" charset="0"/>
                </a:rPr>
                <a:t>R20</a:t>
              </a:r>
            </a:p>
          </p:txBody>
        </p:sp>
        <p:sp>
          <p:nvSpPr>
            <p:cNvPr id="20651" name="直接连接符 114859"/>
            <p:cNvSpPr>
              <a:spLocks noChangeShapeType="1"/>
            </p:cNvSpPr>
            <p:nvPr/>
          </p:nvSpPr>
          <p:spPr bwMode="auto">
            <a:xfrm>
              <a:off x="3980" y="864"/>
              <a:ext cx="130" cy="0"/>
            </a:xfrm>
            <a:prstGeom prst="line">
              <a:avLst/>
            </a:prstGeom>
            <a:noFill/>
            <a:ln w="9525">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52" name="文本框 114860"/>
            <p:cNvSpPr txBox="1">
              <a:spLocks noChangeArrowheads="1"/>
            </p:cNvSpPr>
            <p:nvPr/>
          </p:nvSpPr>
          <p:spPr bwMode="auto">
            <a:xfrm>
              <a:off x="4448" y="709"/>
              <a:ext cx="3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a:solidFill>
                    <a:srgbClr val="3366FF"/>
                  </a:solidFill>
                  <a:latin typeface="Times New Roman" pitchFamily="18" charset="0"/>
                </a:rPr>
                <a:t>Ø20</a:t>
              </a:r>
            </a:p>
          </p:txBody>
        </p:sp>
        <p:sp>
          <p:nvSpPr>
            <p:cNvPr id="20653" name="文本框 114861"/>
            <p:cNvSpPr txBox="1">
              <a:spLocks noChangeArrowheads="1"/>
            </p:cNvSpPr>
            <p:nvPr/>
          </p:nvSpPr>
          <p:spPr bwMode="auto">
            <a:xfrm rot="-1463797">
              <a:off x="4494" y="995"/>
              <a:ext cx="3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a:solidFill>
                    <a:srgbClr val="3366FF"/>
                  </a:solidFill>
                  <a:latin typeface="Times New Roman" pitchFamily="18" charset="0"/>
                </a:rPr>
                <a:t>Ø30</a:t>
              </a:r>
            </a:p>
          </p:txBody>
        </p:sp>
        <p:sp>
          <p:nvSpPr>
            <p:cNvPr id="20654" name="文本框 114862"/>
            <p:cNvSpPr txBox="1">
              <a:spLocks noChangeArrowheads="1"/>
            </p:cNvSpPr>
            <p:nvPr/>
          </p:nvSpPr>
          <p:spPr bwMode="auto">
            <a:xfrm rot="2492528">
              <a:off x="5306" y="1165"/>
              <a:ext cx="3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a:solidFill>
                    <a:srgbClr val="3366FF"/>
                  </a:solidFill>
                  <a:latin typeface="Times New Roman" pitchFamily="18" charset="0"/>
                </a:rPr>
                <a:t>Ø56</a:t>
              </a:r>
            </a:p>
          </p:txBody>
        </p:sp>
        <p:sp>
          <p:nvSpPr>
            <p:cNvPr id="20655" name="文本框 114863"/>
            <p:cNvSpPr txBox="1">
              <a:spLocks noChangeArrowheads="1"/>
            </p:cNvSpPr>
            <p:nvPr/>
          </p:nvSpPr>
          <p:spPr bwMode="auto">
            <a:xfrm>
              <a:off x="4519" y="1280"/>
              <a:ext cx="2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a:solidFill>
                    <a:srgbClr val="FF0000"/>
                  </a:solidFill>
                  <a:latin typeface="Times New Roman" pitchFamily="18" charset="0"/>
                </a:rPr>
                <a:t>50</a:t>
              </a:r>
              <a:endParaRPr lang="en-US" altLang="zh-CN" sz="2000">
                <a:solidFill>
                  <a:schemeClr val="bg1"/>
                </a:solidFill>
                <a:latin typeface="Times New Roman" pitchFamily="18" charset="0"/>
              </a:endParaRPr>
            </a:p>
          </p:txBody>
        </p:sp>
        <p:sp>
          <p:nvSpPr>
            <p:cNvPr id="20656" name="直接连接符 114864"/>
            <p:cNvSpPr>
              <a:spLocks noChangeShapeType="1"/>
            </p:cNvSpPr>
            <p:nvPr/>
          </p:nvSpPr>
          <p:spPr bwMode="auto">
            <a:xfrm flipV="1">
              <a:off x="5034" y="1465"/>
              <a:ext cx="1" cy="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57" name="直接连接符 114865"/>
            <p:cNvSpPr>
              <a:spLocks noChangeShapeType="1"/>
            </p:cNvSpPr>
            <p:nvPr/>
          </p:nvSpPr>
          <p:spPr bwMode="auto">
            <a:xfrm>
              <a:off x="5034" y="1523"/>
              <a:ext cx="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58" name="直接连接符 114866"/>
            <p:cNvSpPr>
              <a:spLocks noChangeShapeType="1"/>
            </p:cNvSpPr>
            <p:nvPr/>
          </p:nvSpPr>
          <p:spPr bwMode="auto">
            <a:xfrm flipV="1">
              <a:off x="4347" y="1465"/>
              <a:ext cx="0" cy="5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59" name="直接连接符 114867"/>
            <p:cNvSpPr>
              <a:spLocks noChangeShapeType="1"/>
            </p:cNvSpPr>
            <p:nvPr/>
          </p:nvSpPr>
          <p:spPr bwMode="auto">
            <a:xfrm>
              <a:off x="4347" y="1523"/>
              <a:ext cx="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60" name="任意多边形 114868"/>
            <p:cNvSpPr>
              <a:spLocks noChangeArrowheads="1"/>
            </p:cNvSpPr>
            <p:nvPr/>
          </p:nvSpPr>
          <p:spPr bwMode="auto">
            <a:xfrm>
              <a:off x="4234" y="906"/>
              <a:ext cx="225" cy="228"/>
            </a:xfrm>
            <a:custGeom>
              <a:avLst/>
              <a:gdLst>
                <a:gd name="T0" fmla="*/ 3747 w 3747"/>
                <a:gd name="T1" fmla="*/ 1876 h 3750"/>
                <a:gd name="T2" fmla="*/ 3654 w 3747"/>
                <a:gd name="T3" fmla="*/ 1296 h 3750"/>
                <a:gd name="T4" fmla="*/ 3389 w 3747"/>
                <a:gd name="T5" fmla="*/ 774 h 3750"/>
                <a:gd name="T6" fmla="*/ 2974 w 3747"/>
                <a:gd name="T7" fmla="*/ 358 h 3750"/>
                <a:gd name="T8" fmla="*/ 2452 w 3747"/>
                <a:gd name="T9" fmla="*/ 93 h 3750"/>
                <a:gd name="T10" fmla="*/ 1873 w 3747"/>
                <a:gd name="T11" fmla="*/ 0 h 3750"/>
                <a:gd name="T12" fmla="*/ 1294 w 3747"/>
                <a:gd name="T13" fmla="*/ 93 h 3750"/>
                <a:gd name="T14" fmla="*/ 772 w 3747"/>
                <a:gd name="T15" fmla="*/ 358 h 3750"/>
                <a:gd name="T16" fmla="*/ 357 w 3747"/>
                <a:gd name="T17" fmla="*/ 774 h 3750"/>
                <a:gd name="T18" fmla="*/ 92 w 3747"/>
                <a:gd name="T19" fmla="*/ 1296 h 3750"/>
                <a:gd name="T20" fmla="*/ 0 w 3747"/>
                <a:gd name="T21" fmla="*/ 1876 h 3750"/>
                <a:gd name="T22" fmla="*/ 92 w 3747"/>
                <a:gd name="T23" fmla="*/ 2454 h 3750"/>
                <a:gd name="T24" fmla="*/ 357 w 3747"/>
                <a:gd name="T25" fmla="*/ 2978 h 3750"/>
                <a:gd name="T26" fmla="*/ 772 w 3747"/>
                <a:gd name="T27" fmla="*/ 3392 h 3750"/>
                <a:gd name="T28" fmla="*/ 1294 w 3747"/>
                <a:gd name="T29" fmla="*/ 3659 h 3750"/>
                <a:gd name="T30" fmla="*/ 1873 w 3747"/>
                <a:gd name="T31" fmla="*/ 3750 h 3750"/>
                <a:gd name="T32" fmla="*/ 2452 w 3747"/>
                <a:gd name="T33" fmla="*/ 3659 h 3750"/>
                <a:gd name="T34" fmla="*/ 2974 w 3747"/>
                <a:gd name="T35" fmla="*/ 3392 h 3750"/>
                <a:gd name="T36" fmla="*/ 3389 w 3747"/>
                <a:gd name="T37" fmla="*/ 2978 h 3750"/>
                <a:gd name="T38" fmla="*/ 3654 w 3747"/>
                <a:gd name="T39" fmla="*/ 2454 h 3750"/>
                <a:gd name="T40" fmla="*/ 3747 w 3747"/>
                <a:gd name="T41" fmla="*/ 1876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7" h="3750">
                  <a:moveTo>
                    <a:pt x="3747" y="1876"/>
                  </a:moveTo>
                  <a:lnTo>
                    <a:pt x="3654" y="1296"/>
                  </a:lnTo>
                  <a:lnTo>
                    <a:pt x="3389" y="774"/>
                  </a:lnTo>
                  <a:lnTo>
                    <a:pt x="2974" y="358"/>
                  </a:lnTo>
                  <a:lnTo>
                    <a:pt x="2452" y="93"/>
                  </a:lnTo>
                  <a:lnTo>
                    <a:pt x="1873" y="0"/>
                  </a:lnTo>
                  <a:lnTo>
                    <a:pt x="1294" y="93"/>
                  </a:lnTo>
                  <a:lnTo>
                    <a:pt x="772" y="358"/>
                  </a:lnTo>
                  <a:lnTo>
                    <a:pt x="357" y="774"/>
                  </a:lnTo>
                  <a:lnTo>
                    <a:pt x="92" y="1296"/>
                  </a:lnTo>
                  <a:lnTo>
                    <a:pt x="0" y="1876"/>
                  </a:lnTo>
                  <a:lnTo>
                    <a:pt x="92" y="2454"/>
                  </a:lnTo>
                  <a:lnTo>
                    <a:pt x="357" y="2978"/>
                  </a:lnTo>
                  <a:lnTo>
                    <a:pt x="772" y="3392"/>
                  </a:lnTo>
                  <a:lnTo>
                    <a:pt x="1294" y="3659"/>
                  </a:lnTo>
                  <a:lnTo>
                    <a:pt x="1873" y="3750"/>
                  </a:lnTo>
                  <a:lnTo>
                    <a:pt x="2452" y="3659"/>
                  </a:lnTo>
                  <a:lnTo>
                    <a:pt x="2974" y="3392"/>
                  </a:lnTo>
                  <a:lnTo>
                    <a:pt x="3389" y="2978"/>
                  </a:lnTo>
                  <a:lnTo>
                    <a:pt x="3654" y="2454"/>
                  </a:lnTo>
                  <a:lnTo>
                    <a:pt x="3747" y="1876"/>
                  </a:lnTo>
                </a:path>
              </a:pathLst>
            </a:custGeom>
            <a:noFill/>
            <a:ln w="38100">
              <a:solidFill>
                <a:srgbClr val="080808"/>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0661" name="任意多边形 114869"/>
            <p:cNvSpPr>
              <a:spLocks noChangeArrowheads="1"/>
            </p:cNvSpPr>
            <p:nvPr/>
          </p:nvSpPr>
          <p:spPr bwMode="auto">
            <a:xfrm>
              <a:off x="4840" y="823"/>
              <a:ext cx="388" cy="393"/>
            </a:xfrm>
            <a:custGeom>
              <a:avLst/>
              <a:gdLst>
                <a:gd name="T0" fmla="*/ 6460 w 6460"/>
                <a:gd name="T1" fmla="*/ 3234 h 6466"/>
                <a:gd name="T2" fmla="*/ 6350 w 6460"/>
                <a:gd name="T3" fmla="*/ 2397 h 6466"/>
                <a:gd name="T4" fmla="*/ 6028 w 6460"/>
                <a:gd name="T5" fmla="*/ 1617 h 6466"/>
                <a:gd name="T6" fmla="*/ 5514 w 6460"/>
                <a:gd name="T7" fmla="*/ 948 h 6466"/>
                <a:gd name="T8" fmla="*/ 4845 w 6460"/>
                <a:gd name="T9" fmla="*/ 434 h 6466"/>
                <a:gd name="T10" fmla="*/ 4066 w 6460"/>
                <a:gd name="T11" fmla="*/ 111 h 6466"/>
                <a:gd name="T12" fmla="*/ 3230 w 6460"/>
                <a:gd name="T13" fmla="*/ 0 h 6466"/>
                <a:gd name="T14" fmla="*/ 2395 w 6460"/>
                <a:gd name="T15" fmla="*/ 111 h 6466"/>
                <a:gd name="T16" fmla="*/ 1615 w 6460"/>
                <a:gd name="T17" fmla="*/ 434 h 6466"/>
                <a:gd name="T18" fmla="*/ 946 w 6460"/>
                <a:gd name="T19" fmla="*/ 948 h 6466"/>
                <a:gd name="T20" fmla="*/ 434 w 6460"/>
                <a:gd name="T21" fmla="*/ 1617 h 6466"/>
                <a:gd name="T22" fmla="*/ 111 w 6460"/>
                <a:gd name="T23" fmla="*/ 2397 h 6466"/>
                <a:gd name="T24" fmla="*/ 0 w 6460"/>
                <a:gd name="T25" fmla="*/ 3234 h 6466"/>
                <a:gd name="T26" fmla="*/ 111 w 6460"/>
                <a:gd name="T27" fmla="*/ 4070 h 6466"/>
                <a:gd name="T28" fmla="*/ 434 w 6460"/>
                <a:gd name="T29" fmla="*/ 4849 h 6466"/>
                <a:gd name="T30" fmla="*/ 946 w 6460"/>
                <a:gd name="T31" fmla="*/ 5519 h 6466"/>
                <a:gd name="T32" fmla="*/ 1615 w 6460"/>
                <a:gd name="T33" fmla="*/ 6033 h 6466"/>
                <a:gd name="T34" fmla="*/ 2395 w 6460"/>
                <a:gd name="T35" fmla="*/ 6356 h 6466"/>
                <a:gd name="T36" fmla="*/ 3230 w 6460"/>
                <a:gd name="T37" fmla="*/ 6466 h 6466"/>
                <a:gd name="T38" fmla="*/ 4066 w 6460"/>
                <a:gd name="T39" fmla="*/ 6356 h 6466"/>
                <a:gd name="T40" fmla="*/ 4845 w 6460"/>
                <a:gd name="T41" fmla="*/ 6033 h 6466"/>
                <a:gd name="T42" fmla="*/ 5514 w 6460"/>
                <a:gd name="T43" fmla="*/ 5519 h 6466"/>
                <a:gd name="T44" fmla="*/ 6028 w 6460"/>
                <a:gd name="T45" fmla="*/ 4849 h 6466"/>
                <a:gd name="T46" fmla="*/ 6350 w 6460"/>
                <a:gd name="T47" fmla="*/ 4070 h 6466"/>
                <a:gd name="T48" fmla="*/ 6460 w 6460"/>
                <a:gd name="T49" fmla="*/ 3234 h 6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60" h="6466">
                  <a:moveTo>
                    <a:pt x="6460" y="3234"/>
                  </a:moveTo>
                  <a:lnTo>
                    <a:pt x="6350" y="2397"/>
                  </a:lnTo>
                  <a:lnTo>
                    <a:pt x="6028" y="1617"/>
                  </a:lnTo>
                  <a:lnTo>
                    <a:pt x="5514" y="948"/>
                  </a:lnTo>
                  <a:lnTo>
                    <a:pt x="4845" y="434"/>
                  </a:lnTo>
                  <a:lnTo>
                    <a:pt x="4066" y="111"/>
                  </a:lnTo>
                  <a:lnTo>
                    <a:pt x="3230" y="0"/>
                  </a:lnTo>
                  <a:lnTo>
                    <a:pt x="2395" y="111"/>
                  </a:lnTo>
                  <a:lnTo>
                    <a:pt x="1615" y="434"/>
                  </a:lnTo>
                  <a:lnTo>
                    <a:pt x="946" y="948"/>
                  </a:lnTo>
                  <a:lnTo>
                    <a:pt x="434" y="1617"/>
                  </a:lnTo>
                  <a:lnTo>
                    <a:pt x="111" y="2397"/>
                  </a:lnTo>
                  <a:lnTo>
                    <a:pt x="0" y="3234"/>
                  </a:lnTo>
                  <a:lnTo>
                    <a:pt x="111" y="4070"/>
                  </a:lnTo>
                  <a:lnTo>
                    <a:pt x="434" y="4849"/>
                  </a:lnTo>
                  <a:lnTo>
                    <a:pt x="946" y="5519"/>
                  </a:lnTo>
                  <a:lnTo>
                    <a:pt x="1615" y="6033"/>
                  </a:lnTo>
                  <a:lnTo>
                    <a:pt x="2395" y="6356"/>
                  </a:lnTo>
                  <a:lnTo>
                    <a:pt x="3230" y="6466"/>
                  </a:lnTo>
                  <a:lnTo>
                    <a:pt x="4066" y="6356"/>
                  </a:lnTo>
                  <a:lnTo>
                    <a:pt x="4845" y="6033"/>
                  </a:lnTo>
                  <a:lnTo>
                    <a:pt x="5514" y="5519"/>
                  </a:lnTo>
                  <a:lnTo>
                    <a:pt x="6028" y="4849"/>
                  </a:lnTo>
                  <a:lnTo>
                    <a:pt x="6350" y="4070"/>
                  </a:lnTo>
                  <a:lnTo>
                    <a:pt x="6460" y="3234"/>
                  </a:lnTo>
                </a:path>
              </a:pathLst>
            </a:custGeom>
            <a:noFill/>
            <a:ln w="38100">
              <a:solidFill>
                <a:srgbClr val="080808"/>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0662" name="直接连接符 114870"/>
            <p:cNvSpPr>
              <a:spLocks noChangeShapeType="1"/>
            </p:cNvSpPr>
            <p:nvPr/>
          </p:nvSpPr>
          <p:spPr bwMode="auto">
            <a:xfrm>
              <a:off x="4067" y="1025"/>
              <a:ext cx="1391" cy="1"/>
            </a:xfrm>
            <a:prstGeom prst="line">
              <a:avLst/>
            </a:prstGeom>
            <a:noFill/>
            <a:ln w="1270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63" name="直接连接符 114871"/>
            <p:cNvSpPr>
              <a:spLocks noChangeShapeType="1"/>
            </p:cNvSpPr>
            <p:nvPr/>
          </p:nvSpPr>
          <p:spPr bwMode="auto">
            <a:xfrm>
              <a:off x="4304" y="1244"/>
              <a:ext cx="672" cy="138"/>
            </a:xfrm>
            <a:prstGeom prst="line">
              <a:avLst/>
            </a:prstGeom>
            <a:noFill/>
            <a:ln w="38100">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64" name="任意多边形 114872"/>
            <p:cNvSpPr>
              <a:spLocks noChangeArrowheads="1"/>
            </p:cNvSpPr>
            <p:nvPr/>
          </p:nvSpPr>
          <p:spPr bwMode="auto">
            <a:xfrm>
              <a:off x="4919" y="667"/>
              <a:ext cx="468" cy="716"/>
            </a:xfrm>
            <a:custGeom>
              <a:avLst/>
              <a:gdLst>
                <a:gd name="T0" fmla="*/ 0 w 7792"/>
                <a:gd name="T1" fmla="*/ 11445 h 11757"/>
                <a:gd name="T2" fmla="*/ 1105 w 7792"/>
                <a:gd name="T3" fmla="*/ 11709 h 11757"/>
                <a:gd name="T4" fmla="*/ 2240 w 7792"/>
                <a:gd name="T5" fmla="*/ 11757 h 11757"/>
                <a:gd name="T6" fmla="*/ 3364 w 7792"/>
                <a:gd name="T7" fmla="*/ 11585 h 11757"/>
                <a:gd name="T8" fmla="*/ 4433 w 7792"/>
                <a:gd name="T9" fmla="*/ 11199 h 11757"/>
                <a:gd name="T10" fmla="*/ 5407 w 7792"/>
                <a:gd name="T11" fmla="*/ 10616 h 11757"/>
                <a:gd name="T12" fmla="*/ 6253 w 7792"/>
                <a:gd name="T13" fmla="*/ 9855 h 11757"/>
                <a:gd name="T14" fmla="*/ 6935 w 7792"/>
                <a:gd name="T15" fmla="*/ 8946 h 11757"/>
                <a:gd name="T16" fmla="*/ 7430 w 7792"/>
                <a:gd name="T17" fmla="*/ 7923 h 11757"/>
                <a:gd name="T18" fmla="*/ 7719 w 7792"/>
                <a:gd name="T19" fmla="*/ 6823 h 11757"/>
                <a:gd name="T20" fmla="*/ 7792 w 7792"/>
                <a:gd name="T21" fmla="*/ 5688 h 11757"/>
                <a:gd name="T22" fmla="*/ 7644 w 7792"/>
                <a:gd name="T23" fmla="*/ 4560 h 11757"/>
                <a:gd name="T24" fmla="*/ 7283 w 7792"/>
                <a:gd name="T25" fmla="*/ 3483 h 11757"/>
                <a:gd name="T26" fmla="*/ 6721 w 7792"/>
                <a:gd name="T27" fmla="*/ 2494 h 11757"/>
                <a:gd name="T28" fmla="*/ 5981 w 7792"/>
                <a:gd name="T29" fmla="*/ 1632 h 11757"/>
                <a:gd name="T30" fmla="*/ 5088 w 7792"/>
                <a:gd name="T31" fmla="*/ 929 h 11757"/>
                <a:gd name="T32" fmla="*/ 4076 w 7792"/>
                <a:gd name="T33" fmla="*/ 410 h 11757"/>
                <a:gd name="T34" fmla="*/ 2983 w 7792"/>
                <a:gd name="T35" fmla="*/ 97 h 11757"/>
                <a:gd name="T36" fmla="*/ 1851 w 7792"/>
                <a:gd name="T37" fmla="*/ 0 h 11757"/>
                <a:gd name="T38" fmla="*/ 721 w 7792"/>
                <a:gd name="T39" fmla="*/ 122 h 11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92" h="11757">
                  <a:moveTo>
                    <a:pt x="0" y="11445"/>
                  </a:moveTo>
                  <a:lnTo>
                    <a:pt x="1105" y="11709"/>
                  </a:lnTo>
                  <a:lnTo>
                    <a:pt x="2240" y="11757"/>
                  </a:lnTo>
                  <a:lnTo>
                    <a:pt x="3364" y="11585"/>
                  </a:lnTo>
                  <a:lnTo>
                    <a:pt x="4433" y="11199"/>
                  </a:lnTo>
                  <a:lnTo>
                    <a:pt x="5407" y="10616"/>
                  </a:lnTo>
                  <a:lnTo>
                    <a:pt x="6253" y="9855"/>
                  </a:lnTo>
                  <a:lnTo>
                    <a:pt x="6935" y="8946"/>
                  </a:lnTo>
                  <a:lnTo>
                    <a:pt x="7430" y="7923"/>
                  </a:lnTo>
                  <a:lnTo>
                    <a:pt x="7719" y="6823"/>
                  </a:lnTo>
                  <a:lnTo>
                    <a:pt x="7792" y="5688"/>
                  </a:lnTo>
                  <a:lnTo>
                    <a:pt x="7644" y="4560"/>
                  </a:lnTo>
                  <a:lnTo>
                    <a:pt x="7283" y="3483"/>
                  </a:lnTo>
                  <a:lnTo>
                    <a:pt x="6721" y="2494"/>
                  </a:lnTo>
                  <a:lnTo>
                    <a:pt x="5981" y="1632"/>
                  </a:lnTo>
                  <a:lnTo>
                    <a:pt x="5088" y="929"/>
                  </a:lnTo>
                  <a:lnTo>
                    <a:pt x="4076" y="410"/>
                  </a:lnTo>
                  <a:lnTo>
                    <a:pt x="2983" y="97"/>
                  </a:lnTo>
                  <a:lnTo>
                    <a:pt x="1851" y="0"/>
                  </a:lnTo>
                  <a:lnTo>
                    <a:pt x="721" y="122"/>
                  </a:lnTo>
                </a:path>
              </a:pathLst>
            </a:custGeom>
            <a:noFill/>
            <a:ln w="38100">
              <a:solidFill>
                <a:srgbClr val="080808"/>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0665" name="直接连接符 114873"/>
            <p:cNvSpPr>
              <a:spLocks noChangeShapeType="1"/>
            </p:cNvSpPr>
            <p:nvPr/>
          </p:nvSpPr>
          <p:spPr bwMode="auto">
            <a:xfrm flipV="1">
              <a:off x="4315" y="675"/>
              <a:ext cx="659" cy="138"/>
            </a:xfrm>
            <a:prstGeom prst="line">
              <a:avLst/>
            </a:prstGeom>
            <a:noFill/>
            <a:ln w="38100">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66" name="直接连接符 114874"/>
            <p:cNvSpPr>
              <a:spLocks noChangeShapeType="1"/>
            </p:cNvSpPr>
            <p:nvPr/>
          </p:nvSpPr>
          <p:spPr bwMode="auto">
            <a:xfrm>
              <a:off x="4347" y="746"/>
              <a:ext cx="0" cy="783"/>
            </a:xfrm>
            <a:prstGeom prst="line">
              <a:avLst/>
            </a:prstGeom>
            <a:noFill/>
            <a:ln w="1270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67" name="任意多边形 114875"/>
            <p:cNvSpPr>
              <a:spLocks noChangeArrowheads="1"/>
            </p:cNvSpPr>
            <p:nvPr/>
          </p:nvSpPr>
          <p:spPr bwMode="auto">
            <a:xfrm>
              <a:off x="4133" y="792"/>
              <a:ext cx="270" cy="474"/>
            </a:xfrm>
            <a:custGeom>
              <a:avLst/>
              <a:gdLst>
                <a:gd name="T0" fmla="*/ 252 w 270"/>
                <a:gd name="T1" fmla="*/ 0 h 474"/>
                <a:gd name="T2" fmla="*/ 124 w 270"/>
                <a:gd name="T3" fmla="*/ 37 h 474"/>
                <a:gd name="T4" fmla="*/ 82 w 270"/>
                <a:gd name="T5" fmla="*/ 62 h 474"/>
                <a:gd name="T6" fmla="*/ 48 w 270"/>
                <a:gd name="T7" fmla="*/ 97 h 474"/>
                <a:gd name="T8" fmla="*/ 22 w 270"/>
                <a:gd name="T9" fmla="*/ 138 h 474"/>
                <a:gd name="T10" fmla="*/ 5 w 270"/>
                <a:gd name="T11" fmla="*/ 184 h 474"/>
                <a:gd name="T12" fmla="*/ 0 w 270"/>
                <a:gd name="T13" fmla="*/ 233 h 474"/>
                <a:gd name="T14" fmla="*/ 6 w 270"/>
                <a:gd name="T15" fmla="*/ 282 h 474"/>
                <a:gd name="T16" fmla="*/ 22 w 270"/>
                <a:gd name="T17" fmla="*/ 329 h 474"/>
                <a:gd name="T18" fmla="*/ 48 w 270"/>
                <a:gd name="T19" fmla="*/ 370 h 474"/>
                <a:gd name="T20" fmla="*/ 83 w 270"/>
                <a:gd name="T21" fmla="*/ 404 h 474"/>
                <a:gd name="T22" fmla="*/ 125 w 270"/>
                <a:gd name="T23" fmla="*/ 430 h 474"/>
                <a:gd name="T24" fmla="*/ 270 w 270"/>
                <a:gd name="T25" fmla="*/ 47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0" h="474">
                  <a:moveTo>
                    <a:pt x="252" y="0"/>
                  </a:moveTo>
                  <a:lnTo>
                    <a:pt x="124" y="37"/>
                  </a:lnTo>
                  <a:lnTo>
                    <a:pt x="82" y="62"/>
                  </a:lnTo>
                  <a:lnTo>
                    <a:pt x="48" y="97"/>
                  </a:lnTo>
                  <a:lnTo>
                    <a:pt x="22" y="138"/>
                  </a:lnTo>
                  <a:lnTo>
                    <a:pt x="5" y="184"/>
                  </a:lnTo>
                  <a:lnTo>
                    <a:pt x="0" y="233"/>
                  </a:lnTo>
                  <a:lnTo>
                    <a:pt x="6" y="282"/>
                  </a:lnTo>
                  <a:lnTo>
                    <a:pt x="22" y="329"/>
                  </a:lnTo>
                  <a:lnTo>
                    <a:pt x="48" y="370"/>
                  </a:lnTo>
                  <a:lnTo>
                    <a:pt x="83" y="404"/>
                  </a:lnTo>
                  <a:lnTo>
                    <a:pt x="125" y="430"/>
                  </a:lnTo>
                  <a:lnTo>
                    <a:pt x="270" y="474"/>
                  </a:lnTo>
                </a:path>
              </a:pathLst>
            </a:custGeom>
            <a:noFill/>
            <a:ln w="38100">
              <a:solidFill>
                <a:srgbClr val="080808"/>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0668" name="直接连接符 114876"/>
            <p:cNvSpPr>
              <a:spLocks noChangeShapeType="1"/>
            </p:cNvSpPr>
            <p:nvPr/>
          </p:nvSpPr>
          <p:spPr bwMode="auto">
            <a:xfrm>
              <a:off x="5034" y="589"/>
              <a:ext cx="1" cy="940"/>
            </a:xfrm>
            <a:prstGeom prst="line">
              <a:avLst/>
            </a:prstGeom>
            <a:noFill/>
            <a:ln w="12700">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69" name="直接连接符 114877"/>
            <p:cNvSpPr>
              <a:spLocks noChangeShapeType="1"/>
            </p:cNvSpPr>
            <p:nvPr/>
          </p:nvSpPr>
          <p:spPr bwMode="auto">
            <a:xfrm>
              <a:off x="5291" y="1213"/>
              <a:ext cx="240" cy="240"/>
            </a:xfrm>
            <a:prstGeom prst="line">
              <a:avLst/>
            </a:prstGeom>
            <a:noFill/>
            <a:ln w="12700">
              <a:solidFill>
                <a:srgbClr val="66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70" name="直接连接符 114878"/>
            <p:cNvSpPr>
              <a:spLocks noChangeShapeType="1"/>
            </p:cNvSpPr>
            <p:nvPr/>
          </p:nvSpPr>
          <p:spPr bwMode="auto">
            <a:xfrm flipH="1">
              <a:off x="4583" y="1117"/>
              <a:ext cx="288" cy="144"/>
            </a:xfrm>
            <a:prstGeom prst="line">
              <a:avLst/>
            </a:prstGeom>
            <a:noFill/>
            <a:ln w="12700">
              <a:solidFill>
                <a:srgbClr val="6666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0671" name="矩形标注 114879"/>
            <p:cNvSpPr>
              <a:spLocks noChangeArrowheads="1"/>
            </p:cNvSpPr>
            <p:nvPr/>
          </p:nvSpPr>
          <p:spPr bwMode="auto">
            <a:xfrm>
              <a:off x="4785" y="1752"/>
              <a:ext cx="816" cy="288"/>
            </a:xfrm>
            <a:prstGeom prst="wedgeRectCallout">
              <a:avLst>
                <a:gd name="adj1" fmla="val 2083"/>
                <a:gd name="adj2" fmla="val -244444"/>
              </a:avLst>
            </a:prstGeom>
            <a:solidFill>
              <a:srgbClr val="3333CC">
                <a:alpha val="49804"/>
              </a:srgbClr>
            </a:solidFill>
            <a:ln>
              <a:noFill/>
            </a:ln>
            <a:effectLst>
              <a:prstShdw prst="shdw17" dist="17961" dir="2700000">
                <a:srgbClr val="999900"/>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sz="2000">
                <a:solidFill>
                  <a:srgbClr val="3366FF"/>
                </a:solidFill>
                <a:latin typeface="Times New Roman" pitchFamily="18" charset="0"/>
              </a:endParaRPr>
            </a:p>
          </p:txBody>
        </p:sp>
        <p:sp>
          <p:nvSpPr>
            <p:cNvPr id="20672" name="文本框 114880"/>
            <p:cNvSpPr txBox="1">
              <a:spLocks noChangeArrowheads="1"/>
            </p:cNvSpPr>
            <p:nvPr/>
          </p:nvSpPr>
          <p:spPr bwMode="auto">
            <a:xfrm>
              <a:off x="4785" y="1752"/>
              <a:ext cx="73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a:solidFill>
                    <a:schemeClr val="bg1"/>
                  </a:solidFill>
                  <a:latin typeface="Times New Roman" pitchFamily="18" charset="0"/>
                </a:rPr>
                <a:t>缩小比例</a:t>
              </a:r>
              <a:endParaRPr lang="en-US" altLang="zh-CN" sz="2000" b="1" dirty="0">
                <a:solidFill>
                  <a:schemeClr val="bg1"/>
                </a:solidFill>
                <a:latin typeface="Times New Roman" pitchFamily="18" charset="0"/>
              </a:endParaRPr>
            </a:p>
          </p:txBody>
        </p:sp>
      </p:grpSp>
      <p:sp>
        <p:nvSpPr>
          <p:cNvPr id="20673" name="文本框 114881"/>
          <p:cNvSpPr txBox="1">
            <a:spLocks noChangeArrowheads="1"/>
          </p:cNvSpPr>
          <p:nvPr/>
        </p:nvSpPr>
        <p:spPr bwMode="auto">
          <a:xfrm>
            <a:off x="1836038" y="461922"/>
            <a:ext cx="5832475" cy="519112"/>
          </a:xfrm>
          <a:prstGeom prst="rect">
            <a:avLst/>
          </a:prstGeom>
          <a:noFill/>
          <a:ln>
            <a:noFill/>
          </a:ln>
          <a:effectLst>
            <a:prstShdw prst="shdw17" dist="17961" dir="2700000">
              <a:srgbClr val="928E6A"/>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t">
              <a:spcBef>
                <a:spcPct val="50000"/>
              </a:spcBef>
            </a:pPr>
            <a:r>
              <a:rPr lang="zh-CN" altLang="en-US" sz="2800" b="1" dirty="0">
                <a:latin typeface="Times New Roman" pitchFamily="18" charset="0"/>
                <a:ea typeface="楷体_GB2312" pitchFamily="49" charset="-122"/>
              </a:rPr>
              <a:t>比例的使用</a:t>
            </a:r>
          </a:p>
        </p:txBody>
      </p:sp>
      <p:sp>
        <p:nvSpPr>
          <p:cNvPr id="19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一、基础知识介绍</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AutoShape 10"/>
          <p:cNvSpPr>
            <a:spLocks noChangeArrowheads="1"/>
          </p:cNvSpPr>
          <p:nvPr/>
        </p:nvSpPr>
        <p:spPr bwMode="auto">
          <a:xfrm>
            <a:off x="1447800" y="1143000"/>
            <a:ext cx="76200" cy="76200"/>
          </a:xfrm>
          <a:prstGeom prst="smileyFace">
            <a:avLst>
              <a:gd name="adj" fmla="val 465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800">
              <a:latin typeface="Times New Roman" pitchFamily="18" charset="0"/>
            </a:endParaRPr>
          </a:p>
        </p:txBody>
      </p:sp>
      <p:sp>
        <p:nvSpPr>
          <p:cNvPr id="21506" name="矩形 117762"/>
          <p:cNvSpPr>
            <a:spLocks noChangeArrowheads="1"/>
          </p:cNvSpPr>
          <p:nvPr/>
        </p:nvSpPr>
        <p:spPr bwMode="auto">
          <a:xfrm>
            <a:off x="1765300" y="977900"/>
            <a:ext cx="2508250" cy="0"/>
          </a:xfrm>
          <a:prstGeom prst="rect">
            <a:avLst/>
          </a:prstGeom>
          <a:noFill/>
          <a:ln>
            <a:noFill/>
          </a:ln>
          <a:effectLst>
            <a:prstShdw prst="shdw17" dist="17961" dir="2700000">
              <a:srgbClr val="708688">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
        <p:nvSpPr>
          <p:cNvPr id="21507" name="矩形 117763"/>
          <p:cNvSpPr>
            <a:spLocks noChangeArrowheads="1"/>
          </p:cNvSpPr>
          <p:nvPr/>
        </p:nvSpPr>
        <p:spPr bwMode="auto">
          <a:xfrm>
            <a:off x="1765300" y="977900"/>
            <a:ext cx="2508250" cy="0"/>
          </a:xfrm>
          <a:prstGeom prst="rect">
            <a:avLst/>
          </a:prstGeom>
          <a:noFill/>
          <a:ln>
            <a:noFill/>
          </a:ln>
          <a:effectLst>
            <a:prstShdw prst="shdw17" dist="17961" dir="2700000">
              <a:srgbClr val="708688">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
        <p:nvSpPr>
          <p:cNvPr id="21508" name="文本框 117808"/>
          <p:cNvSpPr txBox="1">
            <a:spLocks noChangeArrowheads="1"/>
          </p:cNvSpPr>
          <p:nvPr/>
        </p:nvSpPr>
        <p:spPr bwMode="auto">
          <a:xfrm>
            <a:off x="323850" y="260350"/>
            <a:ext cx="3096166" cy="523220"/>
          </a:xfrm>
          <a:prstGeom prst="rect">
            <a:avLst/>
          </a:prstGeom>
          <a:noFill/>
          <a:ln>
            <a:noFill/>
          </a:ln>
          <a:effectLst>
            <a:prstShdw prst="shdw17" dist="17961" dir="2700000">
              <a:srgbClr val="928E6A"/>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t">
              <a:buClr>
                <a:schemeClr val="tx1"/>
              </a:buClr>
            </a:pPr>
            <a:r>
              <a:rPr lang="en-US" altLang="zh-CN" sz="2800" b="1" dirty="0" smtClean="0">
                <a:solidFill>
                  <a:srgbClr val="C00000"/>
                </a:solidFill>
                <a:latin typeface="隶书" pitchFamily="49" charset="-122"/>
                <a:ea typeface="隶书" pitchFamily="49" charset="-122"/>
              </a:rPr>
              <a:t>3.3 </a:t>
            </a:r>
            <a:r>
              <a:rPr lang="zh-CN" altLang="en-US" sz="2800" b="1" dirty="0" smtClean="0">
                <a:solidFill>
                  <a:srgbClr val="C00000"/>
                </a:solidFill>
                <a:latin typeface="黑体" pitchFamily="49" charset="-122"/>
                <a:ea typeface="黑体" pitchFamily="49" charset="-122"/>
              </a:rPr>
              <a:t>图线</a:t>
            </a:r>
            <a:r>
              <a:rPr lang="zh-CN" altLang="en-US" sz="2800" b="1" dirty="0">
                <a:solidFill>
                  <a:srgbClr val="C00000"/>
                </a:solidFill>
                <a:latin typeface="黑体" pitchFamily="49" charset="-122"/>
                <a:ea typeface="黑体" pitchFamily="49" charset="-122"/>
              </a:rPr>
              <a:t>及其应用 </a:t>
            </a:r>
          </a:p>
        </p:txBody>
      </p:sp>
      <p:sp>
        <p:nvSpPr>
          <p:cNvPr id="21509" name="文本框 117810"/>
          <p:cNvSpPr txBox="1">
            <a:spLocks noChangeArrowheads="1"/>
          </p:cNvSpPr>
          <p:nvPr/>
        </p:nvSpPr>
        <p:spPr bwMode="auto">
          <a:xfrm>
            <a:off x="250825" y="836613"/>
            <a:ext cx="8713788" cy="701675"/>
          </a:xfrm>
          <a:prstGeom prst="rect">
            <a:avLst/>
          </a:prstGeom>
          <a:noFill/>
          <a:ln>
            <a:noFill/>
          </a:ln>
          <a:effectLst>
            <a:prstShdw prst="shdw17" dist="17961" dir="2700000">
              <a:srgbClr val="928E6A"/>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t">
              <a:spcBef>
                <a:spcPct val="50000"/>
              </a:spcBef>
            </a:pPr>
            <a:r>
              <a:rPr lang="en-US" altLang="zh-CN" sz="2000" b="1" dirty="0">
                <a:solidFill>
                  <a:srgbClr val="000000"/>
                </a:solidFill>
                <a:latin typeface="宋体" pitchFamily="2" charset="-122"/>
              </a:rPr>
              <a:t>  </a:t>
            </a:r>
            <a:r>
              <a:rPr lang="zh-CN" altLang="en-US" sz="2000" b="1" dirty="0">
                <a:solidFill>
                  <a:srgbClr val="000000"/>
                </a:solidFill>
                <a:latin typeface="宋体" pitchFamily="2" charset="-122"/>
              </a:rPr>
              <a:t>机械图中采用粗、细两种线宽。在实际应用时，粗线宽度</a:t>
            </a:r>
            <a:r>
              <a:rPr lang="en-US" altLang="zh-CN" sz="2000" b="1" dirty="0">
                <a:solidFill>
                  <a:srgbClr val="000000"/>
                </a:solidFill>
                <a:latin typeface="宋体" pitchFamily="2" charset="-122"/>
              </a:rPr>
              <a:t>d</a:t>
            </a:r>
            <a:r>
              <a:rPr lang="zh-CN" altLang="en-US" sz="2000" b="1" dirty="0">
                <a:solidFill>
                  <a:srgbClr val="000000"/>
                </a:solidFill>
                <a:latin typeface="宋体" pitchFamily="2" charset="-122"/>
              </a:rPr>
              <a:t>优先采用</a:t>
            </a:r>
            <a:r>
              <a:rPr lang="en-US" altLang="zh-CN" sz="2000" b="1" dirty="0">
                <a:solidFill>
                  <a:srgbClr val="000000"/>
                </a:solidFill>
                <a:latin typeface="宋体" pitchFamily="2" charset="-122"/>
              </a:rPr>
              <a:t>0.5mm</a:t>
            </a:r>
            <a:r>
              <a:rPr lang="zh-CN" altLang="en-US" sz="2000" b="1" dirty="0">
                <a:solidFill>
                  <a:srgbClr val="000000"/>
                </a:solidFill>
                <a:latin typeface="宋体" pitchFamily="2" charset="-122"/>
              </a:rPr>
              <a:t>或</a:t>
            </a:r>
            <a:r>
              <a:rPr lang="en-US" altLang="zh-CN" sz="2000" b="1" dirty="0">
                <a:solidFill>
                  <a:srgbClr val="000000"/>
                </a:solidFill>
                <a:latin typeface="宋体" pitchFamily="2" charset="-122"/>
              </a:rPr>
              <a:t>0.7mm</a:t>
            </a:r>
            <a:r>
              <a:rPr lang="zh-CN" altLang="en-US" sz="2000" b="1" dirty="0">
                <a:solidFill>
                  <a:srgbClr val="000000"/>
                </a:solidFill>
                <a:latin typeface="宋体" pitchFamily="2" charset="-122"/>
              </a:rPr>
              <a:t>；细线宽度为</a:t>
            </a:r>
            <a:r>
              <a:rPr lang="en-US" altLang="zh-CN" sz="2000" b="1" dirty="0">
                <a:solidFill>
                  <a:srgbClr val="000000"/>
                </a:solidFill>
                <a:latin typeface="宋体" pitchFamily="2" charset="-122"/>
              </a:rPr>
              <a:t>d/2</a:t>
            </a:r>
            <a:r>
              <a:rPr lang="zh-CN" altLang="en-US" sz="2000" b="1" dirty="0">
                <a:solidFill>
                  <a:srgbClr val="000000"/>
                </a:solidFill>
                <a:latin typeface="宋体" pitchFamily="2" charset="-122"/>
              </a:rPr>
              <a:t>。 </a:t>
            </a:r>
            <a:endParaRPr lang="en-US" altLang="zh-CN" b="1" dirty="0">
              <a:latin typeface="Times New Roman" pitchFamily="18" charset="0"/>
            </a:endParaRPr>
          </a:p>
        </p:txBody>
      </p:sp>
      <p:pic>
        <p:nvPicPr>
          <p:cNvPr id="21510" name="图片 118215" descr="t1-4图线"/>
          <p:cNvPicPr>
            <a:picLocks noChangeAspect="1" noChangeArrowheads="1"/>
          </p:cNvPicPr>
          <p:nvPr/>
        </p:nvPicPr>
        <p:blipFill>
          <a:blip r:embed="rId2">
            <a:extLst>
              <a:ext uri="{28A0092B-C50C-407E-A947-70E740481C1C}">
                <a14:useLocalDpi xmlns:a14="http://schemas.microsoft.com/office/drawing/2010/main" val="0"/>
              </a:ext>
            </a:extLst>
          </a:blip>
          <a:srcRect b="4300"/>
          <a:stretch>
            <a:fillRect/>
          </a:stretch>
        </p:blipFill>
        <p:spPr bwMode="auto">
          <a:xfrm>
            <a:off x="900113" y="1484313"/>
            <a:ext cx="7443787"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一、基础知识介绍</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副标题 1"/>
          <p:cNvSpPr>
            <a:spLocks noGrp="1" noChangeArrowheads="1"/>
          </p:cNvSpPr>
          <p:nvPr>
            <p:ph type="subTitle" idx="1"/>
          </p:nvPr>
        </p:nvSpPr>
        <p:spPr>
          <a:xfrm>
            <a:off x="1062038" y="1825625"/>
            <a:ext cx="7061200" cy="4375150"/>
          </a:xfrm>
        </p:spPr>
        <p:txBody>
          <a:bodyPr lIns="50650" tIns="25325" rIns="50650" bIns="25325" anchor="ctr"/>
          <a:lstStyle/>
          <a:p>
            <a:pPr defTabSz="644525" eaLnBrk="1" hangingPunct="1"/>
            <a:endParaRPr lang="zh-CN" altLang="en-US" smtClean="0"/>
          </a:p>
        </p:txBody>
      </p:sp>
      <p:sp>
        <p:nvSpPr>
          <p:cNvPr id="4099" name="标题 2"/>
          <p:cNvSpPr>
            <a:spLocks noGrp="1" noChangeArrowheads="1"/>
          </p:cNvSpPr>
          <p:nvPr>
            <p:ph type="ctrTitle"/>
          </p:nvPr>
        </p:nvSpPr>
        <p:spPr>
          <a:xfrm>
            <a:off x="1041400" y="92075"/>
            <a:ext cx="7061200" cy="700088"/>
          </a:xfrm>
        </p:spPr>
        <p:txBody>
          <a:bodyPr lIns="50650" tIns="25325" rIns="50650" bIns="25325"/>
          <a:lstStyle/>
          <a:p>
            <a:pPr defTabSz="644525" eaLnBrk="1" hangingPunct="1"/>
            <a:endParaRPr lang="zh-CN" altLang="en-US" smtClean="0"/>
          </a:p>
        </p:txBody>
      </p:sp>
      <p:pic>
        <p:nvPicPr>
          <p:cNvPr id="4100" name="图片 2" descr="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13" y="-44450"/>
            <a:ext cx="9661526" cy="694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图片 12185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113" y="1257147"/>
            <a:ext cx="7559675"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1" name="Text Box 3"/>
          <p:cNvSpPr txBox="1"/>
          <p:nvPr/>
        </p:nvSpPr>
        <p:spPr>
          <a:xfrm>
            <a:off x="3330340" y="492984"/>
            <a:ext cx="3004555" cy="523220"/>
          </a:xfrm>
          <a:prstGeom prst="rect">
            <a:avLst/>
          </a:prstGeom>
          <a:noFill/>
          <a:ln w="38100">
            <a:noFill/>
          </a:ln>
        </p:spPr>
        <p:txBody>
          <a:bodyPr wrap="square" anchor="ctr">
            <a:spAutoFit/>
          </a:bodyPr>
          <a:lstStyle/>
          <a:p>
            <a:r>
              <a:rPr lang="zh-CN" altLang="en-US" sz="2800" b="1" dirty="0">
                <a:latin typeface="宋体" pitchFamily="2" charset="-122"/>
              </a:rPr>
              <a:t>图线的应用举例</a:t>
            </a:r>
            <a:r>
              <a:rPr lang="zh-CN" altLang="en-US" sz="2800" b="1" dirty="0">
                <a:effectLst>
                  <a:outerShdw blurRad="38100" dist="38100" dir="2700000" algn="tl">
                    <a:srgbClr val="C0C0C0"/>
                  </a:outerShdw>
                </a:effectLst>
                <a:latin typeface="Times New Roman" pitchFamily="18" charset="0"/>
                <a:ea typeface="楷体_GB2312" pitchFamily="49" charset="-122"/>
              </a:rPr>
              <a:t> </a:t>
            </a:r>
          </a:p>
        </p:txBody>
      </p:sp>
      <p:sp>
        <p:nvSpPr>
          <p:cNvPr id="22531" name="文本框 121861"/>
          <p:cNvSpPr txBox="1">
            <a:spLocks noChangeArrowheads="1"/>
          </p:cNvSpPr>
          <p:nvPr/>
        </p:nvSpPr>
        <p:spPr bwMode="auto">
          <a:xfrm>
            <a:off x="538515" y="5621961"/>
            <a:ext cx="8353425" cy="830997"/>
          </a:xfrm>
          <a:prstGeom prst="rect">
            <a:avLst/>
          </a:prstGeom>
          <a:noFill/>
          <a:ln>
            <a:noFill/>
          </a:ln>
          <a:effectLst>
            <a:prstShdw prst="shdw17" dist="17961" dir="2700000">
              <a:srgbClr val="928E6A"/>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t">
              <a:spcBef>
                <a:spcPct val="50000"/>
              </a:spcBef>
            </a:pPr>
            <a:r>
              <a:rPr lang="zh-CN" altLang="en-US" sz="2400" b="1" dirty="0" smtClean="0">
                <a:solidFill>
                  <a:srgbClr val="C00000"/>
                </a:solidFill>
                <a:latin typeface="楷体_GB2312" pitchFamily="49" charset="-122"/>
                <a:ea typeface="楷体_GB2312" pitchFamily="49" charset="-122"/>
              </a:rPr>
              <a:t>不同</a:t>
            </a:r>
            <a:r>
              <a:rPr lang="zh-CN" altLang="en-US" sz="2400" b="1" dirty="0">
                <a:solidFill>
                  <a:srgbClr val="C00000"/>
                </a:solidFill>
                <a:latin typeface="楷体_GB2312" pitchFamily="49" charset="-122"/>
                <a:ea typeface="楷体_GB2312" pitchFamily="49" charset="-122"/>
              </a:rPr>
              <a:t>类型的图线，不仅名称和含义不同，而且其画法和用途也不同。 </a:t>
            </a:r>
            <a:endParaRPr lang="en-US" altLang="zh-CN" sz="2400" b="1" dirty="0">
              <a:solidFill>
                <a:srgbClr val="C00000"/>
              </a:solidFill>
              <a:latin typeface="楷体_GB2312" pitchFamily="49" charset="-122"/>
              <a:ea typeface="楷体_GB2312" pitchFamily="49" charset="-122"/>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92161"/>
          <p:cNvSpPr>
            <a:spLocks noGrp="1" noChangeArrowheads="1"/>
          </p:cNvSpPr>
          <p:nvPr>
            <p:ph type="title"/>
          </p:nvPr>
        </p:nvSpPr>
        <p:spPr>
          <a:xfrm>
            <a:off x="827088" y="2501900"/>
            <a:ext cx="7150100" cy="1143000"/>
          </a:xfrm>
        </p:spPr>
        <p:txBody>
          <a:bodyPr/>
          <a:lstStyle/>
          <a:p>
            <a:pPr eaLnBrk="1" hangingPunct="1"/>
            <a:r>
              <a:rPr lang="zh-CN" altLang="en-US" sz="3600" b="1" dirty="0">
                <a:solidFill>
                  <a:srgbClr val="3333CC"/>
                </a:solidFill>
                <a:latin typeface="黑体" pitchFamily="49" charset="-122"/>
                <a:ea typeface="黑体" pitchFamily="49" charset="-122"/>
              </a:rPr>
              <a:t>二</a:t>
            </a:r>
            <a:r>
              <a:rPr lang="zh-CN" altLang="en-US" sz="3600" b="1" dirty="0" smtClean="0">
                <a:solidFill>
                  <a:srgbClr val="3333CC"/>
                </a:solidFill>
                <a:latin typeface="黑体" pitchFamily="49" charset="-122"/>
                <a:ea typeface="黑体" pitchFamily="49" charset="-122"/>
              </a:rPr>
              <a:t>、机械制图基础</a:t>
            </a:r>
          </a:p>
        </p:txBody>
      </p:sp>
    </p:spTree>
    <p:extLst>
      <p:ext uri="{BB962C8B-B14F-4D97-AF65-F5344CB8AC3E}">
        <p14:creationId xmlns:p14="http://schemas.microsoft.com/office/powerpoint/2010/main" val="346917313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23905"/>
          <p:cNvSpPr>
            <a:spLocks noGrp="1" noChangeArrowheads="1"/>
          </p:cNvSpPr>
          <p:nvPr>
            <p:ph type="title"/>
          </p:nvPr>
        </p:nvSpPr>
        <p:spPr>
          <a:xfrm>
            <a:off x="250825" y="701675"/>
            <a:ext cx="8229600" cy="1143000"/>
          </a:xfrm>
        </p:spPr>
        <p:txBody>
          <a:bodyPr/>
          <a:lstStyle/>
          <a:p>
            <a:pPr eaLnBrk="1" hangingPunct="1"/>
            <a:r>
              <a:rPr lang="zh-CN" altLang="en-US" sz="3600" b="1" dirty="0" smtClean="0">
                <a:solidFill>
                  <a:srgbClr val="3333CC"/>
                </a:solidFill>
                <a:latin typeface="黑体" pitchFamily="49" charset="-122"/>
                <a:ea typeface="黑体" pitchFamily="49" charset="-122"/>
              </a:rPr>
              <a:t>二、机械制图基础</a:t>
            </a:r>
            <a:endParaRPr lang="en-US" altLang="zh-CN" sz="3600" b="1" dirty="0" smtClean="0">
              <a:solidFill>
                <a:srgbClr val="3333CC"/>
              </a:solidFill>
              <a:latin typeface="黑体" pitchFamily="49" charset="-122"/>
              <a:ea typeface="黑体" pitchFamily="49" charset="-122"/>
            </a:endParaRPr>
          </a:p>
        </p:txBody>
      </p:sp>
      <p:sp>
        <p:nvSpPr>
          <p:cNvPr id="23554" name="文本占位符 123906"/>
          <p:cNvSpPr>
            <a:spLocks noGrp="1" noChangeArrowheads="1"/>
          </p:cNvSpPr>
          <p:nvPr>
            <p:ph idx="1"/>
          </p:nvPr>
        </p:nvSpPr>
        <p:spPr>
          <a:xfrm>
            <a:off x="2555875" y="2160588"/>
            <a:ext cx="4041775" cy="2357568"/>
          </a:xfrm>
        </p:spPr>
        <p:txBody>
          <a:bodyPr>
            <a:spAutoFit/>
          </a:bodyPr>
          <a:lstStyle/>
          <a:p>
            <a:pPr marL="514350" indent="-514350" eaLnBrk="1" hangingPunct="1">
              <a:buFontTx/>
              <a:buAutoNum type="arabicPeriod"/>
            </a:pPr>
            <a:r>
              <a:rPr lang="zh-CN" altLang="en-US" b="1" dirty="0" smtClean="0">
                <a:latin typeface="黑体" pitchFamily="49" charset="-122"/>
                <a:ea typeface="黑体" pitchFamily="49" charset="-122"/>
              </a:rPr>
              <a:t>投影法介绍</a:t>
            </a:r>
          </a:p>
          <a:p>
            <a:pPr marL="514350" indent="-514350" eaLnBrk="1" hangingPunct="1">
              <a:buFontTx/>
              <a:buAutoNum type="arabicPeriod"/>
            </a:pPr>
            <a:r>
              <a:rPr lang="zh-CN" altLang="en-US" b="1" dirty="0" smtClean="0">
                <a:latin typeface="黑体" pitchFamily="49" charset="-122"/>
                <a:ea typeface="黑体" pitchFamily="49" charset="-122"/>
              </a:rPr>
              <a:t>视图的概念</a:t>
            </a:r>
          </a:p>
          <a:p>
            <a:pPr marL="514350" indent="-514350" eaLnBrk="1" hangingPunct="1">
              <a:buFontTx/>
              <a:buAutoNum type="arabicPeriod"/>
            </a:pPr>
            <a:r>
              <a:rPr lang="zh-CN" altLang="en-US" b="1" dirty="0" smtClean="0">
                <a:latin typeface="黑体" pitchFamily="49" charset="-122"/>
                <a:ea typeface="黑体" pitchFamily="49" charset="-122"/>
              </a:rPr>
              <a:t>基本几何体的投影</a:t>
            </a:r>
          </a:p>
          <a:p>
            <a:pPr marL="514350" indent="-514350" eaLnBrk="1" hangingPunct="1">
              <a:buFontTx/>
              <a:buAutoNum type="arabicPeriod"/>
            </a:pPr>
            <a:r>
              <a:rPr lang="zh-CN" altLang="en-US" b="1" dirty="0" smtClean="0">
                <a:latin typeface="黑体" pitchFamily="49" charset="-122"/>
                <a:ea typeface="黑体" pitchFamily="49" charset="-122"/>
              </a:rPr>
              <a:t>组合体的三视图</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7" name="文本框 19472"/>
          <p:cNvSpPr txBox="1">
            <a:spLocks noChangeArrowheads="1"/>
          </p:cNvSpPr>
          <p:nvPr/>
        </p:nvSpPr>
        <p:spPr bwMode="auto">
          <a:xfrm>
            <a:off x="414144" y="756254"/>
            <a:ext cx="32684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n-US" altLang="zh-CN" sz="3200" b="1" dirty="0">
                <a:latin typeface="Times New Roman" pitchFamily="18" charset="0"/>
              </a:rPr>
              <a:t>1. </a:t>
            </a:r>
            <a:r>
              <a:rPr lang="zh-CN" altLang="en-US" sz="3200" b="1" dirty="0">
                <a:latin typeface="黑体" pitchFamily="49" charset="-122"/>
                <a:ea typeface="黑体" pitchFamily="49" charset="-122"/>
              </a:rPr>
              <a:t>投影法介绍</a:t>
            </a:r>
            <a:endParaRPr lang="en-US" altLang="zh-CN" sz="3200" b="1" dirty="0">
              <a:latin typeface="黑体" pitchFamily="49" charset="-122"/>
              <a:ea typeface="黑体" pitchFamily="49" charset="-122"/>
            </a:endParaRPr>
          </a:p>
        </p:txBody>
      </p:sp>
      <p:sp>
        <p:nvSpPr>
          <p:cNvPr id="24578" name="文本框 19473"/>
          <p:cNvSpPr txBox="1">
            <a:spLocks noChangeArrowheads="1"/>
          </p:cNvSpPr>
          <p:nvPr/>
        </p:nvSpPr>
        <p:spPr bwMode="auto">
          <a:xfrm>
            <a:off x="611188" y="2349500"/>
            <a:ext cx="7345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latin typeface="Times New Roman" pitchFamily="18" charset="0"/>
              </a:rPr>
              <a:t>投影法</a:t>
            </a:r>
            <a:r>
              <a:rPr lang="en-US" altLang="zh-CN" sz="2400" b="1">
                <a:latin typeface="Times New Roman" pitchFamily="18" charset="0"/>
              </a:rPr>
              <a:t>: </a:t>
            </a:r>
            <a:r>
              <a:rPr lang="zh-CN" altLang="en-US" sz="2400" b="1">
                <a:latin typeface="Times New Roman" pitchFamily="18" charset="0"/>
              </a:rPr>
              <a:t>用物体的影子表达物体的形状和大小的方法。</a:t>
            </a:r>
            <a:endParaRPr lang="en-US" altLang="zh-CN" sz="2400" b="1">
              <a:latin typeface="Times New Roman" pitchFamily="18" charset="0"/>
            </a:endParaRPr>
          </a:p>
        </p:txBody>
      </p:sp>
      <p:sp>
        <p:nvSpPr>
          <p:cNvPr id="24579" name="文本框 19474"/>
          <p:cNvSpPr txBox="1">
            <a:spLocks noChangeArrowheads="1"/>
          </p:cNvSpPr>
          <p:nvPr/>
        </p:nvSpPr>
        <p:spPr bwMode="auto">
          <a:xfrm>
            <a:off x="611188" y="3789363"/>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latin typeface="Times New Roman" pitchFamily="18" charset="0"/>
              </a:rPr>
              <a:t>投影法</a:t>
            </a:r>
            <a:endParaRPr lang="en-US" altLang="zh-CN" sz="2400" b="1">
              <a:latin typeface="Times New Roman" pitchFamily="18" charset="0"/>
            </a:endParaRPr>
          </a:p>
        </p:txBody>
      </p:sp>
      <p:sp>
        <p:nvSpPr>
          <p:cNvPr id="24580" name="文本框 19475"/>
          <p:cNvSpPr txBox="1">
            <a:spLocks noChangeArrowheads="1"/>
          </p:cNvSpPr>
          <p:nvPr/>
        </p:nvSpPr>
        <p:spPr bwMode="auto">
          <a:xfrm>
            <a:off x="1982788" y="3213100"/>
            <a:ext cx="6781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3333CC"/>
                </a:solidFill>
                <a:latin typeface="Times New Roman" pitchFamily="18" charset="0"/>
              </a:rPr>
              <a:t>中心投影法</a:t>
            </a:r>
            <a:r>
              <a:rPr lang="zh-CN" altLang="en-US" sz="2400" b="1" dirty="0">
                <a:latin typeface="Times New Roman" pitchFamily="18" charset="0"/>
              </a:rPr>
              <a:t>：过一个投影中心（点光源）将物体投影到某投影面上的方法。</a:t>
            </a:r>
            <a:endParaRPr lang="en-US" altLang="zh-CN" sz="2400" b="1" dirty="0">
              <a:latin typeface="Times New Roman" pitchFamily="18" charset="0"/>
            </a:endParaRPr>
          </a:p>
        </p:txBody>
      </p:sp>
      <p:sp>
        <p:nvSpPr>
          <p:cNvPr id="24581" name="文本框 19476"/>
          <p:cNvSpPr txBox="1">
            <a:spLocks noChangeArrowheads="1"/>
          </p:cNvSpPr>
          <p:nvPr/>
        </p:nvSpPr>
        <p:spPr bwMode="auto">
          <a:xfrm>
            <a:off x="1982788" y="4221163"/>
            <a:ext cx="6858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3333CC"/>
                </a:solidFill>
                <a:latin typeface="Times New Roman" pitchFamily="18" charset="0"/>
              </a:rPr>
              <a:t>平行投影法</a:t>
            </a:r>
            <a:r>
              <a:rPr lang="zh-CN" altLang="en-US" sz="2400" b="1" dirty="0">
                <a:latin typeface="Times New Roman" pitchFamily="18" charset="0"/>
              </a:rPr>
              <a:t>：把光源移到无限远处，用平行光将物体投影到某投影面上的方法。</a:t>
            </a:r>
            <a:endParaRPr lang="en-US" altLang="zh-CN" sz="2400" b="1" dirty="0">
              <a:latin typeface="Times New Roman" pitchFamily="18" charset="0"/>
            </a:endParaRPr>
          </a:p>
        </p:txBody>
      </p:sp>
      <p:sp>
        <p:nvSpPr>
          <p:cNvPr id="24582" name="左大括号 19477"/>
          <p:cNvSpPr>
            <a:spLocks/>
          </p:cNvSpPr>
          <p:nvPr/>
        </p:nvSpPr>
        <p:spPr bwMode="auto">
          <a:xfrm>
            <a:off x="1760538" y="3573463"/>
            <a:ext cx="152400" cy="914400"/>
          </a:xfrm>
          <a:prstGeom prst="leftBrace">
            <a:avLst>
              <a:gd name="adj1" fmla="val 50000"/>
              <a:gd name="adj2" fmla="val 50000"/>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Times New Roman" pitchFamily="18" charset="0"/>
            </a:endParaRPr>
          </a:p>
        </p:txBody>
      </p:sp>
      <p:sp>
        <p:nvSpPr>
          <p:cNvPr id="24583" name="文本框 19478"/>
          <p:cNvSpPr txBox="1">
            <a:spLocks noChangeArrowheads="1"/>
          </p:cNvSpPr>
          <p:nvPr/>
        </p:nvSpPr>
        <p:spPr bwMode="auto">
          <a:xfrm>
            <a:off x="440820" y="1537799"/>
            <a:ext cx="20432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b="1" dirty="0" smtClean="0">
                <a:solidFill>
                  <a:srgbClr val="C00000"/>
                </a:solidFill>
                <a:latin typeface="+mn-lt"/>
              </a:rPr>
              <a:t>1.1</a:t>
            </a:r>
            <a:r>
              <a:rPr lang="en-US" altLang="zh-CN" sz="2400" b="1" dirty="0" smtClean="0">
                <a:solidFill>
                  <a:srgbClr val="C00000"/>
                </a:solidFill>
                <a:latin typeface="Verdana" pitchFamily="34" charset="0"/>
              </a:rPr>
              <a:t> </a:t>
            </a:r>
            <a:r>
              <a:rPr lang="zh-CN" altLang="en-US" sz="2800" b="1" dirty="0" smtClean="0">
                <a:solidFill>
                  <a:srgbClr val="C00000"/>
                </a:solidFill>
                <a:latin typeface="黑体" pitchFamily="49" charset="-122"/>
                <a:ea typeface="黑体" pitchFamily="49" charset="-122"/>
              </a:rPr>
              <a:t>投影法</a:t>
            </a:r>
            <a:r>
              <a:rPr lang="zh-CN" altLang="en-US" sz="2400" b="1" dirty="0" smtClean="0">
                <a:solidFill>
                  <a:srgbClr val="C00000"/>
                </a:solidFill>
                <a:latin typeface="Times New Roman" pitchFamily="18" charset="0"/>
              </a:rPr>
              <a:t> </a:t>
            </a:r>
            <a:endParaRPr lang="en-US" altLang="zh-CN" sz="2400" b="1" dirty="0">
              <a:solidFill>
                <a:srgbClr val="C00000"/>
              </a:solidFill>
              <a:latin typeface="Times New Roman" pitchFamily="18" charset="0"/>
            </a:endParaRPr>
          </a:p>
        </p:txBody>
      </p:sp>
      <p:sp>
        <p:nvSpPr>
          <p:cNvPr id="9"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文本框 16385"/>
          <p:cNvSpPr txBox="1">
            <a:spLocks noChangeArrowheads="1"/>
          </p:cNvSpPr>
          <p:nvPr/>
        </p:nvSpPr>
        <p:spPr bwMode="auto">
          <a:xfrm>
            <a:off x="2609177" y="732634"/>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zh-CN" altLang="en-US" sz="2400" b="1" dirty="0">
                <a:latin typeface="Times New Roman" pitchFamily="18" charset="0"/>
              </a:rPr>
              <a:t>中心投影法</a:t>
            </a:r>
            <a:endParaRPr lang="en-US" altLang="zh-CN" sz="2400" b="1" dirty="0">
              <a:latin typeface="Times New Roman" pitchFamily="18" charset="0"/>
            </a:endParaRPr>
          </a:p>
        </p:txBody>
      </p:sp>
      <p:sp>
        <p:nvSpPr>
          <p:cNvPr id="25602" name="文本框 16386"/>
          <p:cNvSpPr txBox="1">
            <a:spLocks noChangeArrowheads="1"/>
          </p:cNvSpPr>
          <p:nvPr/>
        </p:nvSpPr>
        <p:spPr bwMode="auto">
          <a:xfrm>
            <a:off x="427952" y="5549109"/>
            <a:ext cx="79708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sz="2400" b="1" dirty="0">
                <a:latin typeface="宋体" pitchFamily="2" charset="-122"/>
              </a:rPr>
              <a:t>   </a:t>
            </a:r>
            <a:r>
              <a:rPr lang="zh-CN" altLang="en-US" sz="2400" b="1" dirty="0">
                <a:latin typeface="宋体" pitchFamily="2" charset="-122"/>
              </a:rPr>
              <a:t>投射中心、物体、投影面三者之间的相对距离对投影的大小有影响</a:t>
            </a:r>
            <a:r>
              <a:rPr lang="en-US" altLang="zh-CN" sz="2400" b="1" dirty="0">
                <a:latin typeface="宋体" pitchFamily="2" charset="-122"/>
              </a:rPr>
              <a:t>,</a:t>
            </a:r>
            <a:r>
              <a:rPr lang="zh-CN" altLang="en-US" sz="2400" b="1" dirty="0">
                <a:latin typeface="宋体" pitchFamily="2" charset="-122"/>
              </a:rPr>
              <a:t>度量性较差。</a:t>
            </a:r>
            <a:endParaRPr lang="en-US" altLang="zh-CN" sz="2400" b="1" dirty="0">
              <a:latin typeface="宋体" pitchFamily="2" charset="-122"/>
            </a:endParaRPr>
          </a:p>
        </p:txBody>
      </p:sp>
      <p:sp>
        <p:nvSpPr>
          <p:cNvPr id="25603" name="文本框 16387"/>
          <p:cNvSpPr txBox="1">
            <a:spLocks noChangeArrowheads="1"/>
          </p:cNvSpPr>
          <p:nvPr/>
        </p:nvSpPr>
        <p:spPr bwMode="auto">
          <a:xfrm>
            <a:off x="500977" y="5049046"/>
            <a:ext cx="3944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zh-CN" altLang="en-US" sz="2400" b="1" dirty="0">
                <a:solidFill>
                  <a:srgbClr val="C00000"/>
                </a:solidFill>
                <a:latin typeface="宋体" pitchFamily="2" charset="-122"/>
              </a:rPr>
              <a:t>中心投影特性：</a:t>
            </a:r>
            <a:endParaRPr lang="en-US" altLang="zh-CN" sz="2400" b="1" dirty="0">
              <a:solidFill>
                <a:srgbClr val="C00000"/>
              </a:solidFill>
              <a:latin typeface="宋体" pitchFamily="2" charset="-122"/>
            </a:endParaRPr>
          </a:p>
        </p:txBody>
      </p:sp>
      <p:grpSp>
        <p:nvGrpSpPr>
          <p:cNvPr id="25604" name="组合 16411"/>
          <p:cNvGrpSpPr>
            <a:grpSpLocks/>
          </p:cNvGrpSpPr>
          <p:nvPr/>
        </p:nvGrpSpPr>
        <p:grpSpPr bwMode="auto">
          <a:xfrm>
            <a:off x="5128539" y="1731171"/>
            <a:ext cx="3094038" cy="3055938"/>
            <a:chOff x="3210" y="750"/>
            <a:chExt cx="1949" cy="1925"/>
          </a:xfrm>
        </p:grpSpPr>
        <p:sp>
          <p:nvSpPr>
            <p:cNvPr id="25605" name="平行四边形 16389"/>
            <p:cNvSpPr>
              <a:spLocks noChangeArrowheads="1"/>
            </p:cNvSpPr>
            <p:nvPr/>
          </p:nvSpPr>
          <p:spPr bwMode="auto">
            <a:xfrm>
              <a:off x="3210" y="1695"/>
              <a:ext cx="1949" cy="757"/>
            </a:xfrm>
            <a:prstGeom prst="parallelogram">
              <a:avLst>
                <a:gd name="adj" fmla="val 64366"/>
              </a:avLst>
            </a:prstGeom>
            <a:solidFill>
              <a:schemeClr val="accent1"/>
            </a:solidFill>
            <a:ln w="9525">
              <a:solidFill>
                <a:schemeClr val="tx1"/>
              </a:solidFill>
              <a:miter lim="800000"/>
              <a:headEnd/>
              <a:tailEnd/>
            </a:ln>
          </p:spPr>
          <p:txBody>
            <a:bodyPr/>
            <a:lstStyle/>
            <a:p>
              <a:endParaRPr lang="zh-CN" altLang="en-US">
                <a:latin typeface="Times New Roman" pitchFamily="18" charset="0"/>
              </a:endParaRPr>
            </a:p>
          </p:txBody>
        </p:sp>
        <p:sp>
          <p:nvSpPr>
            <p:cNvPr id="25606" name="任意多边形 16390"/>
            <p:cNvSpPr>
              <a:spLocks noChangeArrowheads="1"/>
            </p:cNvSpPr>
            <p:nvPr/>
          </p:nvSpPr>
          <p:spPr bwMode="auto">
            <a:xfrm>
              <a:off x="4049" y="764"/>
              <a:ext cx="44" cy="980"/>
            </a:xfrm>
            <a:custGeom>
              <a:avLst/>
              <a:gdLst>
                <a:gd name="T0" fmla="*/ 47 w 47"/>
                <a:gd name="T1" fmla="*/ 0 h 1088"/>
                <a:gd name="T2" fmla="*/ 0 w 47"/>
                <a:gd name="T3" fmla="*/ 1088 h 1088"/>
              </a:gdLst>
              <a:ahLst/>
              <a:cxnLst>
                <a:cxn ang="0">
                  <a:pos x="T0" y="T1"/>
                </a:cxn>
                <a:cxn ang="0">
                  <a:pos x="T2" y="T3"/>
                </a:cxn>
              </a:cxnLst>
              <a:rect l="0" t="0" r="r" b="b"/>
              <a:pathLst>
                <a:path w="47" h="1088">
                  <a:moveTo>
                    <a:pt x="47" y="0"/>
                  </a:moveTo>
                  <a:lnTo>
                    <a:pt x="0" y="1088"/>
                  </a:lnTo>
                </a:path>
              </a:pathLst>
            </a:custGeom>
            <a:noFill/>
            <a:ln w="12700">
              <a:solidFill>
                <a:srgbClr val="FF0000"/>
              </a:solidFill>
              <a:round/>
              <a:headEnd type="none" w="med" len="lg"/>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5607" name="任意多边形 16391"/>
            <p:cNvSpPr>
              <a:spLocks noChangeArrowheads="1"/>
            </p:cNvSpPr>
            <p:nvPr/>
          </p:nvSpPr>
          <p:spPr bwMode="auto">
            <a:xfrm>
              <a:off x="3562" y="750"/>
              <a:ext cx="527" cy="1499"/>
            </a:xfrm>
            <a:custGeom>
              <a:avLst/>
              <a:gdLst>
                <a:gd name="T0" fmla="*/ 0 w 464"/>
                <a:gd name="T1" fmla="*/ 1370 h 1370"/>
                <a:gd name="T2" fmla="*/ 464 w 464"/>
                <a:gd name="T3" fmla="*/ 0 h 1370"/>
              </a:gdLst>
              <a:ahLst/>
              <a:cxnLst>
                <a:cxn ang="0">
                  <a:pos x="T0" y="T1"/>
                </a:cxn>
                <a:cxn ang="0">
                  <a:pos x="T2" y="T3"/>
                </a:cxn>
              </a:cxnLst>
              <a:rect l="0" t="0" r="r" b="b"/>
              <a:pathLst>
                <a:path w="464" h="1370">
                  <a:moveTo>
                    <a:pt x="0" y="1370"/>
                  </a:moveTo>
                  <a:lnTo>
                    <a:pt x="464" y="0"/>
                  </a:lnTo>
                </a:path>
              </a:pathLst>
            </a:custGeom>
            <a:noFill/>
            <a:ln w="12700">
              <a:solidFill>
                <a:srgbClr val="FF0000"/>
              </a:solidFill>
              <a:round/>
              <a:headEnd type="triangle" w="med" len="lg"/>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5608" name="任意多边形 16392"/>
            <p:cNvSpPr>
              <a:spLocks noChangeArrowheads="1"/>
            </p:cNvSpPr>
            <p:nvPr/>
          </p:nvSpPr>
          <p:spPr bwMode="auto">
            <a:xfrm>
              <a:off x="4089" y="750"/>
              <a:ext cx="595" cy="1572"/>
            </a:xfrm>
            <a:custGeom>
              <a:avLst/>
              <a:gdLst>
                <a:gd name="T0" fmla="*/ 537 w 563"/>
                <a:gd name="T1" fmla="*/ 1398 h 1411"/>
                <a:gd name="T2" fmla="*/ 563 w 563"/>
                <a:gd name="T3" fmla="*/ 1411 h 1411"/>
                <a:gd name="T4" fmla="*/ 0 w 563"/>
                <a:gd name="T5" fmla="*/ 0 h 1411"/>
              </a:gdLst>
              <a:ahLst/>
              <a:cxnLst>
                <a:cxn ang="0">
                  <a:pos x="T0" y="T1"/>
                </a:cxn>
                <a:cxn ang="0">
                  <a:pos x="T2" y="T3"/>
                </a:cxn>
                <a:cxn ang="0">
                  <a:pos x="T4" y="T5"/>
                </a:cxn>
              </a:cxnLst>
              <a:rect l="0" t="0" r="r" b="b"/>
              <a:pathLst>
                <a:path w="563" h="1411">
                  <a:moveTo>
                    <a:pt x="537" y="1398"/>
                  </a:moveTo>
                  <a:lnTo>
                    <a:pt x="563" y="1411"/>
                  </a:lnTo>
                  <a:lnTo>
                    <a:pt x="0" y="0"/>
                  </a:lnTo>
                </a:path>
              </a:pathLst>
            </a:custGeom>
            <a:noFill/>
            <a:ln w="12700">
              <a:solidFill>
                <a:srgbClr val="FF0000"/>
              </a:solidFill>
              <a:round/>
              <a:headEnd type="triangle" w="med" len="lg"/>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5609" name="直角三角形 16393"/>
            <p:cNvSpPr>
              <a:spLocks noChangeArrowheads="1"/>
            </p:cNvSpPr>
            <p:nvPr/>
          </p:nvSpPr>
          <p:spPr bwMode="auto">
            <a:xfrm rot="7967491">
              <a:off x="3745" y="1862"/>
              <a:ext cx="751" cy="871"/>
            </a:xfrm>
            <a:prstGeom prst="rtTriangle">
              <a:avLst/>
            </a:prstGeom>
            <a:solidFill>
              <a:srgbClr val="FFFF66"/>
            </a:solidFill>
            <a:ln w="9525">
              <a:solidFill>
                <a:schemeClr val="tx1"/>
              </a:solidFill>
              <a:miter lim="800000"/>
              <a:headEnd/>
              <a:tailEnd/>
            </a:ln>
          </p:spPr>
          <p:txBody>
            <a:bodyPr/>
            <a:lstStyle/>
            <a:p>
              <a:endParaRPr lang="zh-CN" altLang="en-US">
                <a:latin typeface="Times New Roman" pitchFamily="18" charset="0"/>
              </a:endParaRPr>
            </a:p>
          </p:txBody>
        </p:sp>
        <p:sp>
          <p:nvSpPr>
            <p:cNvPr id="25610" name="直角三角形 16394"/>
            <p:cNvSpPr>
              <a:spLocks noChangeArrowheads="1"/>
            </p:cNvSpPr>
            <p:nvPr/>
          </p:nvSpPr>
          <p:spPr bwMode="auto">
            <a:xfrm rot="8001415">
              <a:off x="3982" y="1132"/>
              <a:ext cx="250" cy="282"/>
            </a:xfrm>
            <a:prstGeom prst="rtTriangle">
              <a:avLst/>
            </a:prstGeom>
            <a:solidFill>
              <a:srgbClr val="FFFF66"/>
            </a:solidFill>
            <a:ln w="9525">
              <a:solidFill>
                <a:schemeClr val="tx1"/>
              </a:solidFill>
              <a:miter lim="800000"/>
              <a:headEnd/>
              <a:tailEnd/>
            </a:ln>
          </p:spPr>
          <p:txBody>
            <a:bodyPr/>
            <a:lstStyle/>
            <a:p>
              <a:endParaRPr lang="zh-CN" altLang="en-US">
                <a:latin typeface="Times New Roman" pitchFamily="18" charset="0"/>
              </a:endParaRPr>
            </a:p>
          </p:txBody>
        </p:sp>
      </p:grpSp>
      <p:sp>
        <p:nvSpPr>
          <p:cNvPr id="25611" name="文本框 16395"/>
          <p:cNvSpPr txBox="1">
            <a:spLocks noChangeArrowheads="1"/>
          </p:cNvSpPr>
          <p:nvPr/>
        </p:nvSpPr>
        <p:spPr bwMode="auto">
          <a:xfrm>
            <a:off x="820064" y="3398046"/>
            <a:ext cx="1087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zh-CN" altLang="en-US" sz="2400" b="1">
              <a:latin typeface="Times New Roman" pitchFamily="18" charset="0"/>
            </a:endParaRPr>
          </a:p>
        </p:txBody>
      </p:sp>
      <p:sp>
        <p:nvSpPr>
          <p:cNvPr id="25612" name="矩形标注 16396" descr="纸莎草纸"/>
          <p:cNvSpPr>
            <a:spLocks noChangeArrowheads="1"/>
          </p:cNvSpPr>
          <p:nvPr/>
        </p:nvSpPr>
        <p:spPr bwMode="auto">
          <a:xfrm>
            <a:off x="7006552" y="1180309"/>
            <a:ext cx="1957387" cy="646112"/>
          </a:xfrm>
          <a:prstGeom prst="wedgeRectCallout">
            <a:avLst>
              <a:gd name="adj1" fmla="val -46593"/>
              <a:gd name="adj2" fmla="val 124537"/>
            </a:avLst>
          </a:prstGeom>
          <a:blipFill dpi="0" rotWithShape="0">
            <a:blip r:embed="rId2"/>
            <a:srcRect/>
            <a:tile tx="0" ty="0" sx="100000" sy="100000" flip="none" algn="tl"/>
          </a:blipFill>
          <a:ln w="9525">
            <a:solidFill>
              <a:srgbClr val="000000"/>
            </a:solidFill>
            <a:miter lim="800000"/>
            <a:headEnd/>
            <a:tailEnd/>
          </a:ln>
        </p:spPr>
        <p:txBody>
          <a:bodyPr anchor="ctr">
            <a:spAutoFit/>
          </a:bodyPr>
          <a:lstStyle/>
          <a:p>
            <a:pPr algn="ctr"/>
            <a:r>
              <a:rPr lang="zh-CN" altLang="en-US" b="1" dirty="0">
                <a:latin typeface="Times New Roman" pitchFamily="18" charset="0"/>
                <a:ea typeface="_x000B__x000C_"/>
                <a:cs typeface="_x000B__x000C_"/>
              </a:rPr>
              <a:t>物体位置改变，投影大小也改变。</a:t>
            </a:r>
            <a:endParaRPr lang="zh-CN" altLang="en-US" dirty="0">
              <a:latin typeface="Times New Roman" pitchFamily="18" charset="0"/>
            </a:endParaRPr>
          </a:p>
        </p:txBody>
      </p:sp>
      <p:grpSp>
        <p:nvGrpSpPr>
          <p:cNvPr id="25613" name="组合 16397"/>
          <p:cNvGrpSpPr>
            <a:grpSpLocks/>
          </p:cNvGrpSpPr>
          <p:nvPr/>
        </p:nvGrpSpPr>
        <p:grpSpPr bwMode="auto">
          <a:xfrm>
            <a:off x="786727" y="1461296"/>
            <a:ext cx="4837112" cy="3109913"/>
            <a:chOff x="475" y="580"/>
            <a:chExt cx="3047" cy="1959"/>
          </a:xfrm>
        </p:grpSpPr>
        <p:grpSp>
          <p:nvGrpSpPr>
            <p:cNvPr id="25614" name="组合 16398"/>
            <p:cNvGrpSpPr>
              <a:grpSpLocks/>
            </p:cNvGrpSpPr>
            <p:nvPr/>
          </p:nvGrpSpPr>
          <p:grpSpPr bwMode="auto">
            <a:xfrm>
              <a:off x="475" y="580"/>
              <a:ext cx="3047" cy="1959"/>
              <a:chOff x="340" y="631"/>
              <a:chExt cx="3047" cy="1959"/>
            </a:xfrm>
          </p:grpSpPr>
          <p:sp>
            <p:nvSpPr>
              <p:cNvPr id="25615" name="平行四边形 16399"/>
              <p:cNvSpPr>
                <a:spLocks noChangeArrowheads="1"/>
              </p:cNvSpPr>
              <p:nvPr/>
            </p:nvSpPr>
            <p:spPr bwMode="auto">
              <a:xfrm>
                <a:off x="1046" y="1925"/>
                <a:ext cx="1613" cy="665"/>
              </a:xfrm>
              <a:prstGeom prst="parallelogram">
                <a:avLst>
                  <a:gd name="adj" fmla="val 60639"/>
                </a:avLst>
              </a:prstGeom>
              <a:solidFill>
                <a:schemeClr val="accent1"/>
              </a:solidFill>
              <a:ln w="9525">
                <a:solidFill>
                  <a:schemeClr val="tx1"/>
                </a:solidFill>
                <a:miter lim="800000"/>
                <a:headEnd/>
                <a:tailEnd/>
              </a:ln>
            </p:spPr>
            <p:txBody>
              <a:bodyPr/>
              <a:lstStyle/>
              <a:p>
                <a:endParaRPr lang="zh-CN" altLang="en-US" b="1">
                  <a:latin typeface="Times New Roman" pitchFamily="18" charset="0"/>
                </a:endParaRPr>
              </a:p>
            </p:txBody>
          </p:sp>
          <p:sp>
            <p:nvSpPr>
              <p:cNvPr id="25616" name="任意多边形 16400"/>
              <p:cNvSpPr>
                <a:spLocks noChangeArrowheads="1"/>
              </p:cNvSpPr>
              <p:nvPr/>
            </p:nvSpPr>
            <p:spPr bwMode="auto">
              <a:xfrm>
                <a:off x="1776" y="823"/>
                <a:ext cx="411" cy="1477"/>
              </a:xfrm>
              <a:custGeom>
                <a:avLst/>
                <a:gdLst>
                  <a:gd name="T0" fmla="*/ 382 w 382"/>
                  <a:gd name="T1" fmla="*/ 1236 h 1236"/>
                  <a:gd name="T2" fmla="*/ 0 w 382"/>
                  <a:gd name="T3" fmla="*/ 0 h 1236"/>
                </a:gdLst>
                <a:ahLst/>
                <a:cxnLst>
                  <a:cxn ang="0">
                    <a:pos x="T0" y="T1"/>
                  </a:cxn>
                  <a:cxn ang="0">
                    <a:pos x="T2" y="T3"/>
                  </a:cxn>
                </a:cxnLst>
                <a:rect l="0" t="0" r="r" b="b"/>
                <a:pathLst>
                  <a:path w="382" h="1236">
                    <a:moveTo>
                      <a:pt x="382" y="1236"/>
                    </a:moveTo>
                    <a:lnTo>
                      <a:pt x="0" y="0"/>
                    </a:lnTo>
                  </a:path>
                </a:pathLst>
              </a:custGeom>
              <a:noFill/>
              <a:ln w="12700">
                <a:solidFill>
                  <a:srgbClr val="FF0000"/>
                </a:solidFill>
                <a:round/>
                <a:headEnd type="triangle" w="med" len="lg"/>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5617" name="任意多边形 16401"/>
              <p:cNvSpPr>
                <a:spLocks noChangeArrowheads="1"/>
              </p:cNvSpPr>
              <p:nvPr/>
            </p:nvSpPr>
            <p:spPr bwMode="auto">
              <a:xfrm>
                <a:off x="1776" y="823"/>
                <a:ext cx="81" cy="1134"/>
              </a:xfrm>
              <a:custGeom>
                <a:avLst/>
                <a:gdLst>
                  <a:gd name="T0" fmla="*/ 90 w 90"/>
                  <a:gd name="T1" fmla="*/ 1466 h 1466"/>
                  <a:gd name="T2" fmla="*/ 0 w 90"/>
                  <a:gd name="T3" fmla="*/ 0 h 1466"/>
                </a:gdLst>
                <a:ahLst/>
                <a:cxnLst>
                  <a:cxn ang="0">
                    <a:pos x="T0" y="T1"/>
                  </a:cxn>
                  <a:cxn ang="0">
                    <a:pos x="T2" y="T3"/>
                  </a:cxn>
                </a:cxnLst>
                <a:rect l="0" t="0" r="r" b="b"/>
                <a:pathLst>
                  <a:path w="90" h="1466">
                    <a:moveTo>
                      <a:pt x="90" y="1466"/>
                    </a:moveTo>
                    <a:lnTo>
                      <a:pt x="0" y="0"/>
                    </a:lnTo>
                  </a:path>
                </a:pathLst>
              </a:custGeom>
              <a:noFill/>
              <a:ln w="12700">
                <a:solidFill>
                  <a:srgbClr val="FF0000"/>
                </a:solidFill>
                <a:round/>
                <a:headEnd type="triangle" w="med" len="lg"/>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5618" name="直角三角形 16402"/>
              <p:cNvSpPr>
                <a:spLocks noChangeArrowheads="1"/>
              </p:cNvSpPr>
              <p:nvPr/>
            </p:nvSpPr>
            <p:spPr bwMode="auto">
              <a:xfrm rot="8124713">
                <a:off x="1520" y="2086"/>
                <a:ext cx="586" cy="483"/>
              </a:xfrm>
              <a:prstGeom prst="rtTriangle">
                <a:avLst/>
              </a:prstGeom>
              <a:solidFill>
                <a:srgbClr val="FFFF66"/>
              </a:solidFill>
              <a:ln w="9525">
                <a:solidFill>
                  <a:schemeClr val="tx1"/>
                </a:solidFill>
                <a:miter lim="800000"/>
                <a:headEnd/>
                <a:tailEnd/>
              </a:ln>
            </p:spPr>
            <p:txBody>
              <a:bodyPr/>
              <a:lstStyle/>
              <a:p>
                <a:endParaRPr lang="zh-CN" altLang="en-US" b="1">
                  <a:latin typeface="Times New Roman" pitchFamily="18" charset="0"/>
                </a:endParaRPr>
              </a:p>
            </p:txBody>
          </p:sp>
          <p:sp>
            <p:nvSpPr>
              <p:cNvPr id="25619" name="矩形标注 16403"/>
              <p:cNvSpPr>
                <a:spLocks noChangeArrowheads="1"/>
              </p:cNvSpPr>
              <p:nvPr/>
            </p:nvSpPr>
            <p:spPr bwMode="auto">
              <a:xfrm>
                <a:off x="2510" y="829"/>
                <a:ext cx="877" cy="237"/>
              </a:xfrm>
              <a:prstGeom prst="wedgeRectCallout">
                <a:avLst>
                  <a:gd name="adj1" fmla="val -121722"/>
                  <a:gd name="adj2" fmla="val 83398"/>
                </a:avLst>
              </a:prstGeom>
              <a:solidFill>
                <a:srgbClr val="FFCC99"/>
              </a:solidFill>
              <a:ln w="9525">
                <a:solidFill>
                  <a:srgbClr val="FF0000"/>
                </a:solidFill>
                <a:miter lim="800000"/>
                <a:headEnd/>
                <a:tailEnd/>
              </a:ln>
            </p:spPr>
            <p:txBody>
              <a:bodyPr anchor="ctr">
                <a:spAutoFit/>
              </a:bodyPr>
              <a:lstStyle/>
              <a:p>
                <a:pPr algn="ctr"/>
                <a:r>
                  <a:rPr lang="zh-CN" altLang="en-US" b="1">
                    <a:latin typeface="Times New Roman" pitchFamily="18" charset="0"/>
                    <a:ea typeface="_x000B__x000C_"/>
                    <a:cs typeface="_x000B__x000C_"/>
                  </a:rPr>
                  <a:t>投射线</a:t>
                </a:r>
                <a:endParaRPr lang="zh-CN" altLang="en-US" b="1">
                  <a:latin typeface="Times New Roman" pitchFamily="18" charset="0"/>
                </a:endParaRPr>
              </a:p>
            </p:txBody>
          </p:sp>
          <p:sp>
            <p:nvSpPr>
              <p:cNvPr id="25620" name="直角三角形 16404"/>
              <p:cNvSpPr>
                <a:spLocks noChangeArrowheads="1"/>
              </p:cNvSpPr>
              <p:nvPr/>
            </p:nvSpPr>
            <p:spPr bwMode="auto">
              <a:xfrm rot="7979327">
                <a:off x="1635" y="1444"/>
                <a:ext cx="289" cy="235"/>
              </a:xfrm>
              <a:prstGeom prst="rtTriangle">
                <a:avLst/>
              </a:prstGeom>
              <a:solidFill>
                <a:srgbClr val="FFFF66"/>
              </a:solidFill>
              <a:ln w="9525">
                <a:solidFill>
                  <a:schemeClr val="tx1"/>
                </a:solidFill>
                <a:miter lim="800000"/>
                <a:headEnd/>
                <a:tailEnd/>
              </a:ln>
            </p:spPr>
            <p:txBody>
              <a:bodyPr/>
              <a:lstStyle/>
              <a:p>
                <a:endParaRPr lang="zh-CN" altLang="en-US" b="1">
                  <a:latin typeface="Times New Roman" pitchFamily="18" charset="0"/>
                </a:endParaRPr>
              </a:p>
            </p:txBody>
          </p:sp>
          <p:sp>
            <p:nvSpPr>
              <p:cNvPr id="25621" name="圆角矩形标注 16405"/>
              <p:cNvSpPr>
                <a:spLocks noChangeArrowheads="1"/>
              </p:cNvSpPr>
              <p:nvPr/>
            </p:nvSpPr>
            <p:spPr bwMode="auto">
              <a:xfrm>
                <a:off x="799" y="1240"/>
                <a:ext cx="433" cy="257"/>
              </a:xfrm>
              <a:prstGeom prst="wedgeRoundRectCallout">
                <a:avLst>
                  <a:gd name="adj1" fmla="val 117713"/>
                  <a:gd name="adj2" fmla="val 59870"/>
                  <a:gd name="adj3" fmla="val 16667"/>
                </a:avLst>
              </a:prstGeom>
              <a:solidFill>
                <a:srgbClr val="99FFCC"/>
              </a:solidFill>
              <a:ln w="9525">
                <a:solidFill>
                  <a:srgbClr val="000000"/>
                </a:solidFill>
                <a:miter lim="800000"/>
                <a:headEnd/>
                <a:tailEnd/>
              </a:ln>
            </p:spPr>
            <p:txBody>
              <a:bodyPr wrap="none" anchor="ctr">
                <a:spAutoFit/>
              </a:bodyPr>
              <a:lstStyle/>
              <a:p>
                <a:pPr algn="ctr"/>
                <a:r>
                  <a:rPr lang="zh-CN" altLang="en-US" b="1">
                    <a:latin typeface="Times New Roman" pitchFamily="18" charset="0"/>
                    <a:ea typeface="_x000B__x000C_"/>
                    <a:cs typeface="_x000B__x000C_"/>
                  </a:rPr>
                  <a:t>物体</a:t>
                </a:r>
                <a:endParaRPr lang="zh-CN" altLang="en-US" b="1">
                  <a:latin typeface="Times New Roman" pitchFamily="18" charset="0"/>
                </a:endParaRPr>
              </a:p>
            </p:txBody>
          </p:sp>
          <p:sp>
            <p:nvSpPr>
              <p:cNvPr id="25622" name="矩形标注 16406"/>
              <p:cNvSpPr>
                <a:spLocks noChangeArrowheads="1"/>
              </p:cNvSpPr>
              <p:nvPr/>
            </p:nvSpPr>
            <p:spPr bwMode="auto">
              <a:xfrm>
                <a:off x="340" y="1886"/>
                <a:ext cx="706" cy="237"/>
              </a:xfrm>
              <a:prstGeom prst="wedgeRectCallout">
                <a:avLst>
                  <a:gd name="adj1" fmla="val 76347"/>
                  <a:gd name="adj2" fmla="val 148639"/>
                </a:avLst>
              </a:prstGeom>
              <a:solidFill>
                <a:srgbClr val="99FFCC"/>
              </a:solidFill>
              <a:ln w="9525">
                <a:solidFill>
                  <a:srgbClr val="000000"/>
                </a:solidFill>
                <a:miter lim="800000"/>
                <a:headEnd/>
                <a:tailEnd/>
              </a:ln>
            </p:spPr>
            <p:txBody>
              <a:bodyPr anchor="ctr">
                <a:spAutoFit/>
              </a:bodyPr>
              <a:lstStyle/>
              <a:p>
                <a:pPr algn="ctr"/>
                <a:r>
                  <a:rPr lang="zh-CN" altLang="en-US" b="1">
                    <a:latin typeface="Times New Roman" pitchFamily="18" charset="0"/>
                    <a:ea typeface="_x000B__x000C_"/>
                    <a:cs typeface="_x000B__x000C_"/>
                  </a:rPr>
                  <a:t>投影面</a:t>
                </a:r>
                <a:endParaRPr lang="zh-CN" altLang="en-US" b="1">
                  <a:latin typeface="Times New Roman" pitchFamily="18" charset="0"/>
                </a:endParaRPr>
              </a:p>
            </p:txBody>
          </p:sp>
          <p:sp>
            <p:nvSpPr>
              <p:cNvPr id="25623" name="圆角矩形标注 16407"/>
              <p:cNvSpPr>
                <a:spLocks noChangeArrowheads="1"/>
              </p:cNvSpPr>
              <p:nvPr/>
            </p:nvSpPr>
            <p:spPr bwMode="auto">
              <a:xfrm>
                <a:off x="2406" y="1431"/>
                <a:ext cx="433" cy="257"/>
              </a:xfrm>
              <a:prstGeom prst="wedgeRoundRectCallout">
                <a:avLst>
                  <a:gd name="adj1" fmla="val -109481"/>
                  <a:gd name="adj2" fmla="val 199681"/>
                  <a:gd name="adj3" fmla="val 16667"/>
                </a:avLst>
              </a:prstGeom>
              <a:pattFill prst="shingle">
                <a:fgClr>
                  <a:srgbClr val="66FF33"/>
                </a:fgClr>
                <a:bgClr>
                  <a:srgbClr val="FFFFFF"/>
                </a:bgClr>
              </a:pattFill>
              <a:ln w="9525">
                <a:solidFill>
                  <a:srgbClr val="000000"/>
                </a:solidFill>
                <a:miter lim="800000"/>
                <a:headEnd/>
                <a:tailEnd/>
              </a:ln>
            </p:spPr>
            <p:txBody>
              <a:bodyPr wrap="none" anchor="ctr">
                <a:spAutoFit/>
              </a:bodyPr>
              <a:lstStyle/>
              <a:p>
                <a:pPr algn="ctr"/>
                <a:r>
                  <a:rPr lang="zh-CN" altLang="en-US" b="1">
                    <a:latin typeface="Times New Roman" pitchFamily="18" charset="0"/>
                    <a:ea typeface="_x000B__x000C_"/>
                    <a:cs typeface="_x000B__x000C_"/>
                  </a:rPr>
                  <a:t>投影</a:t>
                </a:r>
                <a:endParaRPr lang="zh-CN" altLang="en-US" b="1">
                  <a:latin typeface="Times New Roman" pitchFamily="18" charset="0"/>
                </a:endParaRPr>
              </a:p>
            </p:txBody>
          </p:sp>
          <p:sp>
            <p:nvSpPr>
              <p:cNvPr id="25624" name="矩形标注 16408"/>
              <p:cNvSpPr>
                <a:spLocks noChangeArrowheads="1"/>
              </p:cNvSpPr>
              <p:nvPr/>
            </p:nvSpPr>
            <p:spPr bwMode="auto">
              <a:xfrm>
                <a:off x="445" y="631"/>
                <a:ext cx="961" cy="233"/>
              </a:xfrm>
              <a:prstGeom prst="wedgeRectCallout">
                <a:avLst>
                  <a:gd name="adj1" fmla="val 83505"/>
                  <a:gd name="adj2" fmla="val 27000"/>
                </a:avLst>
              </a:prstGeom>
              <a:solidFill>
                <a:schemeClr val="bg1"/>
              </a:solidFill>
              <a:ln w="19050">
                <a:solidFill>
                  <a:srgbClr val="000000"/>
                </a:solidFill>
                <a:miter lim="800000"/>
                <a:headEnd/>
                <a:tailEnd/>
              </a:ln>
            </p:spPr>
            <p:txBody>
              <a:bodyPr anchor="ctr">
                <a:spAutoFit/>
              </a:bodyPr>
              <a:lstStyle/>
              <a:p>
                <a:pPr algn="ctr"/>
                <a:r>
                  <a:rPr lang="zh-CN" altLang="en-US" b="1" dirty="0">
                    <a:latin typeface="Times New Roman" pitchFamily="18" charset="0"/>
                    <a:ea typeface="_x000B__x000C_"/>
                    <a:cs typeface="_x000B__x000C_"/>
                  </a:rPr>
                  <a:t>投射中心</a:t>
                </a:r>
                <a:endParaRPr lang="zh-CN" altLang="en-US" b="1" dirty="0">
                  <a:latin typeface="Times New Roman" pitchFamily="18" charset="0"/>
                </a:endParaRPr>
              </a:p>
            </p:txBody>
          </p:sp>
        </p:grpSp>
        <p:sp>
          <p:nvSpPr>
            <p:cNvPr id="25625" name="任意多边形 16409"/>
            <p:cNvSpPr>
              <a:spLocks noChangeArrowheads="1"/>
            </p:cNvSpPr>
            <p:nvPr/>
          </p:nvSpPr>
          <p:spPr bwMode="auto">
            <a:xfrm>
              <a:off x="1571" y="772"/>
              <a:ext cx="340" cy="1546"/>
            </a:xfrm>
            <a:custGeom>
              <a:avLst/>
              <a:gdLst>
                <a:gd name="T0" fmla="*/ 0 w 289"/>
                <a:gd name="T1" fmla="*/ 1340 h 1340"/>
                <a:gd name="T2" fmla="*/ 289 w 289"/>
                <a:gd name="T3" fmla="*/ 0 h 1340"/>
              </a:gdLst>
              <a:ahLst/>
              <a:cxnLst>
                <a:cxn ang="0">
                  <a:pos x="T0" y="T1"/>
                </a:cxn>
                <a:cxn ang="0">
                  <a:pos x="T2" y="T3"/>
                </a:cxn>
              </a:cxnLst>
              <a:rect l="0" t="0" r="r" b="b"/>
              <a:pathLst>
                <a:path w="289" h="1340">
                  <a:moveTo>
                    <a:pt x="0" y="1340"/>
                  </a:moveTo>
                  <a:lnTo>
                    <a:pt x="289" y="0"/>
                  </a:lnTo>
                </a:path>
              </a:pathLst>
            </a:custGeom>
            <a:noFill/>
            <a:ln w="12700">
              <a:solidFill>
                <a:srgbClr val="FF0000"/>
              </a:solidFill>
              <a:round/>
              <a:headEnd type="triangle" w="med" len="lg"/>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grpSp>
      <p:sp>
        <p:nvSpPr>
          <p:cNvPr id="27"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17410"/>
          <p:cNvSpPr txBox="1">
            <a:spLocks noChangeArrowheads="1"/>
          </p:cNvSpPr>
          <p:nvPr/>
        </p:nvSpPr>
        <p:spPr bwMode="auto">
          <a:xfrm>
            <a:off x="107950" y="4940979"/>
            <a:ext cx="3143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zh-CN" altLang="en-US" sz="2400" b="1" dirty="0">
                <a:solidFill>
                  <a:srgbClr val="C00000"/>
                </a:solidFill>
                <a:latin typeface="宋体" pitchFamily="2" charset="-122"/>
              </a:rPr>
              <a:t>平行投影特性：</a:t>
            </a:r>
            <a:endParaRPr lang="en-US" altLang="zh-CN" sz="2400" b="1" dirty="0">
              <a:solidFill>
                <a:srgbClr val="C00000"/>
              </a:solidFill>
              <a:latin typeface="宋体" pitchFamily="2" charset="-122"/>
            </a:endParaRPr>
          </a:p>
        </p:txBody>
      </p:sp>
      <p:sp>
        <p:nvSpPr>
          <p:cNvPr id="26627" name="文本框 17411"/>
          <p:cNvSpPr txBox="1">
            <a:spLocks noChangeArrowheads="1"/>
          </p:cNvSpPr>
          <p:nvPr/>
        </p:nvSpPr>
        <p:spPr bwMode="auto">
          <a:xfrm>
            <a:off x="649288" y="5445125"/>
            <a:ext cx="8494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zh-CN" altLang="en-US" sz="2400" b="1" dirty="0">
                <a:latin typeface="宋体" pitchFamily="2" charset="-122"/>
              </a:rPr>
              <a:t>投影大小与物体和投影面之间的距离无关，度量性较好。</a:t>
            </a:r>
            <a:endParaRPr lang="en-US" altLang="zh-CN" sz="2400" b="1" dirty="0">
              <a:latin typeface="宋体" pitchFamily="2" charset="-122"/>
            </a:endParaRPr>
          </a:p>
        </p:txBody>
      </p:sp>
      <p:grpSp>
        <p:nvGrpSpPr>
          <p:cNvPr id="26628" name="组合 17440"/>
          <p:cNvGrpSpPr>
            <a:grpSpLocks/>
          </p:cNvGrpSpPr>
          <p:nvPr/>
        </p:nvGrpSpPr>
        <p:grpSpPr bwMode="auto">
          <a:xfrm>
            <a:off x="1295400" y="2119895"/>
            <a:ext cx="2870200" cy="2605087"/>
            <a:chOff x="816" y="1421"/>
            <a:chExt cx="1808" cy="1641"/>
          </a:xfrm>
        </p:grpSpPr>
        <p:sp>
          <p:nvSpPr>
            <p:cNvPr id="26629" name="平行四边形 17413"/>
            <p:cNvSpPr>
              <a:spLocks noChangeArrowheads="1"/>
            </p:cNvSpPr>
            <p:nvPr/>
          </p:nvSpPr>
          <p:spPr bwMode="auto">
            <a:xfrm>
              <a:off x="816" y="2170"/>
              <a:ext cx="1808" cy="763"/>
            </a:xfrm>
            <a:prstGeom prst="parallelogram">
              <a:avLst>
                <a:gd name="adj" fmla="val 59240"/>
              </a:avLst>
            </a:prstGeom>
            <a:solidFill>
              <a:schemeClr val="accent1"/>
            </a:solidFill>
            <a:ln w="12700">
              <a:solidFill>
                <a:schemeClr val="tx1"/>
              </a:solidFill>
              <a:miter lim="800000"/>
              <a:headEnd/>
              <a:tailEnd/>
            </a:ln>
          </p:spPr>
          <p:txBody>
            <a:bodyPr/>
            <a:lstStyle/>
            <a:p>
              <a:endParaRPr lang="zh-CN" altLang="en-US">
                <a:latin typeface="Times New Roman" pitchFamily="18" charset="0"/>
              </a:endParaRPr>
            </a:p>
          </p:txBody>
        </p:sp>
        <p:sp>
          <p:nvSpPr>
            <p:cNvPr id="26630" name="任意多边形 17414"/>
            <p:cNvSpPr>
              <a:spLocks noChangeArrowheads="1"/>
            </p:cNvSpPr>
            <p:nvPr/>
          </p:nvSpPr>
          <p:spPr bwMode="auto">
            <a:xfrm flipH="1">
              <a:off x="1655" y="1437"/>
              <a:ext cx="60" cy="831"/>
            </a:xfrm>
            <a:custGeom>
              <a:avLst/>
              <a:gdLst>
                <a:gd name="T0" fmla="*/ 0 w 1"/>
                <a:gd name="T1" fmla="*/ 858 h 858"/>
                <a:gd name="T2" fmla="*/ 0 w 1"/>
                <a:gd name="T3" fmla="*/ 0 h 858"/>
              </a:gdLst>
              <a:ahLst/>
              <a:cxnLst>
                <a:cxn ang="0">
                  <a:pos x="T0" y="T1"/>
                </a:cxn>
                <a:cxn ang="0">
                  <a:pos x="T2" y="T3"/>
                </a:cxn>
              </a:cxnLst>
              <a:rect l="0" t="0" r="r" b="b"/>
              <a:pathLst>
                <a:path w="1" h="858">
                  <a:moveTo>
                    <a:pt x="0" y="858"/>
                  </a:moveTo>
                  <a:lnTo>
                    <a:pt x="0" y="0"/>
                  </a:lnTo>
                </a:path>
              </a:pathLst>
            </a:custGeom>
            <a:noFill/>
            <a:ln w="12700">
              <a:solidFill>
                <a:srgbClr val="FF0000"/>
              </a:solidFill>
              <a:round/>
              <a:headEnd type="triangle" w="med" len="lg"/>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6631" name="直角三角形 17415"/>
            <p:cNvSpPr>
              <a:spLocks noChangeArrowheads="1"/>
            </p:cNvSpPr>
            <p:nvPr/>
          </p:nvSpPr>
          <p:spPr bwMode="auto">
            <a:xfrm rot="8665659">
              <a:off x="1381" y="1678"/>
              <a:ext cx="601" cy="686"/>
            </a:xfrm>
            <a:prstGeom prst="rtTriangle">
              <a:avLst/>
            </a:prstGeom>
            <a:solidFill>
              <a:srgbClr val="FFFF00"/>
            </a:solidFill>
            <a:ln w="12700">
              <a:solidFill>
                <a:schemeClr val="tx1"/>
              </a:solidFill>
              <a:miter lim="800000"/>
              <a:headEnd/>
              <a:tailEnd/>
            </a:ln>
          </p:spPr>
          <p:txBody>
            <a:bodyPr/>
            <a:lstStyle/>
            <a:p>
              <a:endParaRPr lang="zh-CN" altLang="en-US">
                <a:latin typeface="Times New Roman" pitchFamily="18" charset="0"/>
              </a:endParaRPr>
            </a:p>
          </p:txBody>
        </p:sp>
        <p:sp>
          <p:nvSpPr>
            <p:cNvPr id="26632" name="任意多边形 17416"/>
            <p:cNvSpPr>
              <a:spLocks noChangeArrowheads="1"/>
            </p:cNvSpPr>
            <p:nvPr/>
          </p:nvSpPr>
          <p:spPr bwMode="auto">
            <a:xfrm>
              <a:off x="2126" y="1421"/>
              <a:ext cx="6" cy="1418"/>
            </a:xfrm>
            <a:custGeom>
              <a:avLst/>
              <a:gdLst>
                <a:gd name="T0" fmla="*/ 4 w 4"/>
                <a:gd name="T1" fmla="*/ 981 h 981"/>
                <a:gd name="T2" fmla="*/ 0 w 4"/>
                <a:gd name="T3" fmla="*/ 0 h 981"/>
              </a:gdLst>
              <a:ahLst/>
              <a:cxnLst>
                <a:cxn ang="0">
                  <a:pos x="T0" y="T1"/>
                </a:cxn>
                <a:cxn ang="0">
                  <a:pos x="T2" y="T3"/>
                </a:cxn>
              </a:cxnLst>
              <a:rect l="0" t="0" r="r" b="b"/>
              <a:pathLst>
                <a:path w="4" h="981">
                  <a:moveTo>
                    <a:pt x="4" y="981"/>
                  </a:moveTo>
                  <a:lnTo>
                    <a:pt x="0" y="0"/>
                  </a:lnTo>
                </a:path>
              </a:pathLst>
            </a:custGeom>
            <a:noFill/>
            <a:ln w="12700">
              <a:solidFill>
                <a:srgbClr val="FF3300"/>
              </a:solidFill>
              <a:round/>
              <a:headEnd type="triangle" w="med" len="lg"/>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6633" name="任意多边形 17417"/>
            <p:cNvSpPr>
              <a:spLocks noChangeArrowheads="1"/>
            </p:cNvSpPr>
            <p:nvPr/>
          </p:nvSpPr>
          <p:spPr bwMode="auto">
            <a:xfrm>
              <a:off x="1231" y="1535"/>
              <a:ext cx="2" cy="1068"/>
            </a:xfrm>
            <a:custGeom>
              <a:avLst/>
              <a:gdLst>
                <a:gd name="T0" fmla="*/ 0 w 1"/>
                <a:gd name="T1" fmla="*/ 739 h 739"/>
                <a:gd name="T2" fmla="*/ 0 w 1"/>
                <a:gd name="T3" fmla="*/ 0 h 739"/>
              </a:gdLst>
              <a:ahLst/>
              <a:cxnLst>
                <a:cxn ang="0">
                  <a:pos x="T0" y="T1"/>
                </a:cxn>
                <a:cxn ang="0">
                  <a:pos x="T2" y="T3"/>
                </a:cxn>
              </a:cxnLst>
              <a:rect l="0" t="0" r="r" b="b"/>
              <a:pathLst>
                <a:path w="1" h="739">
                  <a:moveTo>
                    <a:pt x="0" y="739"/>
                  </a:moveTo>
                  <a:lnTo>
                    <a:pt x="0" y="0"/>
                  </a:lnTo>
                </a:path>
              </a:pathLst>
            </a:custGeom>
            <a:noFill/>
            <a:ln w="12700">
              <a:solidFill>
                <a:srgbClr val="FF0000"/>
              </a:solidFill>
              <a:round/>
              <a:headEnd type="triangle" w="med" len="lg"/>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6634" name="直角三角形 17418"/>
            <p:cNvSpPr>
              <a:spLocks noChangeArrowheads="1"/>
            </p:cNvSpPr>
            <p:nvPr/>
          </p:nvSpPr>
          <p:spPr bwMode="auto">
            <a:xfrm rot="8665659">
              <a:off x="1381" y="2376"/>
              <a:ext cx="601" cy="686"/>
            </a:xfrm>
            <a:prstGeom prst="rtTriangle">
              <a:avLst/>
            </a:prstGeom>
            <a:solidFill>
              <a:srgbClr val="FFFF00"/>
            </a:solidFill>
            <a:ln w="12700">
              <a:solidFill>
                <a:schemeClr val="tx1"/>
              </a:solidFill>
              <a:miter lim="800000"/>
              <a:headEnd/>
              <a:tailEnd/>
            </a:ln>
          </p:spPr>
          <p:txBody>
            <a:bodyPr/>
            <a:lstStyle/>
            <a:p>
              <a:endParaRPr lang="zh-CN" altLang="en-US">
                <a:latin typeface="Times New Roman" pitchFamily="18" charset="0"/>
              </a:endParaRPr>
            </a:p>
          </p:txBody>
        </p:sp>
      </p:grpSp>
      <p:grpSp>
        <p:nvGrpSpPr>
          <p:cNvPr id="26635" name="组合 17439"/>
          <p:cNvGrpSpPr>
            <a:grpSpLocks/>
          </p:cNvGrpSpPr>
          <p:nvPr/>
        </p:nvGrpSpPr>
        <p:grpSpPr bwMode="auto">
          <a:xfrm>
            <a:off x="4572000" y="1994482"/>
            <a:ext cx="2819400" cy="2597150"/>
            <a:chOff x="2880" y="1342"/>
            <a:chExt cx="1776" cy="1636"/>
          </a:xfrm>
        </p:grpSpPr>
        <p:sp>
          <p:nvSpPr>
            <p:cNvPr id="26636" name="平行四边形 17420"/>
            <p:cNvSpPr>
              <a:spLocks noChangeArrowheads="1"/>
            </p:cNvSpPr>
            <p:nvPr/>
          </p:nvSpPr>
          <p:spPr bwMode="auto">
            <a:xfrm>
              <a:off x="2880" y="2180"/>
              <a:ext cx="1776" cy="738"/>
            </a:xfrm>
            <a:prstGeom prst="parallelogram">
              <a:avLst>
                <a:gd name="adj" fmla="val 60163"/>
              </a:avLst>
            </a:prstGeom>
            <a:solidFill>
              <a:schemeClr val="accent1"/>
            </a:solidFill>
            <a:ln w="12700">
              <a:solidFill>
                <a:schemeClr val="tx1"/>
              </a:solidFill>
              <a:miter lim="800000"/>
              <a:headEnd/>
              <a:tailEnd/>
            </a:ln>
          </p:spPr>
          <p:txBody>
            <a:bodyPr/>
            <a:lstStyle/>
            <a:p>
              <a:endParaRPr lang="zh-CN" altLang="en-US">
                <a:latin typeface="Times New Roman" pitchFamily="18" charset="0"/>
              </a:endParaRPr>
            </a:p>
          </p:txBody>
        </p:sp>
        <p:sp>
          <p:nvSpPr>
            <p:cNvPr id="26637" name="直接连接符 17421"/>
            <p:cNvSpPr>
              <a:spLocks noChangeShapeType="1"/>
            </p:cNvSpPr>
            <p:nvPr/>
          </p:nvSpPr>
          <p:spPr bwMode="auto">
            <a:xfrm flipV="1">
              <a:off x="4139" y="1558"/>
              <a:ext cx="443" cy="1175"/>
            </a:xfrm>
            <a:prstGeom prst="line">
              <a:avLst/>
            </a:prstGeom>
            <a:noFill/>
            <a:ln w="12700">
              <a:solidFill>
                <a:srgbClr val="FF3300"/>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6638" name="直接连接符 17422"/>
            <p:cNvSpPr>
              <a:spLocks noChangeShapeType="1"/>
            </p:cNvSpPr>
            <p:nvPr/>
          </p:nvSpPr>
          <p:spPr bwMode="auto">
            <a:xfrm flipV="1">
              <a:off x="3787" y="1342"/>
              <a:ext cx="327" cy="909"/>
            </a:xfrm>
            <a:prstGeom prst="line">
              <a:avLst/>
            </a:prstGeom>
            <a:noFill/>
            <a:ln w="12700">
              <a:solidFill>
                <a:srgbClr val="FF3300"/>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6639" name="直接连接符 17423"/>
            <p:cNvSpPr>
              <a:spLocks noChangeShapeType="1"/>
            </p:cNvSpPr>
            <p:nvPr/>
          </p:nvSpPr>
          <p:spPr bwMode="auto">
            <a:xfrm flipV="1">
              <a:off x="3282" y="1409"/>
              <a:ext cx="441" cy="1175"/>
            </a:xfrm>
            <a:prstGeom prst="line">
              <a:avLst/>
            </a:prstGeom>
            <a:noFill/>
            <a:ln w="12700">
              <a:solidFill>
                <a:srgbClr val="FF3300"/>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6640" name="直角三角形 17424"/>
            <p:cNvSpPr>
              <a:spLocks noChangeArrowheads="1"/>
            </p:cNvSpPr>
            <p:nvPr/>
          </p:nvSpPr>
          <p:spPr bwMode="auto">
            <a:xfrm rot="8665659">
              <a:off x="3410" y="2353"/>
              <a:ext cx="611" cy="625"/>
            </a:xfrm>
            <a:prstGeom prst="rtTriangle">
              <a:avLst/>
            </a:prstGeom>
            <a:solidFill>
              <a:srgbClr val="FFFF00"/>
            </a:solidFill>
            <a:ln w="12700">
              <a:solidFill>
                <a:schemeClr val="tx1"/>
              </a:solidFill>
              <a:miter lim="800000"/>
              <a:headEnd/>
              <a:tailEnd/>
            </a:ln>
          </p:spPr>
          <p:txBody>
            <a:bodyPr/>
            <a:lstStyle/>
            <a:p>
              <a:endParaRPr lang="zh-CN" altLang="en-US">
                <a:latin typeface="Times New Roman" pitchFamily="18" charset="0"/>
              </a:endParaRPr>
            </a:p>
          </p:txBody>
        </p:sp>
        <p:sp>
          <p:nvSpPr>
            <p:cNvPr id="26641" name="直角三角形 17425"/>
            <p:cNvSpPr>
              <a:spLocks noChangeArrowheads="1"/>
            </p:cNvSpPr>
            <p:nvPr/>
          </p:nvSpPr>
          <p:spPr bwMode="auto">
            <a:xfrm rot="8665659">
              <a:off x="3645" y="1729"/>
              <a:ext cx="609" cy="624"/>
            </a:xfrm>
            <a:prstGeom prst="rtTriangle">
              <a:avLst/>
            </a:prstGeom>
            <a:solidFill>
              <a:srgbClr val="FFFF00"/>
            </a:solidFill>
            <a:ln w="12700">
              <a:solidFill>
                <a:schemeClr val="tx1"/>
              </a:solidFill>
              <a:miter lim="800000"/>
              <a:headEnd/>
              <a:tailEnd/>
            </a:ln>
          </p:spPr>
          <p:txBody>
            <a:bodyPr/>
            <a:lstStyle/>
            <a:p>
              <a:endParaRPr lang="zh-CN" altLang="en-US">
                <a:latin typeface="Times New Roman" pitchFamily="18" charset="0"/>
              </a:endParaRPr>
            </a:p>
          </p:txBody>
        </p:sp>
      </p:grpSp>
      <p:sp>
        <p:nvSpPr>
          <p:cNvPr id="26642" name="文本框 17426"/>
          <p:cNvSpPr txBox="1">
            <a:spLocks noChangeArrowheads="1"/>
          </p:cNvSpPr>
          <p:nvPr/>
        </p:nvSpPr>
        <p:spPr bwMode="auto">
          <a:xfrm>
            <a:off x="611188" y="6021388"/>
            <a:ext cx="723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zh-CN" altLang="en-US" sz="2400" b="1">
                <a:latin typeface="Times New Roman" pitchFamily="18" charset="0"/>
              </a:rPr>
              <a:t>机械图样多数采用正投影法绘制。</a:t>
            </a:r>
            <a:endParaRPr lang="en-US" altLang="zh-CN" sz="2400" b="1">
              <a:latin typeface="Times New Roman" pitchFamily="18" charset="0"/>
            </a:endParaRPr>
          </a:p>
        </p:txBody>
      </p:sp>
      <p:sp>
        <p:nvSpPr>
          <p:cNvPr id="26646" name="矩形标注 17437"/>
          <p:cNvSpPr>
            <a:spLocks noChangeArrowheads="1"/>
          </p:cNvSpPr>
          <p:nvPr/>
        </p:nvSpPr>
        <p:spPr bwMode="auto">
          <a:xfrm>
            <a:off x="395288" y="1696796"/>
            <a:ext cx="1485900" cy="400110"/>
          </a:xfrm>
          <a:prstGeom prst="wedgeRectCallout">
            <a:avLst>
              <a:gd name="adj1" fmla="val 53417"/>
              <a:gd name="adj2" fmla="val 179958"/>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zh-CN" altLang="en-US" sz="2000" b="1" dirty="0">
                <a:latin typeface="Times New Roman" pitchFamily="18" charset="0"/>
                <a:ea typeface="_x000B__x000C_"/>
                <a:cs typeface="_x000B__x000C_"/>
              </a:rPr>
              <a:t>正投影法</a:t>
            </a:r>
            <a:endParaRPr lang="zh-CN" altLang="en-US" sz="2000" b="1" dirty="0">
              <a:latin typeface="Times New Roman" pitchFamily="18" charset="0"/>
            </a:endParaRPr>
          </a:p>
        </p:txBody>
      </p:sp>
      <p:sp>
        <p:nvSpPr>
          <p:cNvPr id="26647" name="矩形标注 17438"/>
          <p:cNvSpPr>
            <a:spLocks noChangeArrowheads="1"/>
          </p:cNvSpPr>
          <p:nvPr/>
        </p:nvSpPr>
        <p:spPr bwMode="auto">
          <a:xfrm>
            <a:off x="6732588" y="1625359"/>
            <a:ext cx="1485900" cy="400110"/>
          </a:xfrm>
          <a:prstGeom prst="wedgeRectCallout">
            <a:avLst>
              <a:gd name="adj1" fmla="val -45514"/>
              <a:gd name="adj2" fmla="val 181889"/>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zh-CN" altLang="en-US" sz="2000" b="1">
                <a:latin typeface="Times New Roman" pitchFamily="18" charset="0"/>
                <a:ea typeface="_x000B__x000C_"/>
                <a:cs typeface="_x000B__x000C_"/>
              </a:rPr>
              <a:t>斜投影法</a:t>
            </a:r>
            <a:endParaRPr lang="zh-CN" altLang="en-US" sz="2000" b="1">
              <a:latin typeface="Times New Roman" pitchFamily="18" charset="0"/>
            </a:endParaRPr>
          </a:p>
        </p:txBody>
      </p:sp>
      <p:sp>
        <p:nvSpPr>
          <p:cNvPr id="25" name="文本框 16385"/>
          <p:cNvSpPr txBox="1">
            <a:spLocks noChangeArrowheads="1"/>
          </p:cNvSpPr>
          <p:nvPr/>
        </p:nvSpPr>
        <p:spPr bwMode="auto">
          <a:xfrm>
            <a:off x="2609177" y="732634"/>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zh-CN" altLang="en-US" sz="2400" b="1" dirty="0" smtClean="0">
                <a:latin typeface="Times New Roman" pitchFamily="18" charset="0"/>
              </a:rPr>
              <a:t>平行投影法</a:t>
            </a:r>
            <a:endParaRPr lang="en-US" altLang="zh-CN" sz="2400" b="1" dirty="0">
              <a:latin typeface="Times New Roman" pitchFamily="18" charset="0"/>
            </a:endParaRPr>
          </a:p>
        </p:txBody>
      </p:sp>
      <p:sp>
        <p:nvSpPr>
          <p:cNvPr id="26"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文本框 18436"/>
          <p:cNvSpPr txBox="1">
            <a:spLocks noChangeArrowheads="1"/>
          </p:cNvSpPr>
          <p:nvPr/>
        </p:nvSpPr>
        <p:spPr bwMode="auto">
          <a:xfrm>
            <a:off x="215900" y="765037"/>
            <a:ext cx="4860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800" b="1" dirty="0" smtClean="0">
                <a:solidFill>
                  <a:srgbClr val="C00000"/>
                </a:solidFill>
                <a:latin typeface="+mn-lt"/>
              </a:rPr>
              <a:t>1.2</a:t>
            </a:r>
            <a:r>
              <a:rPr lang="en-US" altLang="zh-CN" sz="2800" b="1" dirty="0" smtClean="0">
                <a:solidFill>
                  <a:srgbClr val="C00000"/>
                </a:solidFill>
                <a:latin typeface="Times New Roman" pitchFamily="18" charset="0"/>
              </a:rPr>
              <a:t> </a:t>
            </a:r>
            <a:r>
              <a:rPr lang="zh-CN" altLang="en-US" sz="2800" b="1" dirty="0" smtClean="0">
                <a:solidFill>
                  <a:srgbClr val="C00000"/>
                </a:solidFill>
                <a:latin typeface="黑体" pitchFamily="49" charset="-122"/>
                <a:ea typeface="黑体" pitchFamily="49" charset="-122"/>
              </a:rPr>
              <a:t>正投影</a:t>
            </a:r>
            <a:r>
              <a:rPr lang="zh-CN" altLang="en-US" sz="2800" b="1" dirty="0">
                <a:solidFill>
                  <a:srgbClr val="C00000"/>
                </a:solidFill>
                <a:latin typeface="黑体" pitchFamily="49" charset="-122"/>
                <a:ea typeface="黑体" pitchFamily="49" charset="-122"/>
              </a:rPr>
              <a:t>的基本特性</a:t>
            </a:r>
            <a:endParaRPr lang="en-US" altLang="zh-CN" sz="2800" b="1" dirty="0">
              <a:solidFill>
                <a:srgbClr val="C00000"/>
              </a:solidFill>
              <a:latin typeface="黑体" pitchFamily="49" charset="-122"/>
              <a:ea typeface="黑体" pitchFamily="49" charset="-122"/>
            </a:endParaRPr>
          </a:p>
        </p:txBody>
      </p:sp>
      <p:sp>
        <p:nvSpPr>
          <p:cNvPr id="27650" name="文本框 18440"/>
          <p:cNvSpPr txBox="1">
            <a:spLocks noChangeArrowheads="1"/>
          </p:cNvSpPr>
          <p:nvPr/>
        </p:nvSpPr>
        <p:spPr bwMode="auto">
          <a:xfrm>
            <a:off x="592981" y="1407117"/>
            <a:ext cx="14590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342900" indent="-342900">
              <a:buFont typeface="Wingdings" pitchFamily="2" charset="2"/>
              <a:buChar char="l"/>
            </a:pPr>
            <a:r>
              <a:rPr lang="zh-CN" altLang="en-US" sz="2400" b="1" dirty="0" smtClean="0">
                <a:solidFill>
                  <a:srgbClr val="3333CC"/>
                </a:solidFill>
                <a:latin typeface="Times New Roman" pitchFamily="18" charset="0"/>
              </a:rPr>
              <a:t>真实性</a:t>
            </a:r>
            <a:endParaRPr lang="en-US" altLang="zh-CN" sz="2400" b="1" dirty="0">
              <a:solidFill>
                <a:srgbClr val="3333CC"/>
              </a:solidFill>
              <a:latin typeface="Times New Roman" pitchFamily="18" charset="0"/>
            </a:endParaRPr>
          </a:p>
        </p:txBody>
      </p:sp>
      <p:sp>
        <p:nvSpPr>
          <p:cNvPr id="27651" name="文本框 18441"/>
          <p:cNvSpPr txBox="1">
            <a:spLocks noChangeArrowheads="1"/>
          </p:cNvSpPr>
          <p:nvPr/>
        </p:nvSpPr>
        <p:spPr bwMode="auto">
          <a:xfrm>
            <a:off x="595313" y="1822821"/>
            <a:ext cx="591343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latin typeface="Times New Roman" pitchFamily="18" charset="0"/>
              </a:rPr>
              <a:t>当物体上的平面（或直线），与投影面平行时，它的投影反映了实形（或实长）。</a:t>
            </a:r>
            <a:endParaRPr lang="en-US" altLang="zh-CN" sz="2400" b="1" dirty="0">
              <a:latin typeface="Times New Roman" pitchFamily="18" charset="0"/>
            </a:endParaRPr>
          </a:p>
        </p:txBody>
      </p:sp>
      <p:sp>
        <p:nvSpPr>
          <p:cNvPr id="27652" name="文本框 18442"/>
          <p:cNvSpPr txBox="1">
            <a:spLocks noChangeArrowheads="1"/>
          </p:cNvSpPr>
          <p:nvPr/>
        </p:nvSpPr>
        <p:spPr bwMode="auto">
          <a:xfrm>
            <a:off x="564406" y="2913655"/>
            <a:ext cx="14590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342900" indent="-342900">
              <a:buFont typeface="Wingdings" pitchFamily="2" charset="2"/>
              <a:buChar char="l"/>
            </a:pPr>
            <a:r>
              <a:rPr lang="zh-CN" altLang="en-US" sz="2400" b="1" dirty="0" smtClean="0">
                <a:solidFill>
                  <a:srgbClr val="3333CC"/>
                </a:solidFill>
                <a:latin typeface="Times New Roman" pitchFamily="18" charset="0"/>
              </a:rPr>
              <a:t>收缩性</a:t>
            </a:r>
            <a:endParaRPr lang="en-US" altLang="zh-CN" sz="2400" b="1" dirty="0">
              <a:solidFill>
                <a:srgbClr val="3333CC"/>
              </a:solidFill>
              <a:latin typeface="Times New Roman" pitchFamily="18" charset="0"/>
            </a:endParaRPr>
          </a:p>
        </p:txBody>
      </p:sp>
      <p:sp>
        <p:nvSpPr>
          <p:cNvPr id="27653" name="文本框 18443"/>
          <p:cNvSpPr txBox="1">
            <a:spLocks noChangeArrowheads="1"/>
          </p:cNvSpPr>
          <p:nvPr/>
        </p:nvSpPr>
        <p:spPr bwMode="auto">
          <a:xfrm>
            <a:off x="581025" y="4842246"/>
            <a:ext cx="58293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latin typeface="Times New Roman" pitchFamily="18" charset="0"/>
              </a:rPr>
              <a:t>当物体上的平面（或直线），与投影面垂直时，它的投影积聚为一直线</a:t>
            </a:r>
            <a:r>
              <a:rPr lang="en-US" altLang="zh-CN" sz="2400" b="1">
                <a:latin typeface="Times New Roman" pitchFamily="18" charset="0"/>
              </a:rPr>
              <a:t>(</a:t>
            </a:r>
            <a:r>
              <a:rPr lang="zh-CN" altLang="en-US" sz="2400" b="1">
                <a:latin typeface="Times New Roman" pitchFamily="18" charset="0"/>
              </a:rPr>
              <a:t>或一点</a:t>
            </a:r>
            <a:r>
              <a:rPr lang="en-US" altLang="zh-CN" sz="2400" b="1">
                <a:latin typeface="Times New Roman" pitchFamily="18" charset="0"/>
              </a:rPr>
              <a:t>)</a:t>
            </a:r>
            <a:r>
              <a:rPr lang="zh-CN" altLang="en-US" sz="2400" b="1">
                <a:latin typeface="Times New Roman" pitchFamily="18" charset="0"/>
              </a:rPr>
              <a:t>。</a:t>
            </a:r>
            <a:endParaRPr lang="en-US" altLang="zh-CN" sz="2400" b="1">
              <a:latin typeface="Times New Roman" pitchFamily="18" charset="0"/>
            </a:endParaRPr>
          </a:p>
        </p:txBody>
      </p:sp>
      <p:sp>
        <p:nvSpPr>
          <p:cNvPr id="27654" name="文本框 18444"/>
          <p:cNvSpPr txBox="1">
            <a:spLocks noChangeArrowheads="1"/>
          </p:cNvSpPr>
          <p:nvPr/>
        </p:nvSpPr>
        <p:spPr bwMode="auto">
          <a:xfrm>
            <a:off x="592981" y="4426542"/>
            <a:ext cx="14590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342900" indent="-342900">
              <a:buFont typeface="Wingdings" pitchFamily="2" charset="2"/>
              <a:buChar char="l"/>
            </a:pPr>
            <a:r>
              <a:rPr lang="zh-CN" altLang="en-US" sz="2400" b="1" dirty="0" smtClean="0">
                <a:solidFill>
                  <a:srgbClr val="3333CC"/>
                </a:solidFill>
                <a:latin typeface="Times New Roman" pitchFamily="18" charset="0"/>
              </a:rPr>
              <a:t>积聚</a:t>
            </a:r>
            <a:r>
              <a:rPr lang="zh-CN" altLang="en-US" sz="2400" b="1" dirty="0">
                <a:solidFill>
                  <a:srgbClr val="3333CC"/>
                </a:solidFill>
                <a:latin typeface="Times New Roman" pitchFamily="18" charset="0"/>
              </a:rPr>
              <a:t>性</a:t>
            </a:r>
            <a:endParaRPr lang="en-US" altLang="zh-CN" sz="2400" b="1" dirty="0">
              <a:solidFill>
                <a:srgbClr val="3333CC"/>
              </a:solidFill>
              <a:latin typeface="Times New Roman" pitchFamily="18" charset="0"/>
            </a:endParaRPr>
          </a:p>
        </p:txBody>
      </p:sp>
      <p:sp>
        <p:nvSpPr>
          <p:cNvPr id="27655" name="文本框 18445"/>
          <p:cNvSpPr txBox="1">
            <a:spLocks noChangeArrowheads="1"/>
          </p:cNvSpPr>
          <p:nvPr/>
        </p:nvSpPr>
        <p:spPr bwMode="auto">
          <a:xfrm>
            <a:off x="533400" y="3345234"/>
            <a:ext cx="65595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latin typeface="Times New Roman" pitchFamily="18" charset="0"/>
              </a:rPr>
              <a:t>当物体上的平面（或直线），与投影面倾斜时，它的投影缩小（或缩短），并产生变形。</a:t>
            </a:r>
            <a:endParaRPr lang="en-US" altLang="zh-CN" sz="2400" b="1">
              <a:latin typeface="Times New Roman" pitchFamily="18" charset="0"/>
            </a:endParaRPr>
          </a:p>
        </p:txBody>
      </p:sp>
      <p:pic>
        <p:nvPicPr>
          <p:cNvPr id="27656" name="图片 18446" descr="三视图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5600" y="654223"/>
            <a:ext cx="2100263"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图片 18447" descr="三视图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2637011"/>
            <a:ext cx="23622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图片 18448" descr="三视图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4492" y="4585864"/>
            <a:ext cx="2514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3" name="标题 20481"/>
          <p:cNvSpPr>
            <a:spLocks noGrp="1" noChangeArrowheads="1"/>
          </p:cNvSpPr>
          <p:nvPr>
            <p:ph type="title"/>
          </p:nvPr>
        </p:nvSpPr>
        <p:spPr>
          <a:xfrm>
            <a:off x="1333500" y="634729"/>
            <a:ext cx="6477000" cy="990600"/>
          </a:xfrm>
        </p:spPr>
        <p:txBody>
          <a:bodyPr/>
          <a:lstStyle/>
          <a:p>
            <a:pPr eaLnBrk="1" hangingPunct="1"/>
            <a:r>
              <a:rPr lang="zh-CN" altLang="en-US" sz="2400" b="1" dirty="0" smtClean="0">
                <a:solidFill>
                  <a:schemeClr val="tx1"/>
                </a:solidFill>
                <a:latin typeface="宋体" pitchFamily="2" charset="-122"/>
              </a:rPr>
              <a:t>比较下图不同形状的</a:t>
            </a:r>
            <a:r>
              <a:rPr lang="en-US" altLang="zh-CN" sz="2400" b="1" dirty="0" smtClean="0">
                <a:solidFill>
                  <a:schemeClr val="tx1"/>
                </a:solidFill>
                <a:latin typeface="宋体" pitchFamily="2" charset="-122"/>
              </a:rPr>
              <a:t>3</a:t>
            </a:r>
            <a:r>
              <a:rPr lang="zh-CN" altLang="en-US" sz="2400" b="1" dirty="0" smtClean="0">
                <a:solidFill>
                  <a:schemeClr val="tx1"/>
                </a:solidFill>
                <a:latin typeface="宋体" pitchFamily="2" charset="-122"/>
              </a:rPr>
              <a:t>个物体投影形状的大小</a:t>
            </a:r>
            <a:endParaRPr lang="en-US" altLang="zh-CN" sz="2400" b="1" dirty="0" smtClean="0">
              <a:solidFill>
                <a:schemeClr val="tx1"/>
              </a:solidFill>
              <a:latin typeface="宋体" pitchFamily="2" charset="-122"/>
            </a:endParaRPr>
          </a:p>
        </p:txBody>
      </p:sp>
      <p:sp>
        <p:nvSpPr>
          <p:cNvPr id="28674" name="内容占位符 20482"/>
          <p:cNvSpPr>
            <a:spLocks noGrp="1" noChangeArrowheads="1"/>
          </p:cNvSpPr>
          <p:nvPr>
            <p:ph idx="1"/>
          </p:nvPr>
        </p:nvSpPr>
        <p:spPr>
          <a:xfrm>
            <a:off x="419100" y="4865361"/>
            <a:ext cx="8305800" cy="1371600"/>
          </a:xfrm>
        </p:spPr>
        <p:txBody>
          <a:bodyPr/>
          <a:lstStyle/>
          <a:p>
            <a:pPr eaLnBrk="1" hangingPunct="1">
              <a:buFontTx/>
              <a:buNone/>
            </a:pPr>
            <a:r>
              <a:rPr lang="en-US" altLang="zh-CN" sz="2400" b="1" dirty="0" smtClean="0">
                <a:solidFill>
                  <a:srgbClr val="333333"/>
                </a:solidFill>
                <a:latin typeface="宋体" pitchFamily="2" charset="-122"/>
              </a:rPr>
              <a:t>     </a:t>
            </a:r>
            <a:r>
              <a:rPr lang="zh-CN" altLang="en-US" sz="2400" b="1" dirty="0" smtClean="0">
                <a:solidFill>
                  <a:srgbClr val="333333"/>
                </a:solidFill>
                <a:latin typeface="宋体" pitchFamily="2" charset="-122"/>
              </a:rPr>
              <a:t>由图中三个不同的物体在同一投影面上的视图完全相同，可知要反映物体的完整形状和大小，必须有几个不同投影方向得到的视图。</a:t>
            </a:r>
            <a:endParaRPr lang="zh-CN" altLang="en-US" sz="2400" b="1" dirty="0" smtClean="0">
              <a:solidFill>
                <a:srgbClr val="333333"/>
              </a:solidFill>
              <a:latin typeface="Verdana" pitchFamily="34" charset="0"/>
            </a:endParaRPr>
          </a:p>
        </p:txBody>
      </p:sp>
      <p:pic>
        <p:nvPicPr>
          <p:cNvPr id="28675" name="图片 20486" descr="三视图4"/>
          <p:cNvPicPr>
            <a:picLocks noChangeAspect="1" noChangeArrowheads="1"/>
          </p:cNvPicPr>
          <p:nvPr/>
        </p:nvPicPr>
        <p:blipFill>
          <a:blip r:embed="rId2">
            <a:extLst>
              <a:ext uri="{28A0092B-C50C-407E-A947-70E740481C1C}">
                <a14:useLocalDpi xmlns:a14="http://schemas.microsoft.com/office/drawing/2010/main" val="0"/>
              </a:ext>
            </a:extLst>
          </a:blip>
          <a:srcRect l="731"/>
          <a:stretch>
            <a:fillRect/>
          </a:stretch>
        </p:blipFill>
        <p:spPr bwMode="auto">
          <a:xfrm>
            <a:off x="1042988" y="1799898"/>
            <a:ext cx="7110412"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7" name="标题 51201"/>
          <p:cNvSpPr>
            <a:spLocks noGrp="1" noChangeArrowheads="1"/>
          </p:cNvSpPr>
          <p:nvPr>
            <p:ph type="title"/>
          </p:nvPr>
        </p:nvSpPr>
        <p:spPr>
          <a:xfrm>
            <a:off x="264760" y="712557"/>
            <a:ext cx="2874013" cy="619973"/>
          </a:xfrm>
        </p:spPr>
        <p:txBody>
          <a:bodyPr/>
          <a:lstStyle/>
          <a:p>
            <a:pPr eaLnBrk="1" hangingPunct="1"/>
            <a:r>
              <a:rPr lang="en-US" altLang="zh-CN" sz="3200" b="1" dirty="0" smtClean="0">
                <a:solidFill>
                  <a:schemeClr val="tx1"/>
                </a:solidFill>
                <a:latin typeface="Times New Roman" pitchFamily="18" charset="0"/>
              </a:rPr>
              <a:t>2.</a:t>
            </a:r>
            <a:r>
              <a:rPr lang="zh-CN" altLang="en-US" sz="3200" b="1" dirty="0" smtClean="0">
                <a:solidFill>
                  <a:schemeClr val="tx1"/>
                </a:solidFill>
                <a:latin typeface="黑体" pitchFamily="49" charset="-122"/>
                <a:ea typeface="黑体" pitchFamily="49" charset="-122"/>
              </a:rPr>
              <a:t>视图的概念</a:t>
            </a:r>
            <a:endParaRPr lang="en-US" altLang="zh-CN" sz="3200" b="1" dirty="0" smtClean="0">
              <a:solidFill>
                <a:schemeClr val="tx1"/>
              </a:solidFill>
              <a:latin typeface="黑体" pitchFamily="49" charset="-122"/>
              <a:ea typeface="黑体" pitchFamily="49" charset="-122"/>
            </a:endParaRPr>
          </a:p>
        </p:txBody>
      </p:sp>
      <p:sp>
        <p:nvSpPr>
          <p:cNvPr id="29698" name="文本框 51202"/>
          <p:cNvSpPr txBox="1">
            <a:spLocks noChangeArrowheads="1"/>
          </p:cNvSpPr>
          <p:nvPr/>
        </p:nvSpPr>
        <p:spPr bwMode="auto">
          <a:xfrm>
            <a:off x="466419" y="2162949"/>
            <a:ext cx="813752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spcBef>
                <a:spcPct val="20000"/>
              </a:spcBef>
              <a:buClr>
                <a:schemeClr val="accent2"/>
              </a:buClr>
              <a:buSzPct val="80000"/>
              <a:buFont typeface="Wingdings" pitchFamily="2" charset="2"/>
              <a:buNone/>
            </a:pPr>
            <a:r>
              <a:rPr lang="zh-CN" altLang="en-US" sz="2400" b="1" dirty="0">
                <a:latin typeface="Times New Roman" pitchFamily="18" charset="0"/>
              </a:rPr>
              <a:t>二投影面体系：</a:t>
            </a:r>
            <a:r>
              <a:rPr lang="zh-CN" altLang="en-US" sz="2400" b="1" dirty="0">
                <a:solidFill>
                  <a:srgbClr val="3333CC"/>
                </a:solidFill>
                <a:latin typeface="Times New Roman" pitchFamily="18" charset="0"/>
              </a:rPr>
              <a:t>正立投影面（</a:t>
            </a:r>
            <a:r>
              <a:rPr lang="en-US" altLang="zh-CN" sz="2400" b="1" dirty="0">
                <a:solidFill>
                  <a:srgbClr val="3333CC"/>
                </a:solidFill>
                <a:latin typeface="Times New Roman" pitchFamily="18" charset="0"/>
              </a:rPr>
              <a:t>V</a:t>
            </a:r>
            <a:r>
              <a:rPr lang="zh-CN" altLang="en-US" sz="2400" b="1" dirty="0">
                <a:solidFill>
                  <a:srgbClr val="3333CC"/>
                </a:solidFill>
                <a:latin typeface="Times New Roman" pitchFamily="18" charset="0"/>
              </a:rPr>
              <a:t>面），水平投影面（</a:t>
            </a:r>
            <a:r>
              <a:rPr lang="en-US" altLang="zh-CN" sz="2400" b="1" dirty="0">
                <a:solidFill>
                  <a:srgbClr val="3333CC"/>
                </a:solidFill>
                <a:latin typeface="Times New Roman" pitchFamily="18" charset="0"/>
              </a:rPr>
              <a:t>H</a:t>
            </a:r>
            <a:r>
              <a:rPr lang="zh-CN" altLang="en-US" sz="2400" b="1" dirty="0">
                <a:solidFill>
                  <a:srgbClr val="3333CC"/>
                </a:solidFill>
                <a:latin typeface="Times New Roman" pitchFamily="18" charset="0"/>
              </a:rPr>
              <a:t>面</a:t>
            </a:r>
            <a:r>
              <a:rPr lang="zh-CN" altLang="en-US" sz="2400" b="1" dirty="0" smtClean="0">
                <a:solidFill>
                  <a:srgbClr val="3333CC"/>
                </a:solidFill>
                <a:latin typeface="Times New Roman" pitchFamily="18" charset="0"/>
              </a:rPr>
              <a:t>）</a:t>
            </a:r>
            <a:endParaRPr lang="en-US" altLang="zh-CN" sz="2400" b="1" dirty="0">
              <a:solidFill>
                <a:srgbClr val="FF0000"/>
              </a:solidFill>
              <a:latin typeface="Times New Roman" pitchFamily="18" charset="0"/>
            </a:endParaRPr>
          </a:p>
        </p:txBody>
      </p:sp>
      <p:grpSp>
        <p:nvGrpSpPr>
          <p:cNvPr id="29699" name="组合 51221"/>
          <p:cNvGrpSpPr>
            <a:grpSpLocks/>
          </p:cNvGrpSpPr>
          <p:nvPr/>
        </p:nvGrpSpPr>
        <p:grpSpPr bwMode="auto">
          <a:xfrm>
            <a:off x="2052076" y="2727559"/>
            <a:ext cx="5468938" cy="3581401"/>
            <a:chOff x="1338" y="1525"/>
            <a:chExt cx="3445" cy="2256"/>
          </a:xfrm>
        </p:grpSpPr>
        <p:grpSp>
          <p:nvGrpSpPr>
            <p:cNvPr id="29700" name="组合 51203"/>
            <p:cNvGrpSpPr>
              <a:grpSpLocks/>
            </p:cNvGrpSpPr>
            <p:nvPr/>
          </p:nvGrpSpPr>
          <p:grpSpPr bwMode="auto">
            <a:xfrm>
              <a:off x="1519" y="1525"/>
              <a:ext cx="3264" cy="2256"/>
              <a:chOff x="1296" y="1584"/>
              <a:chExt cx="3264" cy="2256"/>
            </a:xfrm>
          </p:grpSpPr>
          <p:sp>
            <p:nvSpPr>
              <p:cNvPr id="29701" name="矩形 51204"/>
              <p:cNvSpPr>
                <a:spLocks noChangeArrowheads="1"/>
              </p:cNvSpPr>
              <p:nvPr/>
            </p:nvSpPr>
            <p:spPr bwMode="auto">
              <a:xfrm>
                <a:off x="1296" y="1584"/>
                <a:ext cx="2112" cy="110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29702" name="直接连接符 51205"/>
              <p:cNvSpPr>
                <a:spLocks noChangeShapeType="1"/>
              </p:cNvSpPr>
              <p:nvPr/>
            </p:nvSpPr>
            <p:spPr bwMode="auto">
              <a:xfrm>
                <a:off x="1296" y="2688"/>
                <a:ext cx="1152"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9703" name="直接连接符 51206"/>
              <p:cNvSpPr>
                <a:spLocks noChangeShapeType="1"/>
              </p:cNvSpPr>
              <p:nvPr/>
            </p:nvSpPr>
            <p:spPr bwMode="auto">
              <a:xfrm>
                <a:off x="3408" y="2688"/>
                <a:ext cx="1152"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9704" name="直接连接符 51207"/>
              <p:cNvSpPr>
                <a:spLocks noChangeShapeType="1"/>
              </p:cNvSpPr>
              <p:nvPr/>
            </p:nvSpPr>
            <p:spPr bwMode="auto">
              <a:xfrm>
                <a:off x="2448" y="3840"/>
                <a:ext cx="2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29705" name="矩形 51208"/>
              <p:cNvSpPr>
                <a:spLocks noChangeArrowheads="1"/>
              </p:cNvSpPr>
              <p:nvPr/>
            </p:nvSpPr>
            <p:spPr bwMode="auto">
              <a:xfrm>
                <a:off x="1296" y="1680"/>
                <a:ext cx="81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90000"/>
                  </a:lnSpc>
                  <a:spcBef>
                    <a:spcPct val="20000"/>
                  </a:spcBef>
                  <a:buClr>
                    <a:schemeClr val="accent2"/>
                  </a:buClr>
                  <a:buSzPct val="80000"/>
                  <a:buFont typeface="Wingdings" pitchFamily="2" charset="2"/>
                  <a:buNone/>
                </a:pPr>
                <a:r>
                  <a:rPr lang="zh-CN" altLang="en-US" sz="2000" b="1" dirty="0">
                    <a:latin typeface="Times New Roman" pitchFamily="18" charset="0"/>
                  </a:rPr>
                  <a:t>正立</a:t>
                </a:r>
              </a:p>
              <a:p>
                <a:pPr algn="ctr">
                  <a:lnSpc>
                    <a:spcPct val="90000"/>
                  </a:lnSpc>
                  <a:spcBef>
                    <a:spcPct val="20000"/>
                  </a:spcBef>
                  <a:buClr>
                    <a:schemeClr val="accent2"/>
                  </a:buClr>
                  <a:buSzPct val="80000"/>
                  <a:buFont typeface="Wingdings" pitchFamily="2" charset="2"/>
                  <a:buNone/>
                </a:pPr>
                <a:r>
                  <a:rPr lang="zh-CN" altLang="en-US" sz="2000" b="1" dirty="0">
                    <a:latin typeface="Times New Roman" pitchFamily="18" charset="0"/>
                  </a:rPr>
                  <a:t>投影面</a:t>
                </a:r>
                <a:r>
                  <a:rPr lang="en-US" altLang="zh-CN" sz="2000" b="1" dirty="0">
                    <a:latin typeface="Times New Roman" pitchFamily="18" charset="0"/>
                  </a:rPr>
                  <a:t>V</a:t>
                </a:r>
              </a:p>
            </p:txBody>
          </p:sp>
          <p:sp>
            <p:nvSpPr>
              <p:cNvPr id="29706" name="矩形 51209"/>
              <p:cNvSpPr>
                <a:spLocks noChangeArrowheads="1"/>
              </p:cNvSpPr>
              <p:nvPr/>
            </p:nvSpPr>
            <p:spPr bwMode="auto">
              <a:xfrm>
                <a:off x="2427" y="3360"/>
                <a:ext cx="729"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spcBef>
                    <a:spcPct val="20000"/>
                  </a:spcBef>
                  <a:buClr>
                    <a:schemeClr val="accent2"/>
                  </a:buClr>
                  <a:buSzPct val="80000"/>
                  <a:buFont typeface="Wingdings" pitchFamily="2" charset="2"/>
                  <a:buNone/>
                </a:pPr>
                <a:r>
                  <a:rPr lang="zh-CN" altLang="en-US" sz="2000" b="1" dirty="0" smtClean="0">
                    <a:latin typeface="Times New Roman" pitchFamily="18" charset="0"/>
                  </a:rPr>
                  <a:t>水平</a:t>
                </a:r>
                <a:endParaRPr lang="en-US" altLang="zh-CN" sz="2000" b="1" dirty="0" smtClean="0">
                  <a:latin typeface="Times New Roman" pitchFamily="18" charset="0"/>
                </a:endParaRPr>
              </a:p>
              <a:p>
                <a:pPr algn="ctr">
                  <a:lnSpc>
                    <a:spcPct val="90000"/>
                  </a:lnSpc>
                  <a:spcBef>
                    <a:spcPct val="20000"/>
                  </a:spcBef>
                  <a:buClr>
                    <a:schemeClr val="accent2"/>
                  </a:buClr>
                  <a:buSzPct val="80000"/>
                  <a:buFont typeface="Wingdings" pitchFamily="2" charset="2"/>
                  <a:buNone/>
                </a:pPr>
                <a:r>
                  <a:rPr lang="zh-CN" altLang="en-US" sz="2000" b="1" dirty="0" smtClean="0">
                    <a:latin typeface="Times New Roman" pitchFamily="18" charset="0"/>
                  </a:rPr>
                  <a:t>投影面</a:t>
                </a:r>
                <a:r>
                  <a:rPr lang="en-US" altLang="zh-CN" sz="2000" b="1" dirty="0">
                    <a:latin typeface="Times New Roman" pitchFamily="18" charset="0"/>
                  </a:rPr>
                  <a:t>H</a:t>
                </a:r>
              </a:p>
            </p:txBody>
          </p:sp>
        </p:grpSp>
        <p:sp>
          <p:nvSpPr>
            <p:cNvPr id="29707" name="文本框 51218"/>
            <p:cNvSpPr txBox="1">
              <a:spLocks noChangeArrowheads="1"/>
            </p:cNvSpPr>
            <p:nvPr/>
          </p:nvSpPr>
          <p:spPr bwMode="auto">
            <a:xfrm>
              <a:off x="3606" y="2478"/>
              <a:ext cx="5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a:t>O</a:t>
              </a:r>
            </a:p>
          </p:txBody>
        </p:sp>
        <p:sp>
          <p:nvSpPr>
            <p:cNvPr id="29708" name="文本框 51219"/>
            <p:cNvSpPr txBox="1">
              <a:spLocks noChangeArrowheads="1"/>
            </p:cNvSpPr>
            <p:nvPr/>
          </p:nvSpPr>
          <p:spPr bwMode="auto">
            <a:xfrm>
              <a:off x="1338" y="2523"/>
              <a:ext cx="5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a:t>X</a:t>
              </a:r>
            </a:p>
          </p:txBody>
        </p:sp>
      </p:grpSp>
      <p:sp>
        <p:nvSpPr>
          <p:cNvPr id="29709" name="文本框 51220"/>
          <p:cNvSpPr txBox="1">
            <a:spLocks noChangeArrowheads="1"/>
          </p:cNvSpPr>
          <p:nvPr/>
        </p:nvSpPr>
        <p:spPr bwMode="auto">
          <a:xfrm>
            <a:off x="467634" y="1503596"/>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dirty="0" smtClean="0">
                <a:solidFill>
                  <a:srgbClr val="C00000"/>
                </a:solidFill>
              </a:rPr>
              <a:t>2.1 </a:t>
            </a:r>
            <a:r>
              <a:rPr lang="zh-CN" altLang="en-US" sz="2800" b="1" dirty="0" smtClean="0">
                <a:solidFill>
                  <a:srgbClr val="C00000"/>
                </a:solidFill>
                <a:latin typeface="黑体" pitchFamily="49" charset="-122"/>
                <a:ea typeface="黑体" pitchFamily="49" charset="-122"/>
              </a:rPr>
              <a:t>二</a:t>
            </a:r>
            <a:r>
              <a:rPr lang="zh-CN" altLang="en-US" sz="2800" b="1" dirty="0">
                <a:solidFill>
                  <a:srgbClr val="C00000"/>
                </a:solidFill>
                <a:latin typeface="黑体" pitchFamily="49" charset="-122"/>
                <a:ea typeface="黑体" pitchFamily="49" charset="-122"/>
              </a:rPr>
              <a:t>视图</a:t>
            </a:r>
            <a:endParaRPr lang="en-US" altLang="zh-CN" sz="2800" b="1" dirty="0">
              <a:solidFill>
                <a:srgbClr val="C00000"/>
              </a:solidFill>
              <a:latin typeface="黑体" pitchFamily="49" charset="-122"/>
              <a:ea typeface="黑体" pitchFamily="49" charset="-122"/>
            </a:endParaRPr>
          </a:p>
        </p:txBody>
      </p:sp>
      <p:sp>
        <p:nvSpPr>
          <p:cNvPr id="1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1" name="直接连接符 52268"/>
          <p:cNvSpPr>
            <a:spLocks noChangeShapeType="1"/>
          </p:cNvSpPr>
          <p:nvPr/>
        </p:nvSpPr>
        <p:spPr bwMode="auto">
          <a:xfrm>
            <a:off x="4859338" y="3860800"/>
            <a:ext cx="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22" name="直接连接符 52272"/>
          <p:cNvSpPr>
            <a:spLocks noChangeShapeType="1"/>
          </p:cNvSpPr>
          <p:nvPr/>
        </p:nvSpPr>
        <p:spPr bwMode="auto">
          <a:xfrm>
            <a:off x="4859338" y="3860800"/>
            <a:ext cx="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23" name="直接连接符 52255"/>
          <p:cNvSpPr>
            <a:spLocks noChangeShapeType="1"/>
          </p:cNvSpPr>
          <p:nvPr/>
        </p:nvSpPr>
        <p:spPr bwMode="auto">
          <a:xfrm>
            <a:off x="4859338" y="3860800"/>
            <a:ext cx="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24" name="文本框 52226"/>
          <p:cNvSpPr txBox="1">
            <a:spLocks noChangeArrowheads="1"/>
          </p:cNvSpPr>
          <p:nvPr/>
        </p:nvSpPr>
        <p:spPr bwMode="auto">
          <a:xfrm>
            <a:off x="1143000" y="981075"/>
            <a:ext cx="7467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90000"/>
              </a:lnSpc>
              <a:spcBef>
                <a:spcPct val="20000"/>
              </a:spcBef>
              <a:buClr>
                <a:schemeClr val="accent2"/>
              </a:buClr>
              <a:buSzPct val="80000"/>
              <a:buFont typeface="Wingdings" pitchFamily="2" charset="2"/>
              <a:buNone/>
            </a:pPr>
            <a:r>
              <a:rPr lang="zh-CN" altLang="en-US" sz="2400" b="1" dirty="0" smtClean="0"/>
              <a:t>向</a:t>
            </a:r>
            <a:r>
              <a:rPr lang="en-US" altLang="zh-CN" sz="2400" b="1" dirty="0" smtClean="0"/>
              <a:t>V</a:t>
            </a:r>
            <a:r>
              <a:rPr lang="zh-CN" altLang="en-US" sz="2400" b="1" dirty="0"/>
              <a:t>面作正投影，在</a:t>
            </a:r>
            <a:r>
              <a:rPr lang="en-US" altLang="zh-CN" sz="2400" b="1" dirty="0"/>
              <a:t>V</a:t>
            </a:r>
            <a:r>
              <a:rPr lang="zh-CN" altLang="en-US" sz="2400" b="1" dirty="0"/>
              <a:t>面得到一个视图，叫</a:t>
            </a:r>
            <a:r>
              <a:rPr lang="zh-CN" altLang="en-US" sz="2400" b="1" dirty="0" smtClean="0">
                <a:solidFill>
                  <a:srgbClr val="3333CC"/>
                </a:solidFill>
              </a:rPr>
              <a:t>主视图</a:t>
            </a:r>
            <a:endParaRPr lang="en-US" altLang="zh-CN" sz="2400" b="1" dirty="0" smtClean="0">
              <a:solidFill>
                <a:srgbClr val="FF0000"/>
              </a:solidFill>
              <a:latin typeface="Times New Roman" pitchFamily="18" charset="0"/>
            </a:endParaRPr>
          </a:p>
          <a:p>
            <a:pPr algn="just">
              <a:lnSpc>
                <a:spcPct val="90000"/>
              </a:lnSpc>
              <a:spcBef>
                <a:spcPct val="20000"/>
              </a:spcBef>
              <a:buClr>
                <a:schemeClr val="accent2"/>
              </a:buClr>
              <a:buSzPct val="80000"/>
              <a:buFont typeface="Wingdings" pitchFamily="2" charset="2"/>
              <a:buNone/>
            </a:pPr>
            <a:r>
              <a:rPr lang="zh-CN" altLang="en-US" sz="2400" b="1" dirty="0" smtClean="0">
                <a:latin typeface="Times New Roman" pitchFamily="18" charset="0"/>
              </a:rPr>
              <a:t>向</a:t>
            </a:r>
            <a:r>
              <a:rPr lang="en-US" altLang="zh-CN" sz="2400" b="1" dirty="0">
                <a:latin typeface="Times New Roman" pitchFamily="18" charset="0"/>
              </a:rPr>
              <a:t>H</a:t>
            </a:r>
            <a:r>
              <a:rPr lang="zh-CN" altLang="en-US" sz="2400" b="1" dirty="0">
                <a:latin typeface="Times New Roman" pitchFamily="18" charset="0"/>
              </a:rPr>
              <a:t>面作正投影，在</a:t>
            </a:r>
            <a:r>
              <a:rPr lang="en-US" altLang="zh-CN" sz="2400" b="1" dirty="0">
                <a:latin typeface="Times New Roman" pitchFamily="18" charset="0"/>
              </a:rPr>
              <a:t>H</a:t>
            </a:r>
            <a:r>
              <a:rPr lang="zh-CN" altLang="en-US" sz="2400" b="1" dirty="0">
                <a:latin typeface="Times New Roman" pitchFamily="18" charset="0"/>
              </a:rPr>
              <a:t>面得到一个视图，叫</a:t>
            </a:r>
            <a:r>
              <a:rPr lang="zh-CN" altLang="en-US" sz="2400" b="1" dirty="0" smtClean="0">
                <a:solidFill>
                  <a:srgbClr val="3333CC"/>
                </a:solidFill>
                <a:latin typeface="Times New Roman" pitchFamily="18" charset="0"/>
              </a:rPr>
              <a:t>俯视图</a:t>
            </a:r>
            <a:endParaRPr lang="en-US" altLang="zh-CN" sz="2400" b="1" dirty="0">
              <a:solidFill>
                <a:srgbClr val="FF0000"/>
              </a:solidFill>
              <a:latin typeface="Times New Roman" pitchFamily="18" charset="0"/>
            </a:endParaRPr>
          </a:p>
        </p:txBody>
      </p:sp>
      <p:grpSp>
        <p:nvGrpSpPr>
          <p:cNvPr id="30725" name="组合 52227"/>
          <p:cNvGrpSpPr>
            <a:grpSpLocks/>
          </p:cNvGrpSpPr>
          <p:nvPr/>
        </p:nvGrpSpPr>
        <p:grpSpPr bwMode="auto">
          <a:xfrm>
            <a:off x="1676400" y="2636838"/>
            <a:ext cx="5181600" cy="3581400"/>
            <a:chOff x="1296" y="1584"/>
            <a:chExt cx="3264" cy="2256"/>
          </a:xfrm>
        </p:grpSpPr>
        <p:sp>
          <p:nvSpPr>
            <p:cNvPr id="30726" name="矩形 52228"/>
            <p:cNvSpPr>
              <a:spLocks noChangeArrowheads="1"/>
            </p:cNvSpPr>
            <p:nvPr/>
          </p:nvSpPr>
          <p:spPr bwMode="auto">
            <a:xfrm>
              <a:off x="1296" y="1584"/>
              <a:ext cx="2112" cy="110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30727" name="直接连接符 52229"/>
            <p:cNvSpPr>
              <a:spLocks noChangeShapeType="1"/>
            </p:cNvSpPr>
            <p:nvPr/>
          </p:nvSpPr>
          <p:spPr bwMode="auto">
            <a:xfrm>
              <a:off x="1296" y="2688"/>
              <a:ext cx="1152"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28" name="直接连接符 52230"/>
            <p:cNvSpPr>
              <a:spLocks noChangeShapeType="1"/>
            </p:cNvSpPr>
            <p:nvPr/>
          </p:nvSpPr>
          <p:spPr bwMode="auto">
            <a:xfrm>
              <a:off x="3408" y="2688"/>
              <a:ext cx="1152"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29" name="直接连接符 52231"/>
            <p:cNvSpPr>
              <a:spLocks noChangeShapeType="1"/>
            </p:cNvSpPr>
            <p:nvPr/>
          </p:nvSpPr>
          <p:spPr bwMode="auto">
            <a:xfrm>
              <a:off x="2448" y="3840"/>
              <a:ext cx="2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30" name="矩形 52232"/>
            <p:cNvSpPr>
              <a:spLocks noChangeArrowheads="1"/>
            </p:cNvSpPr>
            <p:nvPr/>
          </p:nvSpPr>
          <p:spPr bwMode="auto">
            <a:xfrm>
              <a:off x="1408" y="1687"/>
              <a:ext cx="30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spcBef>
                  <a:spcPct val="20000"/>
                </a:spcBef>
                <a:buClr>
                  <a:schemeClr val="accent2"/>
                </a:buClr>
                <a:buSzPct val="80000"/>
                <a:buFont typeface="Wingdings" pitchFamily="2" charset="2"/>
                <a:buNone/>
              </a:pPr>
              <a:r>
                <a:rPr lang="en-US" altLang="zh-CN" sz="1400">
                  <a:latin typeface="Times New Roman" pitchFamily="18" charset="0"/>
                </a:rPr>
                <a:t>V</a:t>
              </a:r>
              <a:r>
                <a:rPr lang="zh-CN" altLang="en-US" sz="1400">
                  <a:latin typeface="Times New Roman" pitchFamily="18" charset="0"/>
                </a:rPr>
                <a:t>面</a:t>
              </a:r>
              <a:endParaRPr lang="en-US" altLang="zh-CN" sz="1400">
                <a:latin typeface="Times New Roman" pitchFamily="18" charset="0"/>
              </a:endParaRPr>
            </a:p>
          </p:txBody>
        </p:sp>
        <p:sp>
          <p:nvSpPr>
            <p:cNvPr id="30731" name="矩形 52233"/>
            <p:cNvSpPr>
              <a:spLocks noChangeArrowheads="1"/>
            </p:cNvSpPr>
            <p:nvPr/>
          </p:nvSpPr>
          <p:spPr bwMode="auto">
            <a:xfrm>
              <a:off x="2520" y="3607"/>
              <a:ext cx="30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spcBef>
                  <a:spcPct val="20000"/>
                </a:spcBef>
                <a:buClr>
                  <a:schemeClr val="accent2"/>
                </a:buClr>
                <a:buSzPct val="80000"/>
                <a:buFont typeface="Wingdings" pitchFamily="2" charset="2"/>
                <a:buNone/>
              </a:pPr>
              <a:r>
                <a:rPr lang="en-US" altLang="zh-CN" sz="1400">
                  <a:latin typeface="Times New Roman" pitchFamily="18" charset="0"/>
                </a:rPr>
                <a:t>H</a:t>
              </a:r>
              <a:r>
                <a:rPr lang="zh-CN" altLang="en-US" sz="1400">
                  <a:latin typeface="Times New Roman" pitchFamily="18" charset="0"/>
                </a:rPr>
                <a:t>面</a:t>
              </a:r>
              <a:endParaRPr lang="en-US" altLang="zh-CN" sz="1400">
                <a:latin typeface="Times New Roman" pitchFamily="18" charset="0"/>
              </a:endParaRPr>
            </a:p>
          </p:txBody>
        </p:sp>
      </p:grpSp>
      <p:sp>
        <p:nvSpPr>
          <p:cNvPr id="30732" name="矩形 52234"/>
          <p:cNvSpPr>
            <a:spLocks noChangeArrowheads="1"/>
          </p:cNvSpPr>
          <p:nvPr/>
        </p:nvSpPr>
        <p:spPr bwMode="auto">
          <a:xfrm>
            <a:off x="2339975" y="3200400"/>
            <a:ext cx="1905000" cy="381000"/>
          </a:xfrm>
          <a:prstGeom prst="rect">
            <a:avLst/>
          </a:prstGeom>
          <a:pattFill prst="dkUpDiag">
            <a:fgClr>
              <a:schemeClr val="accent1"/>
            </a:fgClr>
            <a:bgClr>
              <a:schemeClr val="bg1"/>
            </a:bgClr>
          </a:pattFill>
          <a:ln w="9525">
            <a:solidFill>
              <a:schemeClr val="tx1"/>
            </a:solidFill>
            <a:miter lim="800000"/>
            <a:headEnd/>
            <a:tailEnd/>
          </a:ln>
        </p:spPr>
        <p:txBody>
          <a:bodyPr/>
          <a:lstStyle/>
          <a:p>
            <a:endParaRPr lang="zh-CN" altLang="en-US">
              <a:latin typeface="Times New Roman" pitchFamily="18" charset="0"/>
            </a:endParaRPr>
          </a:p>
        </p:txBody>
      </p:sp>
      <p:grpSp>
        <p:nvGrpSpPr>
          <p:cNvPr id="30733" name="组合 52235"/>
          <p:cNvGrpSpPr>
            <a:grpSpLocks/>
          </p:cNvGrpSpPr>
          <p:nvPr/>
        </p:nvGrpSpPr>
        <p:grpSpPr bwMode="auto">
          <a:xfrm>
            <a:off x="2339975" y="3213100"/>
            <a:ext cx="2743200" cy="1371600"/>
            <a:chOff x="1536" y="2016"/>
            <a:chExt cx="1728" cy="864"/>
          </a:xfrm>
        </p:grpSpPr>
        <p:sp>
          <p:nvSpPr>
            <p:cNvPr id="30734" name="直接连接符 52236"/>
            <p:cNvSpPr>
              <a:spLocks noChangeShapeType="1"/>
            </p:cNvSpPr>
            <p:nvPr/>
          </p:nvSpPr>
          <p:spPr bwMode="auto">
            <a:xfrm flipH="1" flipV="1">
              <a:off x="1536" y="2016"/>
              <a:ext cx="528"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35" name="直接连接符 52237"/>
            <p:cNvSpPr>
              <a:spLocks noChangeShapeType="1"/>
            </p:cNvSpPr>
            <p:nvPr/>
          </p:nvSpPr>
          <p:spPr bwMode="auto">
            <a:xfrm flipH="1" flipV="1">
              <a:off x="2736" y="2256"/>
              <a:ext cx="528"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36" name="直接连接符 52238"/>
            <p:cNvSpPr>
              <a:spLocks noChangeShapeType="1"/>
            </p:cNvSpPr>
            <p:nvPr/>
          </p:nvSpPr>
          <p:spPr bwMode="auto">
            <a:xfrm flipH="1" flipV="1">
              <a:off x="1536" y="2256"/>
              <a:ext cx="528"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37" name="直接连接符 52239"/>
            <p:cNvSpPr>
              <a:spLocks noChangeShapeType="1"/>
            </p:cNvSpPr>
            <p:nvPr/>
          </p:nvSpPr>
          <p:spPr bwMode="auto">
            <a:xfrm flipH="1" flipV="1">
              <a:off x="2736" y="2016"/>
              <a:ext cx="528"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sp>
        <p:nvSpPr>
          <p:cNvPr id="30738" name="直接连接符 52242"/>
          <p:cNvSpPr>
            <a:spLocks noChangeShapeType="1"/>
          </p:cNvSpPr>
          <p:nvPr/>
        </p:nvSpPr>
        <p:spPr bwMode="auto">
          <a:xfrm>
            <a:off x="2987675" y="3860800"/>
            <a:ext cx="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39" name="直接连接符 52243"/>
          <p:cNvSpPr>
            <a:spLocks noChangeShapeType="1"/>
          </p:cNvSpPr>
          <p:nvPr/>
        </p:nvSpPr>
        <p:spPr bwMode="auto">
          <a:xfrm>
            <a:off x="5219700" y="4221163"/>
            <a:ext cx="0" cy="13001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40" name="直接连接符 52244"/>
          <p:cNvSpPr>
            <a:spLocks noChangeShapeType="1"/>
          </p:cNvSpPr>
          <p:nvPr/>
        </p:nvSpPr>
        <p:spPr bwMode="auto">
          <a:xfrm>
            <a:off x="4859338" y="3860800"/>
            <a:ext cx="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41" name="矩形 52245"/>
          <p:cNvSpPr>
            <a:spLocks noChangeArrowheads="1"/>
          </p:cNvSpPr>
          <p:nvPr/>
        </p:nvSpPr>
        <p:spPr bwMode="auto">
          <a:xfrm>
            <a:off x="3276600" y="4191000"/>
            <a:ext cx="1905000" cy="381000"/>
          </a:xfrm>
          <a:prstGeom prst="rect">
            <a:avLst/>
          </a:prstGeom>
          <a:pattFill prst="pct60">
            <a:fgClr>
              <a:schemeClr val="accent1"/>
            </a:fgClr>
            <a:bgClr>
              <a:schemeClr val="bg1"/>
            </a:bgClr>
          </a:pattFill>
          <a:ln>
            <a:noFill/>
          </a:ln>
          <a:scene3d>
            <a:camera prst="legacyObliqueTopLeft">
              <a:rot lat="300000" lon="0" rev="0"/>
            </a:camera>
            <a:lightRig rig="legacyFlat3" dir="t"/>
          </a:scene3d>
          <a:sp3d extrusionH="8874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Lst>
        </p:spPr>
        <p:txBody>
          <a:bodyPr>
            <a:flatTx/>
          </a:bodyPr>
          <a:lstStyle/>
          <a:p>
            <a:endParaRPr lang="zh-CN" altLang="en-US">
              <a:latin typeface="Times New Roman" pitchFamily="18" charset="0"/>
            </a:endParaRPr>
          </a:p>
        </p:txBody>
      </p:sp>
      <p:sp>
        <p:nvSpPr>
          <p:cNvPr id="30742" name="任意多边形 52246"/>
          <p:cNvSpPr>
            <a:spLocks noChangeArrowheads="1"/>
          </p:cNvSpPr>
          <p:nvPr/>
        </p:nvSpPr>
        <p:spPr bwMode="auto">
          <a:xfrm>
            <a:off x="2987675" y="5229225"/>
            <a:ext cx="2286000" cy="304800"/>
          </a:xfrm>
          <a:custGeom>
            <a:avLst/>
            <a:gdLst>
              <a:gd name="T0" fmla="*/ 0 w 1440"/>
              <a:gd name="T1" fmla="*/ 0 h 192"/>
              <a:gd name="T2" fmla="*/ 192 w 1440"/>
              <a:gd name="T3" fmla="*/ 192 h 192"/>
              <a:gd name="T4" fmla="*/ 1440 w 1440"/>
              <a:gd name="T5" fmla="*/ 192 h 192"/>
              <a:gd name="T6" fmla="*/ 1200 w 1440"/>
              <a:gd name="T7" fmla="*/ 0 h 192"/>
              <a:gd name="T8" fmla="*/ 0 w 1440"/>
              <a:gd name="T9" fmla="*/ 0 h 192"/>
            </a:gdLst>
            <a:ahLst/>
            <a:cxnLst>
              <a:cxn ang="0">
                <a:pos x="T0" y="T1"/>
              </a:cxn>
              <a:cxn ang="0">
                <a:pos x="T2" y="T3"/>
              </a:cxn>
              <a:cxn ang="0">
                <a:pos x="T4" y="T5"/>
              </a:cxn>
              <a:cxn ang="0">
                <a:pos x="T6" y="T7"/>
              </a:cxn>
              <a:cxn ang="0">
                <a:pos x="T8" y="T9"/>
              </a:cxn>
            </a:cxnLst>
            <a:rect l="0" t="0" r="r" b="b"/>
            <a:pathLst>
              <a:path w="1440" h="192">
                <a:moveTo>
                  <a:pt x="0" y="0"/>
                </a:moveTo>
                <a:lnTo>
                  <a:pt x="192" y="192"/>
                </a:lnTo>
                <a:lnTo>
                  <a:pt x="1440" y="192"/>
                </a:lnTo>
                <a:lnTo>
                  <a:pt x="1200" y="0"/>
                </a:lnTo>
                <a:lnTo>
                  <a:pt x="0" y="0"/>
                </a:lnTo>
                <a:close/>
              </a:path>
            </a:pathLst>
          </a:custGeom>
          <a:pattFill prst="dkUpDiag">
            <a:fgClr>
              <a:schemeClr val="accent1"/>
            </a:fgClr>
            <a:bgClr>
              <a:schemeClr val="bg1"/>
            </a:bgClr>
          </a:pattFill>
          <a:ln w="9525">
            <a:solidFill>
              <a:schemeClr val="tx1"/>
            </a:solidFill>
            <a:round/>
            <a:headEnd/>
            <a:tailEnd/>
          </a:ln>
        </p:spPr>
        <p:txBody>
          <a:bodyPr/>
          <a:lstStyle/>
          <a:p>
            <a:endParaRPr lang="zh-CN" altLang="en-US">
              <a:latin typeface="Times New Roman" pitchFamily="18" charset="0"/>
            </a:endParaRPr>
          </a:p>
        </p:txBody>
      </p:sp>
      <p:sp>
        <p:nvSpPr>
          <p:cNvPr id="30743" name="矩形 52247"/>
          <p:cNvSpPr>
            <a:spLocks noChangeArrowheads="1"/>
          </p:cNvSpPr>
          <p:nvPr/>
        </p:nvSpPr>
        <p:spPr bwMode="auto">
          <a:xfrm>
            <a:off x="3200400" y="2895600"/>
            <a:ext cx="9144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20000"/>
              </a:spcBef>
              <a:buClr>
                <a:schemeClr val="accent2"/>
              </a:buClr>
              <a:buSzPct val="80000"/>
              <a:buFont typeface="Wingdings" pitchFamily="2" charset="2"/>
              <a:buNone/>
            </a:pPr>
            <a:r>
              <a:rPr lang="zh-CN" altLang="en-US" sz="1400">
                <a:solidFill>
                  <a:schemeClr val="tx2"/>
                </a:solidFill>
                <a:latin typeface="Times New Roman" pitchFamily="18" charset="0"/>
              </a:rPr>
              <a:t>主视图</a:t>
            </a:r>
            <a:endParaRPr lang="en-US" altLang="zh-CN" sz="1400">
              <a:solidFill>
                <a:schemeClr val="tx2"/>
              </a:solidFill>
              <a:latin typeface="Times New Roman" pitchFamily="18" charset="0"/>
            </a:endParaRPr>
          </a:p>
        </p:txBody>
      </p:sp>
      <p:sp>
        <p:nvSpPr>
          <p:cNvPr id="30744" name="矩形 52248"/>
          <p:cNvSpPr>
            <a:spLocks noChangeArrowheads="1"/>
          </p:cNvSpPr>
          <p:nvPr/>
        </p:nvSpPr>
        <p:spPr bwMode="auto">
          <a:xfrm>
            <a:off x="4800600" y="5715000"/>
            <a:ext cx="9144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20000"/>
              </a:spcBef>
              <a:buClr>
                <a:schemeClr val="accent2"/>
              </a:buClr>
              <a:buSzPct val="80000"/>
              <a:buFont typeface="Wingdings" pitchFamily="2" charset="2"/>
              <a:buNone/>
            </a:pPr>
            <a:r>
              <a:rPr lang="zh-CN" altLang="en-US" sz="1400">
                <a:solidFill>
                  <a:schemeClr val="tx2"/>
                </a:solidFill>
                <a:latin typeface="Times New Roman" pitchFamily="18" charset="0"/>
              </a:rPr>
              <a:t>俯视图</a:t>
            </a:r>
            <a:endParaRPr lang="en-US" altLang="zh-CN" sz="1400">
              <a:solidFill>
                <a:schemeClr val="tx2"/>
              </a:solidFill>
              <a:latin typeface="Times New Roman" pitchFamily="18" charset="0"/>
            </a:endParaRPr>
          </a:p>
        </p:txBody>
      </p:sp>
      <p:sp>
        <p:nvSpPr>
          <p:cNvPr id="30745" name="直接连接符 52241"/>
          <p:cNvSpPr>
            <a:spLocks noChangeShapeType="1"/>
          </p:cNvSpPr>
          <p:nvPr/>
        </p:nvSpPr>
        <p:spPr bwMode="auto">
          <a:xfrm>
            <a:off x="3276600" y="4149725"/>
            <a:ext cx="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46" name="直接连接符 52249"/>
          <p:cNvSpPr>
            <a:spLocks noChangeShapeType="1"/>
          </p:cNvSpPr>
          <p:nvPr/>
        </p:nvSpPr>
        <p:spPr bwMode="auto">
          <a:xfrm>
            <a:off x="2987675" y="3860800"/>
            <a:ext cx="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47" name="直接连接符 52250"/>
          <p:cNvSpPr>
            <a:spLocks noChangeShapeType="1"/>
          </p:cNvSpPr>
          <p:nvPr/>
        </p:nvSpPr>
        <p:spPr bwMode="auto">
          <a:xfrm>
            <a:off x="3276600" y="4149725"/>
            <a:ext cx="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48" name="直接连接符 52252"/>
          <p:cNvSpPr>
            <a:spLocks noChangeShapeType="1"/>
          </p:cNvSpPr>
          <p:nvPr/>
        </p:nvSpPr>
        <p:spPr bwMode="auto">
          <a:xfrm>
            <a:off x="2987675" y="3860800"/>
            <a:ext cx="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49" name="直接连接符 52256"/>
          <p:cNvSpPr>
            <a:spLocks noChangeShapeType="1"/>
          </p:cNvSpPr>
          <p:nvPr/>
        </p:nvSpPr>
        <p:spPr bwMode="auto">
          <a:xfrm>
            <a:off x="3276600" y="4149725"/>
            <a:ext cx="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50" name="直接连接符 52259"/>
          <p:cNvSpPr>
            <a:spLocks noChangeShapeType="1"/>
          </p:cNvSpPr>
          <p:nvPr/>
        </p:nvSpPr>
        <p:spPr bwMode="auto">
          <a:xfrm>
            <a:off x="2987675" y="3876675"/>
            <a:ext cx="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51" name="直接连接符 52260"/>
          <p:cNvSpPr>
            <a:spLocks noChangeShapeType="1"/>
          </p:cNvSpPr>
          <p:nvPr/>
        </p:nvSpPr>
        <p:spPr bwMode="auto">
          <a:xfrm>
            <a:off x="3276600" y="4165600"/>
            <a:ext cx="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52" name="直接连接符 52264"/>
          <p:cNvSpPr>
            <a:spLocks noChangeShapeType="1"/>
          </p:cNvSpPr>
          <p:nvPr/>
        </p:nvSpPr>
        <p:spPr bwMode="auto">
          <a:xfrm>
            <a:off x="5219700" y="4221163"/>
            <a:ext cx="0" cy="13001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53" name="直接连接符 52266"/>
          <p:cNvSpPr>
            <a:spLocks noChangeShapeType="1"/>
          </p:cNvSpPr>
          <p:nvPr/>
        </p:nvSpPr>
        <p:spPr bwMode="auto">
          <a:xfrm>
            <a:off x="3276600" y="4149725"/>
            <a:ext cx="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54" name="直接连接符 52267"/>
          <p:cNvSpPr>
            <a:spLocks noChangeShapeType="1"/>
          </p:cNvSpPr>
          <p:nvPr/>
        </p:nvSpPr>
        <p:spPr bwMode="auto">
          <a:xfrm>
            <a:off x="5219700" y="4205288"/>
            <a:ext cx="0" cy="13001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55" name="直接连接符 52269"/>
          <p:cNvSpPr>
            <a:spLocks noChangeShapeType="1"/>
          </p:cNvSpPr>
          <p:nvPr/>
        </p:nvSpPr>
        <p:spPr bwMode="auto">
          <a:xfrm>
            <a:off x="2987675" y="3892550"/>
            <a:ext cx="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56" name="直接连接符 52270"/>
          <p:cNvSpPr>
            <a:spLocks noChangeShapeType="1"/>
          </p:cNvSpPr>
          <p:nvPr/>
        </p:nvSpPr>
        <p:spPr bwMode="auto">
          <a:xfrm>
            <a:off x="3276600" y="4165600"/>
            <a:ext cx="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57" name="直接连接符 52271"/>
          <p:cNvSpPr>
            <a:spLocks noChangeShapeType="1"/>
          </p:cNvSpPr>
          <p:nvPr/>
        </p:nvSpPr>
        <p:spPr bwMode="auto">
          <a:xfrm>
            <a:off x="5219700" y="4221163"/>
            <a:ext cx="0" cy="13001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58" name="直接连接符 52275"/>
          <p:cNvSpPr>
            <a:spLocks noChangeShapeType="1"/>
          </p:cNvSpPr>
          <p:nvPr/>
        </p:nvSpPr>
        <p:spPr bwMode="auto">
          <a:xfrm>
            <a:off x="5219700" y="4221163"/>
            <a:ext cx="0" cy="13001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0759" name="直接连接符 52277"/>
          <p:cNvSpPr>
            <a:spLocks noChangeShapeType="1"/>
          </p:cNvSpPr>
          <p:nvPr/>
        </p:nvSpPr>
        <p:spPr bwMode="auto">
          <a:xfrm>
            <a:off x="5219700" y="4221163"/>
            <a:ext cx="0" cy="13001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41"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4441"/>
          <a:stretch/>
        </p:blipFill>
        <p:spPr>
          <a:xfrm>
            <a:off x="-125412" y="0"/>
            <a:ext cx="9661526" cy="6858000"/>
          </a:xfrm>
          <a:prstGeom prst="rect">
            <a:avLst/>
          </a:prstGeom>
        </p:spPr>
      </p:pic>
    </p:spTree>
    <p:extLst>
      <p:ext uri="{BB962C8B-B14F-4D97-AF65-F5344CB8AC3E}">
        <p14:creationId xmlns:p14="http://schemas.microsoft.com/office/powerpoint/2010/main" val="5893260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5" name="文本框 53250"/>
          <p:cNvSpPr txBox="1">
            <a:spLocks noChangeArrowheads="1"/>
          </p:cNvSpPr>
          <p:nvPr/>
        </p:nvSpPr>
        <p:spPr bwMode="auto">
          <a:xfrm>
            <a:off x="1143000" y="914400"/>
            <a:ext cx="716280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spcBef>
                <a:spcPct val="20000"/>
              </a:spcBef>
              <a:buClr>
                <a:schemeClr val="accent2"/>
              </a:buClr>
              <a:buSzPct val="80000"/>
              <a:buFont typeface="Wingdings" pitchFamily="2" charset="2"/>
              <a:buNone/>
            </a:pPr>
            <a:r>
              <a:rPr lang="zh-CN" altLang="en-US" sz="2400" b="1" dirty="0">
                <a:latin typeface="Times New Roman" pitchFamily="18" charset="0"/>
              </a:rPr>
              <a:t>生产上使用的图，是把几个视图摊平，画在同一张图纸上，得到二视图。</a:t>
            </a:r>
            <a:endParaRPr lang="en-US" altLang="zh-CN" sz="2400" b="1" dirty="0">
              <a:latin typeface="Times New Roman" pitchFamily="18" charset="0"/>
            </a:endParaRPr>
          </a:p>
        </p:txBody>
      </p:sp>
      <p:grpSp>
        <p:nvGrpSpPr>
          <p:cNvPr id="31746" name="组合 53251"/>
          <p:cNvGrpSpPr>
            <a:grpSpLocks/>
          </p:cNvGrpSpPr>
          <p:nvPr/>
        </p:nvGrpSpPr>
        <p:grpSpPr bwMode="auto">
          <a:xfrm>
            <a:off x="250825" y="2781300"/>
            <a:ext cx="5181600" cy="3581400"/>
            <a:chOff x="1056" y="1728"/>
            <a:chExt cx="3264" cy="2256"/>
          </a:xfrm>
        </p:grpSpPr>
        <p:grpSp>
          <p:nvGrpSpPr>
            <p:cNvPr id="31747" name="组合 53252"/>
            <p:cNvGrpSpPr>
              <a:grpSpLocks/>
            </p:cNvGrpSpPr>
            <p:nvPr/>
          </p:nvGrpSpPr>
          <p:grpSpPr bwMode="auto">
            <a:xfrm>
              <a:off x="1056" y="1728"/>
              <a:ext cx="3264" cy="2256"/>
              <a:chOff x="1296" y="1584"/>
              <a:chExt cx="3264" cy="2256"/>
            </a:xfrm>
          </p:grpSpPr>
          <p:sp>
            <p:nvSpPr>
              <p:cNvPr id="31748" name="矩形 53253"/>
              <p:cNvSpPr>
                <a:spLocks noChangeArrowheads="1"/>
              </p:cNvSpPr>
              <p:nvPr/>
            </p:nvSpPr>
            <p:spPr bwMode="auto">
              <a:xfrm>
                <a:off x="1296" y="1584"/>
                <a:ext cx="2112" cy="110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Times New Roman" pitchFamily="18" charset="0"/>
                </a:endParaRPr>
              </a:p>
            </p:txBody>
          </p:sp>
          <p:sp>
            <p:nvSpPr>
              <p:cNvPr id="31749" name="直接连接符 53254"/>
              <p:cNvSpPr>
                <a:spLocks noChangeShapeType="1"/>
              </p:cNvSpPr>
              <p:nvPr/>
            </p:nvSpPr>
            <p:spPr bwMode="auto">
              <a:xfrm>
                <a:off x="1296" y="2688"/>
                <a:ext cx="1152"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itchFamily="18" charset="0"/>
                </a:endParaRPr>
              </a:p>
            </p:txBody>
          </p:sp>
          <p:sp>
            <p:nvSpPr>
              <p:cNvPr id="31750" name="直接连接符 53255"/>
              <p:cNvSpPr>
                <a:spLocks noChangeShapeType="1"/>
              </p:cNvSpPr>
              <p:nvPr/>
            </p:nvSpPr>
            <p:spPr bwMode="auto">
              <a:xfrm>
                <a:off x="3408" y="2688"/>
                <a:ext cx="1152"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itchFamily="18" charset="0"/>
                </a:endParaRPr>
              </a:p>
            </p:txBody>
          </p:sp>
          <p:sp>
            <p:nvSpPr>
              <p:cNvPr id="31751" name="直接连接符 53256"/>
              <p:cNvSpPr>
                <a:spLocks noChangeShapeType="1"/>
              </p:cNvSpPr>
              <p:nvPr/>
            </p:nvSpPr>
            <p:spPr bwMode="auto">
              <a:xfrm>
                <a:off x="2448" y="3840"/>
                <a:ext cx="2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itchFamily="18" charset="0"/>
                </a:endParaRPr>
              </a:p>
            </p:txBody>
          </p:sp>
          <p:sp>
            <p:nvSpPr>
              <p:cNvPr id="31752" name="矩形 53257"/>
              <p:cNvSpPr>
                <a:spLocks noChangeArrowheads="1"/>
              </p:cNvSpPr>
              <p:nvPr/>
            </p:nvSpPr>
            <p:spPr bwMode="auto">
              <a:xfrm>
                <a:off x="1379" y="1687"/>
                <a:ext cx="36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spcBef>
                    <a:spcPct val="20000"/>
                  </a:spcBef>
                  <a:buClr>
                    <a:schemeClr val="accent2"/>
                  </a:buClr>
                  <a:buSzPct val="80000"/>
                  <a:buFont typeface="Wingdings" pitchFamily="2" charset="2"/>
                  <a:buNone/>
                </a:pPr>
                <a:r>
                  <a:rPr lang="en-US" altLang="zh-CN" b="1" dirty="0">
                    <a:latin typeface="Times New Roman" pitchFamily="18" charset="0"/>
                  </a:rPr>
                  <a:t>V</a:t>
                </a:r>
                <a:r>
                  <a:rPr lang="zh-CN" altLang="en-US" b="1" dirty="0">
                    <a:latin typeface="Times New Roman" pitchFamily="18" charset="0"/>
                  </a:rPr>
                  <a:t>面</a:t>
                </a:r>
                <a:endParaRPr lang="en-US" altLang="zh-CN" b="1" dirty="0">
                  <a:latin typeface="Times New Roman" pitchFamily="18" charset="0"/>
                </a:endParaRPr>
              </a:p>
            </p:txBody>
          </p:sp>
          <p:sp>
            <p:nvSpPr>
              <p:cNvPr id="31753" name="矩形 53258"/>
              <p:cNvSpPr>
                <a:spLocks noChangeArrowheads="1"/>
              </p:cNvSpPr>
              <p:nvPr/>
            </p:nvSpPr>
            <p:spPr bwMode="auto">
              <a:xfrm>
                <a:off x="2487" y="3607"/>
                <a:ext cx="376"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spcBef>
                    <a:spcPct val="20000"/>
                  </a:spcBef>
                  <a:buClr>
                    <a:schemeClr val="accent2"/>
                  </a:buClr>
                  <a:buSzPct val="80000"/>
                  <a:buFont typeface="Wingdings" pitchFamily="2" charset="2"/>
                  <a:buNone/>
                </a:pPr>
                <a:r>
                  <a:rPr lang="en-US" altLang="zh-CN" b="1">
                    <a:latin typeface="Times New Roman" pitchFamily="18" charset="0"/>
                  </a:rPr>
                  <a:t>H</a:t>
                </a:r>
                <a:r>
                  <a:rPr lang="zh-CN" altLang="en-US" b="1">
                    <a:latin typeface="Times New Roman" pitchFamily="18" charset="0"/>
                  </a:rPr>
                  <a:t>面</a:t>
                </a:r>
                <a:endParaRPr lang="en-US" altLang="zh-CN" b="1">
                  <a:latin typeface="Times New Roman" pitchFamily="18" charset="0"/>
                </a:endParaRPr>
              </a:p>
            </p:txBody>
          </p:sp>
        </p:grpSp>
        <p:sp>
          <p:nvSpPr>
            <p:cNvPr id="31754" name="矩形 53259"/>
            <p:cNvSpPr>
              <a:spLocks noChangeArrowheads="1"/>
            </p:cNvSpPr>
            <p:nvPr/>
          </p:nvSpPr>
          <p:spPr bwMode="auto">
            <a:xfrm>
              <a:off x="1536" y="2016"/>
              <a:ext cx="120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Times New Roman" pitchFamily="18" charset="0"/>
              </a:endParaRPr>
            </a:p>
          </p:txBody>
        </p:sp>
        <p:grpSp>
          <p:nvGrpSpPr>
            <p:cNvPr id="31755" name="组合 53260"/>
            <p:cNvGrpSpPr>
              <a:grpSpLocks/>
            </p:cNvGrpSpPr>
            <p:nvPr/>
          </p:nvGrpSpPr>
          <p:grpSpPr bwMode="auto">
            <a:xfrm>
              <a:off x="1536" y="2016"/>
              <a:ext cx="1728" cy="864"/>
              <a:chOff x="1536" y="2016"/>
              <a:chExt cx="1728" cy="864"/>
            </a:xfrm>
          </p:grpSpPr>
          <p:sp>
            <p:nvSpPr>
              <p:cNvPr id="31756" name="直接连接符 53261"/>
              <p:cNvSpPr>
                <a:spLocks noChangeShapeType="1"/>
              </p:cNvSpPr>
              <p:nvPr/>
            </p:nvSpPr>
            <p:spPr bwMode="auto">
              <a:xfrm flipH="1" flipV="1">
                <a:off x="1536" y="2016"/>
                <a:ext cx="528"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latin typeface="Times New Roman" pitchFamily="18" charset="0"/>
                </a:endParaRPr>
              </a:p>
            </p:txBody>
          </p:sp>
          <p:sp>
            <p:nvSpPr>
              <p:cNvPr id="31757" name="直接连接符 53262"/>
              <p:cNvSpPr>
                <a:spLocks noChangeShapeType="1"/>
              </p:cNvSpPr>
              <p:nvPr/>
            </p:nvSpPr>
            <p:spPr bwMode="auto">
              <a:xfrm flipH="1" flipV="1">
                <a:off x="2736" y="2256"/>
                <a:ext cx="528"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latin typeface="Times New Roman" pitchFamily="18" charset="0"/>
                </a:endParaRPr>
              </a:p>
            </p:txBody>
          </p:sp>
          <p:sp>
            <p:nvSpPr>
              <p:cNvPr id="31758" name="直接连接符 53263"/>
              <p:cNvSpPr>
                <a:spLocks noChangeShapeType="1"/>
              </p:cNvSpPr>
              <p:nvPr/>
            </p:nvSpPr>
            <p:spPr bwMode="auto">
              <a:xfrm flipH="1" flipV="1">
                <a:off x="1536" y="2256"/>
                <a:ext cx="528"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latin typeface="Times New Roman" pitchFamily="18" charset="0"/>
                </a:endParaRPr>
              </a:p>
            </p:txBody>
          </p:sp>
          <p:sp>
            <p:nvSpPr>
              <p:cNvPr id="31759" name="直接连接符 53264"/>
              <p:cNvSpPr>
                <a:spLocks noChangeShapeType="1"/>
              </p:cNvSpPr>
              <p:nvPr/>
            </p:nvSpPr>
            <p:spPr bwMode="auto">
              <a:xfrm flipH="1" flipV="1">
                <a:off x="2736" y="2016"/>
                <a:ext cx="528"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latin typeface="Times New Roman" pitchFamily="18" charset="0"/>
                </a:endParaRPr>
              </a:p>
            </p:txBody>
          </p:sp>
        </p:grpSp>
        <p:grpSp>
          <p:nvGrpSpPr>
            <p:cNvPr id="31760" name="组合 53265"/>
            <p:cNvGrpSpPr>
              <a:grpSpLocks/>
            </p:cNvGrpSpPr>
            <p:nvPr/>
          </p:nvGrpSpPr>
          <p:grpSpPr bwMode="auto">
            <a:xfrm>
              <a:off x="1872" y="2448"/>
              <a:ext cx="1392" cy="1056"/>
              <a:chOff x="1872" y="2448"/>
              <a:chExt cx="1392" cy="1056"/>
            </a:xfrm>
          </p:grpSpPr>
          <p:sp>
            <p:nvSpPr>
              <p:cNvPr id="31761" name="直接连接符 53266"/>
              <p:cNvSpPr>
                <a:spLocks noChangeShapeType="1"/>
              </p:cNvSpPr>
              <p:nvPr/>
            </p:nvSpPr>
            <p:spPr bwMode="auto">
              <a:xfrm>
                <a:off x="2064" y="2640"/>
                <a:ext cx="0" cy="8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latin typeface="Times New Roman" pitchFamily="18" charset="0"/>
                </a:endParaRPr>
              </a:p>
            </p:txBody>
          </p:sp>
          <p:sp>
            <p:nvSpPr>
              <p:cNvPr id="31762" name="直接连接符 53267"/>
              <p:cNvSpPr>
                <a:spLocks noChangeShapeType="1"/>
              </p:cNvSpPr>
              <p:nvPr/>
            </p:nvSpPr>
            <p:spPr bwMode="auto">
              <a:xfrm>
                <a:off x="1872" y="2448"/>
                <a:ext cx="0" cy="8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latin typeface="Times New Roman" pitchFamily="18" charset="0"/>
                </a:endParaRPr>
              </a:p>
            </p:txBody>
          </p:sp>
          <p:sp>
            <p:nvSpPr>
              <p:cNvPr id="31763" name="直接连接符 53268"/>
              <p:cNvSpPr>
                <a:spLocks noChangeShapeType="1"/>
              </p:cNvSpPr>
              <p:nvPr/>
            </p:nvSpPr>
            <p:spPr bwMode="auto">
              <a:xfrm>
                <a:off x="3264" y="2640"/>
                <a:ext cx="0" cy="8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latin typeface="Times New Roman" pitchFamily="18" charset="0"/>
                </a:endParaRPr>
              </a:p>
            </p:txBody>
          </p:sp>
          <p:sp>
            <p:nvSpPr>
              <p:cNvPr id="31764" name="直接连接符 53269"/>
              <p:cNvSpPr>
                <a:spLocks noChangeShapeType="1"/>
              </p:cNvSpPr>
              <p:nvPr/>
            </p:nvSpPr>
            <p:spPr bwMode="auto">
              <a:xfrm>
                <a:off x="3072" y="2448"/>
                <a:ext cx="0" cy="8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latin typeface="Times New Roman" pitchFamily="18" charset="0"/>
                </a:endParaRPr>
              </a:p>
            </p:txBody>
          </p:sp>
        </p:grpSp>
        <p:sp>
          <p:nvSpPr>
            <p:cNvPr id="31765" name="矩形 53270"/>
            <p:cNvSpPr>
              <a:spLocks noChangeArrowheads="1"/>
            </p:cNvSpPr>
            <p:nvPr/>
          </p:nvSpPr>
          <p:spPr bwMode="auto">
            <a:xfrm>
              <a:off x="2064" y="2640"/>
              <a:ext cx="1200" cy="240"/>
            </a:xfrm>
            <a:prstGeom prst="rect">
              <a:avLst/>
            </a:prstGeom>
            <a:pattFill prst="pct60">
              <a:fgClr>
                <a:schemeClr val="accent1"/>
              </a:fgClr>
              <a:bgClr>
                <a:schemeClr val="bg1"/>
              </a:bgClr>
            </a:pattFill>
            <a:ln>
              <a:noFill/>
            </a:ln>
            <a:scene3d>
              <a:camera prst="legacyObliqueTopLeft">
                <a:rot lat="300000" lon="0" rev="0"/>
              </a:camera>
              <a:lightRig rig="legacyFlat3" dir="t"/>
            </a:scene3d>
            <a:sp3d extrusionH="8874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Lst>
          </p:spPr>
          <p:txBody>
            <a:bodyPr>
              <a:flatTx/>
            </a:bodyPr>
            <a:lstStyle/>
            <a:p>
              <a:endParaRPr lang="zh-CN" altLang="en-US" b="1">
                <a:latin typeface="Times New Roman" pitchFamily="18" charset="0"/>
              </a:endParaRPr>
            </a:p>
          </p:txBody>
        </p:sp>
        <p:sp>
          <p:nvSpPr>
            <p:cNvPr id="31766" name="任意多边形 53271"/>
            <p:cNvSpPr>
              <a:spLocks noChangeArrowheads="1"/>
            </p:cNvSpPr>
            <p:nvPr/>
          </p:nvSpPr>
          <p:spPr bwMode="auto">
            <a:xfrm>
              <a:off x="1872" y="3312"/>
              <a:ext cx="1440" cy="192"/>
            </a:xfrm>
            <a:custGeom>
              <a:avLst/>
              <a:gdLst>
                <a:gd name="T0" fmla="*/ 0 w 1440"/>
                <a:gd name="T1" fmla="*/ 0 h 192"/>
                <a:gd name="T2" fmla="*/ 192 w 1440"/>
                <a:gd name="T3" fmla="*/ 192 h 192"/>
                <a:gd name="T4" fmla="*/ 1440 w 1440"/>
                <a:gd name="T5" fmla="*/ 192 h 192"/>
                <a:gd name="T6" fmla="*/ 1200 w 1440"/>
                <a:gd name="T7" fmla="*/ 0 h 192"/>
                <a:gd name="T8" fmla="*/ 0 w 1440"/>
                <a:gd name="T9" fmla="*/ 0 h 192"/>
              </a:gdLst>
              <a:ahLst/>
              <a:cxnLst>
                <a:cxn ang="0">
                  <a:pos x="T0" y="T1"/>
                </a:cxn>
                <a:cxn ang="0">
                  <a:pos x="T2" y="T3"/>
                </a:cxn>
                <a:cxn ang="0">
                  <a:pos x="T4" y="T5"/>
                </a:cxn>
                <a:cxn ang="0">
                  <a:pos x="T6" y="T7"/>
                </a:cxn>
                <a:cxn ang="0">
                  <a:pos x="T8" y="T9"/>
                </a:cxn>
              </a:cxnLst>
              <a:rect l="0" t="0" r="r" b="b"/>
              <a:pathLst>
                <a:path w="1440" h="192">
                  <a:moveTo>
                    <a:pt x="0" y="0"/>
                  </a:moveTo>
                  <a:lnTo>
                    <a:pt x="192" y="192"/>
                  </a:lnTo>
                  <a:lnTo>
                    <a:pt x="1440" y="192"/>
                  </a:lnTo>
                  <a:lnTo>
                    <a:pt x="1200" y="0"/>
                  </a:lnTo>
                  <a:lnTo>
                    <a:pt x="0"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Times New Roman" pitchFamily="18" charset="0"/>
              </a:endParaRPr>
            </a:p>
          </p:txBody>
        </p:sp>
      </p:grpSp>
      <p:sp>
        <p:nvSpPr>
          <p:cNvPr id="31767" name="矩形 53272"/>
          <p:cNvSpPr>
            <a:spLocks noChangeArrowheads="1"/>
          </p:cNvSpPr>
          <p:nvPr/>
        </p:nvSpPr>
        <p:spPr bwMode="auto">
          <a:xfrm>
            <a:off x="5562600" y="2819400"/>
            <a:ext cx="3200400" cy="3581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31768" name="矩形 53273"/>
          <p:cNvSpPr>
            <a:spLocks noChangeArrowheads="1"/>
          </p:cNvSpPr>
          <p:nvPr/>
        </p:nvSpPr>
        <p:spPr bwMode="auto">
          <a:xfrm>
            <a:off x="6248400" y="3429000"/>
            <a:ext cx="1905000" cy="381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90000"/>
              </a:lnSpc>
              <a:spcBef>
                <a:spcPct val="20000"/>
              </a:spcBef>
              <a:buClr>
                <a:schemeClr val="accent2"/>
              </a:buClr>
              <a:buSzPct val="80000"/>
              <a:buFont typeface="Wingdings" pitchFamily="2" charset="2"/>
              <a:buNone/>
            </a:pPr>
            <a:endParaRPr lang="zh-CN" altLang="en-US" sz="3200" b="1">
              <a:latin typeface="Times New Roman" pitchFamily="18" charset="0"/>
            </a:endParaRPr>
          </a:p>
        </p:txBody>
      </p:sp>
      <p:sp>
        <p:nvSpPr>
          <p:cNvPr id="31769" name="矩形 53274"/>
          <p:cNvSpPr>
            <a:spLocks noChangeArrowheads="1"/>
          </p:cNvSpPr>
          <p:nvPr/>
        </p:nvSpPr>
        <p:spPr bwMode="auto">
          <a:xfrm>
            <a:off x="6248400" y="4800600"/>
            <a:ext cx="1905000" cy="990600"/>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90000"/>
              </a:lnSpc>
              <a:spcBef>
                <a:spcPct val="20000"/>
              </a:spcBef>
              <a:buClr>
                <a:schemeClr val="accent2"/>
              </a:buClr>
              <a:buSzPct val="80000"/>
              <a:buFont typeface="Wingdings" pitchFamily="2" charset="2"/>
              <a:buNone/>
            </a:pPr>
            <a:endParaRPr lang="zh-CN" altLang="en-US" sz="3200" b="1">
              <a:latin typeface="Times New Roman" pitchFamily="18" charset="0"/>
            </a:endParaRPr>
          </a:p>
        </p:txBody>
      </p:sp>
      <p:sp>
        <p:nvSpPr>
          <p:cNvPr id="31770" name="直接连接符 53275"/>
          <p:cNvSpPr>
            <a:spLocks noChangeShapeType="1"/>
          </p:cNvSpPr>
          <p:nvPr/>
        </p:nvSpPr>
        <p:spPr bwMode="auto">
          <a:xfrm>
            <a:off x="5562600" y="4495800"/>
            <a:ext cx="3200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1771" name="矩形 53276"/>
          <p:cNvSpPr>
            <a:spLocks noChangeArrowheads="1"/>
          </p:cNvSpPr>
          <p:nvPr/>
        </p:nvSpPr>
        <p:spPr bwMode="auto">
          <a:xfrm>
            <a:off x="6705600" y="3048000"/>
            <a:ext cx="91440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20000"/>
              </a:spcBef>
              <a:buClr>
                <a:schemeClr val="accent2"/>
              </a:buClr>
              <a:buSzPct val="80000"/>
              <a:buFont typeface="Wingdings" pitchFamily="2" charset="2"/>
              <a:buNone/>
            </a:pPr>
            <a:r>
              <a:rPr lang="zh-CN" altLang="en-US" b="1" dirty="0">
                <a:solidFill>
                  <a:schemeClr val="tx2"/>
                </a:solidFill>
                <a:latin typeface="Times New Roman" pitchFamily="18" charset="0"/>
              </a:rPr>
              <a:t>主视图</a:t>
            </a:r>
            <a:endParaRPr lang="en-US" altLang="zh-CN" b="1" dirty="0">
              <a:solidFill>
                <a:schemeClr val="tx2"/>
              </a:solidFill>
              <a:latin typeface="Times New Roman" pitchFamily="18" charset="0"/>
            </a:endParaRPr>
          </a:p>
        </p:txBody>
      </p:sp>
      <p:sp>
        <p:nvSpPr>
          <p:cNvPr id="31772" name="矩形 53277"/>
          <p:cNvSpPr>
            <a:spLocks noChangeArrowheads="1"/>
          </p:cNvSpPr>
          <p:nvPr/>
        </p:nvSpPr>
        <p:spPr bwMode="auto">
          <a:xfrm>
            <a:off x="5700051" y="6107113"/>
            <a:ext cx="596638"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spcBef>
                <a:spcPct val="20000"/>
              </a:spcBef>
              <a:buClr>
                <a:schemeClr val="accent2"/>
              </a:buClr>
              <a:buSzPct val="80000"/>
              <a:buFont typeface="Wingdings" pitchFamily="2" charset="2"/>
              <a:buNone/>
            </a:pPr>
            <a:r>
              <a:rPr lang="en-US" altLang="zh-CN" b="1">
                <a:latin typeface="Times New Roman" pitchFamily="18" charset="0"/>
              </a:rPr>
              <a:t>H</a:t>
            </a:r>
            <a:r>
              <a:rPr lang="zh-CN" altLang="en-US" b="1">
                <a:latin typeface="Times New Roman" pitchFamily="18" charset="0"/>
              </a:rPr>
              <a:t>面</a:t>
            </a:r>
            <a:endParaRPr lang="en-US" altLang="zh-CN" b="1">
              <a:latin typeface="Times New Roman" pitchFamily="18" charset="0"/>
            </a:endParaRPr>
          </a:p>
        </p:txBody>
      </p:sp>
      <p:sp>
        <p:nvSpPr>
          <p:cNvPr id="31773" name="矩形 53278"/>
          <p:cNvSpPr>
            <a:spLocks noChangeArrowheads="1"/>
          </p:cNvSpPr>
          <p:nvPr/>
        </p:nvSpPr>
        <p:spPr bwMode="auto">
          <a:xfrm>
            <a:off x="5791200" y="3048000"/>
            <a:ext cx="652774"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90000"/>
              </a:lnSpc>
              <a:spcBef>
                <a:spcPct val="20000"/>
              </a:spcBef>
              <a:buClr>
                <a:schemeClr val="accent2"/>
              </a:buClr>
              <a:buSzPct val="80000"/>
              <a:buFont typeface="Wingdings" pitchFamily="2" charset="2"/>
              <a:buNone/>
            </a:pPr>
            <a:r>
              <a:rPr lang="en-US" altLang="zh-CN" b="1" dirty="0">
                <a:latin typeface="Times New Roman" pitchFamily="18" charset="0"/>
              </a:rPr>
              <a:t>V</a:t>
            </a:r>
            <a:r>
              <a:rPr lang="zh-CN" altLang="en-US" b="1" dirty="0">
                <a:latin typeface="Times New Roman" pitchFamily="18" charset="0"/>
              </a:rPr>
              <a:t>面</a:t>
            </a:r>
            <a:endParaRPr lang="en-US" altLang="zh-CN" b="1" dirty="0">
              <a:latin typeface="Times New Roman" pitchFamily="18" charset="0"/>
            </a:endParaRPr>
          </a:p>
        </p:txBody>
      </p:sp>
      <p:sp>
        <p:nvSpPr>
          <p:cNvPr id="31774" name="矩形 53279"/>
          <p:cNvSpPr>
            <a:spLocks noChangeArrowheads="1"/>
          </p:cNvSpPr>
          <p:nvPr/>
        </p:nvSpPr>
        <p:spPr bwMode="auto">
          <a:xfrm>
            <a:off x="6629400" y="4495800"/>
            <a:ext cx="91440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20000"/>
              </a:spcBef>
              <a:buClr>
                <a:schemeClr val="accent2"/>
              </a:buClr>
              <a:buSzPct val="80000"/>
              <a:buFont typeface="Wingdings" pitchFamily="2" charset="2"/>
              <a:buNone/>
            </a:pPr>
            <a:r>
              <a:rPr lang="zh-CN" altLang="en-US" b="1" dirty="0">
                <a:solidFill>
                  <a:schemeClr val="tx2"/>
                </a:solidFill>
                <a:latin typeface="Times New Roman" pitchFamily="18" charset="0"/>
              </a:rPr>
              <a:t>俯视图</a:t>
            </a:r>
            <a:endParaRPr lang="en-US" altLang="zh-CN" b="1" dirty="0">
              <a:solidFill>
                <a:schemeClr val="tx2"/>
              </a:solidFill>
              <a:latin typeface="Times New Roman" pitchFamily="18" charset="0"/>
            </a:endParaRPr>
          </a:p>
        </p:txBody>
      </p:sp>
      <p:sp>
        <p:nvSpPr>
          <p:cNvPr id="31775" name="矩形 53280"/>
          <p:cNvSpPr>
            <a:spLocks noChangeArrowheads="1"/>
          </p:cNvSpPr>
          <p:nvPr/>
        </p:nvSpPr>
        <p:spPr bwMode="auto">
          <a:xfrm>
            <a:off x="1447800" y="2895600"/>
            <a:ext cx="91440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20000"/>
              </a:spcBef>
              <a:buClr>
                <a:schemeClr val="accent2"/>
              </a:buClr>
              <a:buSzPct val="80000"/>
              <a:buFont typeface="Wingdings" pitchFamily="2" charset="2"/>
              <a:buNone/>
            </a:pPr>
            <a:r>
              <a:rPr lang="zh-CN" altLang="en-US" b="1" dirty="0">
                <a:solidFill>
                  <a:schemeClr val="tx2"/>
                </a:solidFill>
                <a:latin typeface="Times New Roman" pitchFamily="18" charset="0"/>
              </a:rPr>
              <a:t>主视图</a:t>
            </a:r>
            <a:endParaRPr lang="en-US" altLang="zh-CN" b="1" dirty="0">
              <a:solidFill>
                <a:schemeClr val="tx2"/>
              </a:solidFill>
              <a:latin typeface="Times New Roman" pitchFamily="18" charset="0"/>
            </a:endParaRPr>
          </a:p>
        </p:txBody>
      </p:sp>
      <p:sp>
        <p:nvSpPr>
          <p:cNvPr id="31776" name="矩形 53281"/>
          <p:cNvSpPr>
            <a:spLocks noChangeArrowheads="1"/>
          </p:cNvSpPr>
          <p:nvPr/>
        </p:nvSpPr>
        <p:spPr bwMode="auto">
          <a:xfrm>
            <a:off x="3276600" y="5715000"/>
            <a:ext cx="91440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20000"/>
              </a:spcBef>
              <a:buClr>
                <a:schemeClr val="accent2"/>
              </a:buClr>
              <a:buSzPct val="80000"/>
              <a:buFont typeface="Wingdings" pitchFamily="2" charset="2"/>
              <a:buNone/>
            </a:pPr>
            <a:r>
              <a:rPr lang="zh-CN" altLang="en-US" b="1" dirty="0">
                <a:solidFill>
                  <a:schemeClr val="tx2"/>
                </a:solidFill>
                <a:latin typeface="Times New Roman" pitchFamily="18" charset="0"/>
              </a:rPr>
              <a:t>俯视图</a:t>
            </a:r>
            <a:endParaRPr lang="en-US" altLang="zh-CN" b="1" dirty="0">
              <a:solidFill>
                <a:schemeClr val="tx2"/>
              </a:solidFill>
              <a:latin typeface="Times New Roman" pitchFamily="18" charset="0"/>
            </a:endParaRPr>
          </a:p>
        </p:txBody>
      </p:sp>
      <p:sp>
        <p:nvSpPr>
          <p:cNvPr id="31777" name="直接连接符 53282"/>
          <p:cNvSpPr>
            <a:spLocks noChangeShapeType="1"/>
          </p:cNvSpPr>
          <p:nvPr/>
        </p:nvSpPr>
        <p:spPr bwMode="auto">
          <a:xfrm>
            <a:off x="6248400" y="3789363"/>
            <a:ext cx="0" cy="990600"/>
          </a:xfrm>
          <a:prstGeom prst="line">
            <a:avLst/>
          </a:prstGeom>
          <a:noFill/>
          <a:ln w="9525"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1778" name="直接连接符 53283"/>
          <p:cNvSpPr>
            <a:spLocks noChangeShapeType="1"/>
          </p:cNvSpPr>
          <p:nvPr/>
        </p:nvSpPr>
        <p:spPr bwMode="auto">
          <a:xfrm>
            <a:off x="8153400" y="3789363"/>
            <a:ext cx="0" cy="990600"/>
          </a:xfrm>
          <a:prstGeom prst="line">
            <a:avLst/>
          </a:prstGeom>
          <a:noFill/>
          <a:ln w="9525"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1779" name="文本框 53284"/>
          <p:cNvSpPr txBox="1">
            <a:spLocks noChangeArrowheads="1"/>
          </p:cNvSpPr>
          <p:nvPr/>
        </p:nvSpPr>
        <p:spPr bwMode="auto">
          <a:xfrm>
            <a:off x="2014858" y="2000250"/>
            <a:ext cx="4825360" cy="96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spcBef>
                <a:spcPct val="50000"/>
              </a:spcBef>
              <a:buClr>
                <a:schemeClr val="accent2"/>
              </a:buClr>
              <a:buSzPct val="80000"/>
              <a:buFont typeface="Wingdings" pitchFamily="2" charset="2"/>
              <a:buNone/>
            </a:pPr>
            <a:r>
              <a:rPr lang="zh-CN" altLang="en-US" sz="2400" b="1" dirty="0">
                <a:solidFill>
                  <a:srgbClr val="3333CC"/>
                </a:solidFill>
                <a:latin typeface="Times New Roman" pitchFamily="18" charset="0"/>
              </a:rPr>
              <a:t>注意主视图与俯视图之间的关系。</a:t>
            </a:r>
          </a:p>
          <a:p>
            <a:pPr algn="ctr">
              <a:lnSpc>
                <a:spcPct val="90000"/>
              </a:lnSpc>
              <a:spcBef>
                <a:spcPct val="20000"/>
              </a:spcBef>
              <a:buClr>
                <a:schemeClr val="accent2"/>
              </a:buClr>
              <a:buSzPct val="80000"/>
              <a:buFont typeface="Wingdings" pitchFamily="2" charset="2"/>
              <a:buNone/>
            </a:pPr>
            <a:endParaRPr lang="zh-CN" altLang="en-US" sz="3200" b="1" dirty="0">
              <a:solidFill>
                <a:srgbClr val="3333CC"/>
              </a:solidFill>
              <a:latin typeface="Times New Roman" pitchFamily="18" charset="0"/>
            </a:endParaRPr>
          </a:p>
        </p:txBody>
      </p:sp>
      <p:sp>
        <p:nvSpPr>
          <p:cNvPr id="31780" name="文本框 53285"/>
          <p:cNvSpPr txBox="1">
            <a:spLocks noChangeArrowheads="1"/>
          </p:cNvSpPr>
          <p:nvPr/>
        </p:nvSpPr>
        <p:spPr bwMode="auto">
          <a:xfrm>
            <a:off x="4643438" y="3200400"/>
            <a:ext cx="60960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spcBef>
                <a:spcPct val="50000"/>
              </a:spcBef>
              <a:buClr>
                <a:schemeClr val="accent2"/>
              </a:buClr>
              <a:buSzPct val="80000"/>
              <a:buFont typeface="Wingdings" pitchFamily="2" charset="2"/>
              <a:buNone/>
            </a:pPr>
            <a:endParaRPr lang="en-US" altLang="zh-CN" sz="3200">
              <a:latin typeface="Times New Roman" pitchFamily="18" charset="0"/>
            </a:endParaRPr>
          </a:p>
          <a:p>
            <a:pPr>
              <a:lnSpc>
                <a:spcPct val="90000"/>
              </a:lnSpc>
              <a:spcBef>
                <a:spcPct val="50000"/>
              </a:spcBef>
              <a:buClr>
                <a:schemeClr val="accent2"/>
              </a:buClr>
              <a:buSzPct val="80000"/>
              <a:buFont typeface="Wingdings" pitchFamily="2" charset="2"/>
              <a:buNone/>
            </a:pPr>
            <a:r>
              <a:rPr lang="zh-CN" altLang="en-US" sz="2800">
                <a:solidFill>
                  <a:srgbClr val="FF3300"/>
                </a:solidFill>
                <a:latin typeface="Times New Roman" pitchFamily="18" charset="0"/>
              </a:rPr>
              <a:t>长对正</a:t>
            </a:r>
            <a:endParaRPr lang="en-US" altLang="zh-CN" sz="2800">
              <a:solidFill>
                <a:srgbClr val="FF3300"/>
              </a:solidFill>
              <a:latin typeface="Times New Roman" pitchFamily="18" charset="0"/>
            </a:endParaRPr>
          </a:p>
        </p:txBody>
      </p:sp>
      <p:sp>
        <p:nvSpPr>
          <p:cNvPr id="31781" name="文本框 53286"/>
          <p:cNvSpPr txBox="1">
            <a:spLocks noChangeArrowheads="1"/>
          </p:cNvSpPr>
          <p:nvPr/>
        </p:nvSpPr>
        <p:spPr bwMode="auto">
          <a:xfrm>
            <a:off x="8712200" y="4292600"/>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a:t>O</a:t>
            </a:r>
          </a:p>
        </p:txBody>
      </p:sp>
      <p:sp>
        <p:nvSpPr>
          <p:cNvPr id="31782" name="文本框 53287"/>
          <p:cNvSpPr txBox="1">
            <a:spLocks noChangeArrowheads="1"/>
          </p:cNvSpPr>
          <p:nvPr/>
        </p:nvSpPr>
        <p:spPr bwMode="auto">
          <a:xfrm>
            <a:off x="5221288" y="4292600"/>
            <a:ext cx="86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a:t>X</a:t>
            </a:r>
          </a:p>
        </p:txBody>
      </p:sp>
      <p:sp>
        <p:nvSpPr>
          <p:cNvPr id="40"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文本框 277505"/>
          <p:cNvSpPr txBox="1">
            <a:spLocks noChangeArrowheads="1"/>
          </p:cNvSpPr>
          <p:nvPr/>
        </p:nvSpPr>
        <p:spPr bwMode="auto">
          <a:xfrm>
            <a:off x="-241785" y="811830"/>
            <a:ext cx="373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ctr">
              <a:spcBef>
                <a:spcPct val="50000"/>
              </a:spcBef>
              <a:buFont typeface="Wingdings" pitchFamily="2" charset="2"/>
              <a:buChar char="l"/>
            </a:pPr>
            <a:r>
              <a:rPr lang="zh-CN" altLang="en-US" sz="2400" b="1" dirty="0">
                <a:solidFill>
                  <a:srgbClr val="3333CC"/>
                </a:solidFill>
                <a:latin typeface="宋体" pitchFamily="2" charset="-122"/>
              </a:rPr>
              <a:t>三视图的形成</a:t>
            </a:r>
            <a:endParaRPr lang="en-US" altLang="zh-CN" sz="2400" b="1" dirty="0">
              <a:solidFill>
                <a:srgbClr val="3333CC"/>
              </a:solidFill>
              <a:latin typeface="宋体" pitchFamily="2" charset="-122"/>
            </a:endParaRPr>
          </a:p>
        </p:txBody>
      </p:sp>
      <p:pic>
        <p:nvPicPr>
          <p:cNvPr id="32770" name="图片 277506" descr="t2-4 不同物体的一个视图相同"/>
          <p:cNvPicPr>
            <a:picLocks noChangeAspect="1" noChangeArrowheads="1"/>
          </p:cNvPicPr>
          <p:nvPr/>
        </p:nvPicPr>
        <p:blipFill>
          <a:blip r:embed="rId2">
            <a:extLst>
              <a:ext uri="{28A0092B-C50C-407E-A947-70E740481C1C}">
                <a14:useLocalDpi xmlns:a14="http://schemas.microsoft.com/office/drawing/2010/main" val="0"/>
              </a:ext>
            </a:extLst>
          </a:blip>
          <a:srcRect l="4921" t="4742" r="3967"/>
          <a:stretch>
            <a:fillRect/>
          </a:stretch>
        </p:blipFill>
        <p:spPr bwMode="auto">
          <a:xfrm>
            <a:off x="4140006" y="1845022"/>
            <a:ext cx="4782256" cy="3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文本框 277507"/>
          <p:cNvSpPr txBox="1">
            <a:spLocks noChangeArrowheads="1"/>
          </p:cNvSpPr>
          <p:nvPr/>
        </p:nvSpPr>
        <p:spPr bwMode="auto">
          <a:xfrm>
            <a:off x="324059" y="1855537"/>
            <a:ext cx="3538642"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sz="2000" b="1" dirty="0">
                <a:latin typeface="Times New Roman" pitchFamily="18" charset="0"/>
              </a:rPr>
              <a:t>　　物体的一个视图只能反映出两个方向的尺寸情况，不同形状物体的某一视图可能会相同。所以，一个视图不能准确的表达物体的形状。在机械图样上有时也采用一个视图表达机械零件的形状，但是，这是必须附加说明，圆柱的直径标注“</a:t>
            </a:r>
            <a:r>
              <a:rPr lang="en-US" altLang="zh-CN" sz="2000" b="1" dirty="0">
                <a:latin typeface="Times New Roman" pitchFamily="18" charset="0"/>
              </a:rPr>
              <a:t>φ”</a:t>
            </a:r>
            <a:r>
              <a:rPr lang="zh-CN" altLang="en-US" sz="2000" b="1" dirty="0">
                <a:latin typeface="Times New Roman" pitchFamily="18" charset="0"/>
              </a:rPr>
              <a:t>，球体的直径标注“</a:t>
            </a:r>
            <a:r>
              <a:rPr lang="en-US" altLang="zh-CN" sz="2000" b="1" dirty="0" err="1">
                <a:latin typeface="Times New Roman" pitchFamily="18" charset="0"/>
              </a:rPr>
              <a:t>Sφ</a:t>
            </a:r>
            <a:r>
              <a:rPr lang="en-US" altLang="zh-CN" sz="2000" b="1" dirty="0">
                <a:latin typeface="Times New Roman" pitchFamily="18" charset="0"/>
              </a:rPr>
              <a:t>”</a:t>
            </a:r>
            <a:r>
              <a:rPr lang="zh-CN" altLang="en-US" sz="2000" b="1" dirty="0">
                <a:latin typeface="Times New Roman" pitchFamily="18" charset="0"/>
              </a:rPr>
              <a:t>，板的厚度标注“</a:t>
            </a:r>
            <a:r>
              <a:rPr lang="en-US" altLang="zh-CN" sz="2000" b="1" dirty="0">
                <a:latin typeface="Times New Roman" pitchFamily="18" charset="0"/>
              </a:rPr>
              <a:t>t”</a:t>
            </a:r>
            <a:r>
              <a:rPr lang="zh-CN" altLang="en-US" sz="2000" b="1" dirty="0">
                <a:latin typeface="Times New Roman" pitchFamily="18" charset="0"/>
              </a:rPr>
              <a:t>等。在装配图上大家都非常熟悉的标准件，如螺栓、轴承等也只画一个视图。</a:t>
            </a:r>
            <a:endParaRPr lang="en-US" altLang="zh-CN" sz="2000" b="1" dirty="0">
              <a:latin typeface="Times New Roman" pitchFamily="18" charset="0"/>
            </a:endParaRPr>
          </a:p>
        </p:txBody>
      </p:sp>
      <p:sp>
        <p:nvSpPr>
          <p:cNvPr id="32772" name="文本框 277512"/>
          <p:cNvSpPr txBox="1">
            <a:spLocks noChangeArrowheads="1"/>
          </p:cNvSpPr>
          <p:nvPr/>
        </p:nvSpPr>
        <p:spPr bwMode="auto">
          <a:xfrm>
            <a:off x="396058" y="241817"/>
            <a:ext cx="2592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dirty="0" smtClean="0">
                <a:solidFill>
                  <a:srgbClr val="C00000"/>
                </a:solidFill>
              </a:rPr>
              <a:t>2.2 </a:t>
            </a:r>
            <a:r>
              <a:rPr lang="zh-CN" altLang="en-US" sz="2800" b="1" dirty="0" smtClean="0">
                <a:solidFill>
                  <a:srgbClr val="C00000"/>
                </a:solidFill>
                <a:latin typeface="黑体" pitchFamily="49" charset="-122"/>
                <a:ea typeface="黑体" pitchFamily="49" charset="-122"/>
              </a:rPr>
              <a:t>三视图</a:t>
            </a:r>
            <a:endParaRPr lang="en-US" altLang="zh-CN" sz="2800" b="1" dirty="0">
              <a:solidFill>
                <a:srgbClr val="C00000"/>
              </a:solidFill>
              <a:latin typeface="黑体" pitchFamily="49" charset="-122"/>
              <a:ea typeface="黑体" pitchFamily="49" charset="-122"/>
            </a:endParaRPr>
          </a:p>
        </p:txBody>
      </p:sp>
      <p:sp>
        <p:nvSpPr>
          <p:cNvPr id="6"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
        <p:nvSpPr>
          <p:cNvPr id="2" name="矩形 1"/>
          <p:cNvSpPr/>
          <p:nvPr/>
        </p:nvSpPr>
        <p:spPr>
          <a:xfrm>
            <a:off x="3564014" y="1084364"/>
            <a:ext cx="2659702" cy="461665"/>
          </a:xfrm>
          <a:prstGeom prst="rect">
            <a:avLst/>
          </a:prstGeom>
        </p:spPr>
        <p:txBody>
          <a:bodyPr wrap="none">
            <a:spAutoFit/>
          </a:bodyPr>
          <a:lstStyle/>
          <a:p>
            <a:pPr>
              <a:spcBef>
                <a:spcPct val="50000"/>
              </a:spcBef>
            </a:pPr>
            <a:r>
              <a:rPr lang="zh-CN" altLang="en-US" sz="2400" b="1" dirty="0" smtClean="0">
                <a:solidFill>
                  <a:srgbClr val="A50021"/>
                </a:solidFill>
                <a:latin typeface="Times New Roman" pitchFamily="18" charset="0"/>
              </a:rPr>
              <a:t>一个视图的不定性</a:t>
            </a:r>
            <a:endParaRPr lang="zh-CN" altLang="en-US" sz="2400" b="1" dirty="0">
              <a:solidFill>
                <a:srgbClr val="A50021"/>
              </a:solidFill>
              <a:latin typeface="Times New Roman" pitchFamily="18" charset="0"/>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图片 278529" descr="t2-5 不同物体的两个视图相同"/>
          <p:cNvPicPr>
            <a:picLocks noChangeAspect="1" noChangeArrowheads="1"/>
          </p:cNvPicPr>
          <p:nvPr/>
        </p:nvPicPr>
        <p:blipFill>
          <a:blip r:embed="rId2">
            <a:extLst>
              <a:ext uri="{28A0092B-C50C-407E-A947-70E740481C1C}">
                <a14:useLocalDpi xmlns:a14="http://schemas.microsoft.com/office/drawing/2010/main" val="0"/>
              </a:ext>
            </a:extLst>
          </a:blip>
          <a:srcRect t="3261" r="2646" b="4120"/>
          <a:stretch>
            <a:fillRect/>
          </a:stretch>
        </p:blipFill>
        <p:spPr bwMode="auto">
          <a:xfrm>
            <a:off x="3551536" y="1773023"/>
            <a:ext cx="5445270" cy="3384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文本框 278530"/>
          <p:cNvSpPr txBox="1">
            <a:spLocks noChangeArrowheads="1"/>
          </p:cNvSpPr>
          <p:nvPr/>
        </p:nvSpPr>
        <p:spPr bwMode="auto">
          <a:xfrm>
            <a:off x="448798" y="2058876"/>
            <a:ext cx="3102738"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sz="2000" b="1" dirty="0" smtClean="0">
                <a:latin typeface="Times New Roman" pitchFamily="18" charset="0"/>
              </a:rPr>
              <a:t>用</a:t>
            </a:r>
            <a:r>
              <a:rPr lang="zh-CN" altLang="en-US" sz="2000" b="1" dirty="0">
                <a:latin typeface="Times New Roman" pitchFamily="18" charset="0"/>
              </a:rPr>
              <a:t>互相垂直的两个平面作投影面，得到的两个正投影能表达物体长、宽、高三个方向的尺寸，所以，一般情况下两个视图能表达清楚物体的形状，但有些物体用两个视图也不能准确的表达其形状，这时要用三个视图来表达物体的形状。</a:t>
            </a:r>
            <a:endParaRPr lang="en-US" altLang="zh-CN" sz="2000" b="1" dirty="0">
              <a:latin typeface="Times New Roman" pitchFamily="18" charset="0"/>
            </a:endParaRPr>
          </a:p>
        </p:txBody>
      </p:sp>
      <p:sp>
        <p:nvSpPr>
          <p:cNvPr id="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
        <p:nvSpPr>
          <p:cNvPr id="3" name="矩形 2"/>
          <p:cNvSpPr/>
          <p:nvPr/>
        </p:nvSpPr>
        <p:spPr>
          <a:xfrm>
            <a:off x="3348017" y="1033830"/>
            <a:ext cx="2659702" cy="461665"/>
          </a:xfrm>
          <a:prstGeom prst="rect">
            <a:avLst/>
          </a:prstGeom>
        </p:spPr>
        <p:txBody>
          <a:bodyPr wrap="none">
            <a:spAutoFit/>
          </a:bodyPr>
          <a:lstStyle/>
          <a:p>
            <a:pPr lvl="0">
              <a:spcBef>
                <a:spcPct val="50000"/>
              </a:spcBef>
            </a:pPr>
            <a:r>
              <a:rPr lang="zh-CN" altLang="en-US" sz="2400" b="1" dirty="0">
                <a:solidFill>
                  <a:srgbClr val="A50021"/>
                </a:solidFill>
                <a:latin typeface="Times New Roman" pitchFamily="18" charset="0"/>
              </a:rPr>
              <a:t>两个视图的不定性</a:t>
            </a:r>
            <a:endParaRPr lang="zh-CN" altLang="en-US" sz="2400" b="1" dirty="0">
              <a:solidFill>
                <a:srgbClr val="000000"/>
              </a:solidFill>
              <a:latin typeface="Times New Roman" pitchFamily="18" charset="0"/>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7" name="文本框 55298"/>
          <p:cNvSpPr txBox="1">
            <a:spLocks noChangeArrowheads="1"/>
          </p:cNvSpPr>
          <p:nvPr/>
        </p:nvSpPr>
        <p:spPr bwMode="auto">
          <a:xfrm>
            <a:off x="684054" y="1197031"/>
            <a:ext cx="716280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spcBef>
                <a:spcPct val="20000"/>
              </a:spcBef>
              <a:buClr>
                <a:schemeClr val="accent2"/>
              </a:buClr>
              <a:buSzPct val="80000"/>
              <a:buFont typeface="Wingdings" pitchFamily="2" charset="2"/>
              <a:buNone/>
            </a:pPr>
            <a:r>
              <a:rPr lang="zh-CN" altLang="en-US" sz="2400" b="1" dirty="0" smtClean="0">
                <a:latin typeface="Times New Roman" pitchFamily="18" charset="0"/>
              </a:rPr>
              <a:t>设置</a:t>
            </a:r>
            <a:r>
              <a:rPr lang="zh-CN" altLang="en-US" sz="2400" b="1" dirty="0">
                <a:latin typeface="Times New Roman" pitchFamily="18" charset="0"/>
              </a:rPr>
              <a:t>一个与正面、水平面垂直的新投影面，叫侧面，从左向右正投影，得到一个</a:t>
            </a:r>
            <a:r>
              <a:rPr lang="zh-CN" altLang="en-US" sz="2400" b="1" dirty="0">
                <a:solidFill>
                  <a:srgbClr val="C00000"/>
                </a:solidFill>
                <a:latin typeface="Times New Roman" pitchFamily="18" charset="0"/>
              </a:rPr>
              <a:t>左视图</a:t>
            </a:r>
            <a:r>
              <a:rPr lang="zh-CN" altLang="en-US" sz="2400" b="1" dirty="0">
                <a:latin typeface="Times New Roman" pitchFamily="18" charset="0"/>
              </a:rPr>
              <a:t>。</a:t>
            </a:r>
            <a:endParaRPr lang="en-US" altLang="zh-CN" sz="2400" b="1" dirty="0">
              <a:latin typeface="Times New Roman" pitchFamily="18" charset="0"/>
            </a:endParaRPr>
          </a:p>
        </p:txBody>
      </p:sp>
      <p:sp>
        <p:nvSpPr>
          <p:cNvPr id="34818" name="直接连接符 55299"/>
          <p:cNvSpPr>
            <a:spLocks noChangeShapeType="1"/>
          </p:cNvSpPr>
          <p:nvPr/>
        </p:nvSpPr>
        <p:spPr bwMode="auto">
          <a:xfrm>
            <a:off x="5638800" y="2819400"/>
            <a:ext cx="182880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Times New Roman" pitchFamily="18" charset="0"/>
            </a:endParaRPr>
          </a:p>
        </p:txBody>
      </p:sp>
      <p:sp>
        <p:nvSpPr>
          <p:cNvPr id="34819" name="直接连接符 55300"/>
          <p:cNvSpPr>
            <a:spLocks noChangeShapeType="1"/>
          </p:cNvSpPr>
          <p:nvPr/>
        </p:nvSpPr>
        <p:spPr bwMode="auto">
          <a:xfrm>
            <a:off x="7467600" y="46482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Times New Roman" pitchFamily="18" charset="0"/>
            </a:endParaRPr>
          </a:p>
        </p:txBody>
      </p:sp>
      <p:sp>
        <p:nvSpPr>
          <p:cNvPr id="34820" name="文本框 55301"/>
          <p:cNvSpPr txBox="1">
            <a:spLocks noChangeArrowheads="1"/>
          </p:cNvSpPr>
          <p:nvPr/>
        </p:nvSpPr>
        <p:spPr bwMode="auto">
          <a:xfrm>
            <a:off x="6400800" y="5410200"/>
            <a:ext cx="1219200"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50000"/>
              </a:spcBef>
              <a:buClr>
                <a:schemeClr val="accent2"/>
              </a:buClr>
              <a:buSzPct val="80000"/>
              <a:buFont typeface="Wingdings" pitchFamily="2" charset="2"/>
              <a:buNone/>
            </a:pPr>
            <a:r>
              <a:rPr lang="zh-CN" altLang="en-US" sz="1600" b="1">
                <a:solidFill>
                  <a:schemeClr val="tx2"/>
                </a:solidFill>
                <a:latin typeface="Times New Roman" pitchFamily="18" charset="0"/>
              </a:rPr>
              <a:t>侧面</a:t>
            </a:r>
            <a:r>
              <a:rPr lang="en-US" altLang="zh-CN" sz="1600" b="1">
                <a:solidFill>
                  <a:schemeClr val="tx2"/>
                </a:solidFill>
                <a:latin typeface="Times New Roman" pitchFamily="18" charset="0"/>
              </a:rPr>
              <a:t>W</a:t>
            </a:r>
          </a:p>
        </p:txBody>
      </p:sp>
      <p:sp>
        <p:nvSpPr>
          <p:cNvPr id="34821" name="任意多边形 55302"/>
          <p:cNvSpPr>
            <a:spLocks noChangeArrowheads="1"/>
          </p:cNvSpPr>
          <p:nvPr/>
        </p:nvSpPr>
        <p:spPr bwMode="auto">
          <a:xfrm>
            <a:off x="6227763" y="3860800"/>
            <a:ext cx="304800" cy="762000"/>
          </a:xfrm>
          <a:custGeom>
            <a:avLst/>
            <a:gdLst>
              <a:gd name="T0" fmla="*/ 192 w 192"/>
              <a:gd name="T1" fmla="*/ 480 h 480"/>
              <a:gd name="T2" fmla="*/ 192 w 192"/>
              <a:gd name="T3" fmla="*/ 240 h 480"/>
              <a:gd name="T4" fmla="*/ 0 w 192"/>
              <a:gd name="T5" fmla="*/ 0 h 480"/>
              <a:gd name="T6" fmla="*/ 0 w 192"/>
              <a:gd name="T7" fmla="*/ 240 h 480"/>
              <a:gd name="T8" fmla="*/ 192 w 192"/>
              <a:gd name="T9" fmla="*/ 480 h 480"/>
            </a:gdLst>
            <a:ahLst/>
            <a:cxnLst>
              <a:cxn ang="0">
                <a:pos x="T0" y="T1"/>
              </a:cxn>
              <a:cxn ang="0">
                <a:pos x="T2" y="T3"/>
              </a:cxn>
              <a:cxn ang="0">
                <a:pos x="T4" y="T5"/>
              </a:cxn>
              <a:cxn ang="0">
                <a:pos x="T6" y="T7"/>
              </a:cxn>
              <a:cxn ang="0">
                <a:pos x="T8" y="T9"/>
              </a:cxn>
            </a:cxnLst>
            <a:rect l="0" t="0" r="r" b="b"/>
            <a:pathLst>
              <a:path w="192" h="480">
                <a:moveTo>
                  <a:pt x="192" y="480"/>
                </a:moveTo>
                <a:lnTo>
                  <a:pt x="192" y="240"/>
                </a:lnTo>
                <a:lnTo>
                  <a:pt x="0" y="0"/>
                </a:lnTo>
                <a:lnTo>
                  <a:pt x="0" y="240"/>
                </a:lnTo>
                <a:lnTo>
                  <a:pt x="192" y="48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b="1">
              <a:latin typeface="Times New Roman" pitchFamily="18" charset="0"/>
            </a:endParaRPr>
          </a:p>
        </p:txBody>
      </p:sp>
      <p:grpSp>
        <p:nvGrpSpPr>
          <p:cNvPr id="34822" name="组合 55303"/>
          <p:cNvGrpSpPr>
            <a:grpSpLocks/>
          </p:cNvGrpSpPr>
          <p:nvPr/>
        </p:nvGrpSpPr>
        <p:grpSpPr bwMode="auto">
          <a:xfrm>
            <a:off x="5486400" y="3886200"/>
            <a:ext cx="1066800" cy="762000"/>
            <a:chOff x="3456" y="2448"/>
            <a:chExt cx="672" cy="480"/>
          </a:xfrm>
        </p:grpSpPr>
        <p:sp>
          <p:nvSpPr>
            <p:cNvPr id="34823" name="直接连接符 55304"/>
            <p:cNvSpPr>
              <a:spLocks noChangeShapeType="1"/>
            </p:cNvSpPr>
            <p:nvPr/>
          </p:nvSpPr>
          <p:spPr bwMode="auto">
            <a:xfrm>
              <a:off x="3648" y="2688"/>
              <a:ext cx="480" cy="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latin typeface="Times New Roman" pitchFamily="18" charset="0"/>
              </a:endParaRPr>
            </a:p>
          </p:txBody>
        </p:sp>
        <p:sp>
          <p:nvSpPr>
            <p:cNvPr id="34824" name="直接连接符 55305"/>
            <p:cNvSpPr>
              <a:spLocks noChangeShapeType="1"/>
            </p:cNvSpPr>
            <p:nvPr/>
          </p:nvSpPr>
          <p:spPr bwMode="auto">
            <a:xfrm>
              <a:off x="3456" y="2448"/>
              <a:ext cx="480" cy="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latin typeface="Times New Roman" pitchFamily="18" charset="0"/>
              </a:endParaRPr>
            </a:p>
          </p:txBody>
        </p:sp>
        <p:sp>
          <p:nvSpPr>
            <p:cNvPr id="34825" name="直接连接符 55306"/>
            <p:cNvSpPr>
              <a:spLocks noChangeShapeType="1"/>
            </p:cNvSpPr>
            <p:nvPr/>
          </p:nvSpPr>
          <p:spPr bwMode="auto">
            <a:xfrm>
              <a:off x="3648" y="2928"/>
              <a:ext cx="480" cy="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latin typeface="Times New Roman" pitchFamily="18" charset="0"/>
              </a:endParaRPr>
            </a:p>
          </p:txBody>
        </p:sp>
        <p:sp>
          <p:nvSpPr>
            <p:cNvPr id="34826" name="直接连接符 55307"/>
            <p:cNvSpPr>
              <a:spLocks noChangeShapeType="1"/>
            </p:cNvSpPr>
            <p:nvPr/>
          </p:nvSpPr>
          <p:spPr bwMode="auto">
            <a:xfrm>
              <a:off x="3504" y="2688"/>
              <a:ext cx="480" cy="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latin typeface="Times New Roman" pitchFamily="18" charset="0"/>
              </a:endParaRPr>
            </a:p>
          </p:txBody>
        </p:sp>
      </p:grpSp>
      <p:sp>
        <p:nvSpPr>
          <p:cNvPr id="34827" name="文本框 55308"/>
          <p:cNvSpPr txBox="1">
            <a:spLocks noChangeArrowheads="1"/>
          </p:cNvSpPr>
          <p:nvPr/>
        </p:nvSpPr>
        <p:spPr bwMode="auto">
          <a:xfrm>
            <a:off x="6019800" y="4724400"/>
            <a:ext cx="1219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50000"/>
              </a:spcBef>
              <a:buClr>
                <a:schemeClr val="accent2"/>
              </a:buClr>
              <a:buSzPct val="80000"/>
              <a:buFont typeface="Wingdings" pitchFamily="2" charset="2"/>
              <a:buNone/>
            </a:pPr>
            <a:r>
              <a:rPr lang="zh-CN" altLang="en-US" sz="2000" b="1" dirty="0">
                <a:solidFill>
                  <a:srgbClr val="3333CC"/>
                </a:solidFill>
                <a:latin typeface="Times New Roman" pitchFamily="18" charset="0"/>
              </a:rPr>
              <a:t>左视图</a:t>
            </a:r>
            <a:endParaRPr lang="en-US" altLang="zh-CN" sz="2000" b="1" dirty="0">
              <a:solidFill>
                <a:srgbClr val="3333CC"/>
              </a:solidFill>
              <a:latin typeface="Times New Roman" pitchFamily="18" charset="0"/>
            </a:endParaRPr>
          </a:p>
        </p:txBody>
      </p:sp>
      <p:grpSp>
        <p:nvGrpSpPr>
          <p:cNvPr id="34828" name="组合 55309"/>
          <p:cNvGrpSpPr>
            <a:grpSpLocks/>
          </p:cNvGrpSpPr>
          <p:nvPr/>
        </p:nvGrpSpPr>
        <p:grpSpPr bwMode="auto">
          <a:xfrm>
            <a:off x="2286000" y="2819400"/>
            <a:ext cx="5181600" cy="3581400"/>
            <a:chOff x="1440" y="1776"/>
            <a:chExt cx="3264" cy="2256"/>
          </a:xfrm>
        </p:grpSpPr>
        <p:grpSp>
          <p:nvGrpSpPr>
            <p:cNvPr id="34829" name="组合 55310"/>
            <p:cNvGrpSpPr>
              <a:grpSpLocks/>
            </p:cNvGrpSpPr>
            <p:nvPr/>
          </p:nvGrpSpPr>
          <p:grpSpPr bwMode="auto">
            <a:xfrm>
              <a:off x="1440" y="1776"/>
              <a:ext cx="3264" cy="2256"/>
              <a:chOff x="1056" y="1728"/>
              <a:chExt cx="3264" cy="2256"/>
            </a:xfrm>
          </p:grpSpPr>
          <p:grpSp>
            <p:nvGrpSpPr>
              <p:cNvPr id="34830" name="组合 55311"/>
              <p:cNvGrpSpPr>
                <a:grpSpLocks/>
              </p:cNvGrpSpPr>
              <p:nvPr/>
            </p:nvGrpSpPr>
            <p:grpSpPr bwMode="auto">
              <a:xfrm>
                <a:off x="1056" y="1728"/>
                <a:ext cx="3264" cy="2256"/>
                <a:chOff x="1296" y="1584"/>
                <a:chExt cx="3264" cy="2256"/>
              </a:xfrm>
            </p:grpSpPr>
            <p:sp>
              <p:nvSpPr>
                <p:cNvPr id="34831" name="矩形 55312"/>
                <p:cNvSpPr>
                  <a:spLocks noChangeArrowheads="1"/>
                </p:cNvSpPr>
                <p:nvPr/>
              </p:nvSpPr>
              <p:spPr bwMode="auto">
                <a:xfrm>
                  <a:off x="1296" y="1584"/>
                  <a:ext cx="2112" cy="110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b="1">
                    <a:latin typeface="Times New Roman" pitchFamily="18" charset="0"/>
                  </a:endParaRPr>
                </a:p>
              </p:txBody>
            </p:sp>
            <p:sp>
              <p:nvSpPr>
                <p:cNvPr id="34832" name="直接连接符 55313"/>
                <p:cNvSpPr>
                  <a:spLocks noChangeShapeType="1"/>
                </p:cNvSpPr>
                <p:nvPr/>
              </p:nvSpPr>
              <p:spPr bwMode="auto">
                <a:xfrm>
                  <a:off x="1296" y="2688"/>
                  <a:ext cx="1152"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Times New Roman" pitchFamily="18" charset="0"/>
                  </a:endParaRPr>
                </a:p>
              </p:txBody>
            </p:sp>
            <p:sp>
              <p:nvSpPr>
                <p:cNvPr id="34833" name="直接连接符 55314"/>
                <p:cNvSpPr>
                  <a:spLocks noChangeShapeType="1"/>
                </p:cNvSpPr>
                <p:nvPr/>
              </p:nvSpPr>
              <p:spPr bwMode="auto">
                <a:xfrm>
                  <a:off x="3408" y="2688"/>
                  <a:ext cx="1152"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Times New Roman" pitchFamily="18" charset="0"/>
                  </a:endParaRPr>
                </a:p>
              </p:txBody>
            </p:sp>
            <p:sp>
              <p:nvSpPr>
                <p:cNvPr id="34834" name="直接连接符 55315"/>
                <p:cNvSpPr>
                  <a:spLocks noChangeShapeType="1"/>
                </p:cNvSpPr>
                <p:nvPr/>
              </p:nvSpPr>
              <p:spPr bwMode="auto">
                <a:xfrm>
                  <a:off x="2448" y="3840"/>
                  <a:ext cx="2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Times New Roman" pitchFamily="18" charset="0"/>
                  </a:endParaRPr>
                </a:p>
              </p:txBody>
            </p:sp>
            <p:sp>
              <p:nvSpPr>
                <p:cNvPr id="34835" name="矩形 55316"/>
                <p:cNvSpPr>
                  <a:spLocks noChangeArrowheads="1"/>
                </p:cNvSpPr>
                <p:nvPr/>
              </p:nvSpPr>
              <p:spPr bwMode="auto">
                <a:xfrm>
                  <a:off x="1328" y="1687"/>
                  <a:ext cx="470"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spcBef>
                      <a:spcPct val="20000"/>
                    </a:spcBef>
                    <a:buClr>
                      <a:schemeClr val="accent2"/>
                    </a:buClr>
                    <a:buSzPct val="80000"/>
                    <a:buFont typeface="Wingdings" pitchFamily="2" charset="2"/>
                    <a:buNone/>
                  </a:pPr>
                  <a:r>
                    <a:rPr lang="zh-CN" altLang="en-US" sz="1600" b="1">
                      <a:latin typeface="Times New Roman" pitchFamily="18" charset="0"/>
                    </a:rPr>
                    <a:t>正面</a:t>
                  </a:r>
                  <a:r>
                    <a:rPr lang="en-US" altLang="zh-CN" sz="1600" b="1">
                      <a:latin typeface="Times New Roman" pitchFamily="18" charset="0"/>
                    </a:rPr>
                    <a:t>V</a:t>
                  </a:r>
                </a:p>
              </p:txBody>
            </p:sp>
            <p:sp>
              <p:nvSpPr>
                <p:cNvPr id="34836" name="矩形 55317"/>
                <p:cNvSpPr>
                  <a:spLocks noChangeArrowheads="1"/>
                </p:cNvSpPr>
                <p:nvPr/>
              </p:nvSpPr>
              <p:spPr bwMode="auto">
                <a:xfrm>
                  <a:off x="2370" y="3607"/>
                  <a:ext cx="608"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spcBef>
                      <a:spcPct val="20000"/>
                    </a:spcBef>
                    <a:buClr>
                      <a:schemeClr val="accent2"/>
                    </a:buClr>
                    <a:buSzPct val="80000"/>
                    <a:buFont typeface="Wingdings" pitchFamily="2" charset="2"/>
                    <a:buNone/>
                  </a:pPr>
                  <a:r>
                    <a:rPr lang="zh-CN" altLang="en-US" sz="1600" b="1">
                      <a:latin typeface="Times New Roman" pitchFamily="18" charset="0"/>
                    </a:rPr>
                    <a:t>水平面</a:t>
                  </a:r>
                  <a:r>
                    <a:rPr lang="en-US" altLang="zh-CN" sz="1600" b="1">
                      <a:latin typeface="Times New Roman" pitchFamily="18" charset="0"/>
                    </a:rPr>
                    <a:t>H</a:t>
                  </a:r>
                </a:p>
              </p:txBody>
            </p:sp>
          </p:grpSp>
          <p:sp>
            <p:nvSpPr>
              <p:cNvPr id="34837" name="矩形 55318"/>
              <p:cNvSpPr>
                <a:spLocks noChangeArrowheads="1"/>
              </p:cNvSpPr>
              <p:nvPr/>
            </p:nvSpPr>
            <p:spPr bwMode="auto">
              <a:xfrm>
                <a:off x="1536" y="2016"/>
                <a:ext cx="120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b="1">
                  <a:latin typeface="Times New Roman" pitchFamily="18" charset="0"/>
                </a:endParaRPr>
              </a:p>
            </p:txBody>
          </p:sp>
          <p:grpSp>
            <p:nvGrpSpPr>
              <p:cNvPr id="34838" name="组合 55319"/>
              <p:cNvGrpSpPr>
                <a:grpSpLocks/>
              </p:cNvGrpSpPr>
              <p:nvPr/>
            </p:nvGrpSpPr>
            <p:grpSpPr bwMode="auto">
              <a:xfrm>
                <a:off x="1536" y="2016"/>
                <a:ext cx="1728" cy="864"/>
                <a:chOff x="1536" y="2016"/>
                <a:chExt cx="1728" cy="864"/>
              </a:xfrm>
            </p:grpSpPr>
            <p:sp>
              <p:nvSpPr>
                <p:cNvPr id="34839" name="直接连接符 55320"/>
                <p:cNvSpPr>
                  <a:spLocks noChangeShapeType="1"/>
                </p:cNvSpPr>
                <p:nvPr/>
              </p:nvSpPr>
              <p:spPr bwMode="auto">
                <a:xfrm flipH="1" flipV="1">
                  <a:off x="1536" y="2016"/>
                  <a:ext cx="528"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latin typeface="Times New Roman" pitchFamily="18" charset="0"/>
                  </a:endParaRPr>
                </a:p>
              </p:txBody>
            </p:sp>
            <p:sp>
              <p:nvSpPr>
                <p:cNvPr id="34840" name="直接连接符 55321"/>
                <p:cNvSpPr>
                  <a:spLocks noChangeShapeType="1"/>
                </p:cNvSpPr>
                <p:nvPr/>
              </p:nvSpPr>
              <p:spPr bwMode="auto">
                <a:xfrm flipH="1" flipV="1">
                  <a:off x="2736" y="2256"/>
                  <a:ext cx="528"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latin typeface="Times New Roman" pitchFamily="18" charset="0"/>
                  </a:endParaRPr>
                </a:p>
              </p:txBody>
            </p:sp>
            <p:sp>
              <p:nvSpPr>
                <p:cNvPr id="34841" name="直接连接符 55322"/>
                <p:cNvSpPr>
                  <a:spLocks noChangeShapeType="1"/>
                </p:cNvSpPr>
                <p:nvPr/>
              </p:nvSpPr>
              <p:spPr bwMode="auto">
                <a:xfrm flipH="1" flipV="1">
                  <a:off x="1536" y="2256"/>
                  <a:ext cx="528"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latin typeface="Times New Roman" pitchFamily="18" charset="0"/>
                  </a:endParaRPr>
                </a:p>
              </p:txBody>
            </p:sp>
            <p:sp>
              <p:nvSpPr>
                <p:cNvPr id="34842" name="直接连接符 55323"/>
                <p:cNvSpPr>
                  <a:spLocks noChangeShapeType="1"/>
                </p:cNvSpPr>
                <p:nvPr/>
              </p:nvSpPr>
              <p:spPr bwMode="auto">
                <a:xfrm flipH="1" flipV="1">
                  <a:off x="2736" y="2016"/>
                  <a:ext cx="528"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latin typeface="Times New Roman" pitchFamily="18" charset="0"/>
                  </a:endParaRPr>
                </a:p>
              </p:txBody>
            </p:sp>
          </p:grpSp>
          <p:grpSp>
            <p:nvGrpSpPr>
              <p:cNvPr id="34843" name="组合 55324"/>
              <p:cNvGrpSpPr>
                <a:grpSpLocks/>
              </p:cNvGrpSpPr>
              <p:nvPr/>
            </p:nvGrpSpPr>
            <p:grpSpPr bwMode="auto">
              <a:xfrm>
                <a:off x="1872" y="2448"/>
                <a:ext cx="1392" cy="1056"/>
                <a:chOff x="1872" y="2448"/>
                <a:chExt cx="1392" cy="1056"/>
              </a:xfrm>
            </p:grpSpPr>
            <p:sp>
              <p:nvSpPr>
                <p:cNvPr id="34844" name="直接连接符 55325"/>
                <p:cNvSpPr>
                  <a:spLocks noChangeShapeType="1"/>
                </p:cNvSpPr>
                <p:nvPr/>
              </p:nvSpPr>
              <p:spPr bwMode="auto">
                <a:xfrm>
                  <a:off x="2064" y="2640"/>
                  <a:ext cx="0" cy="8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latin typeface="Times New Roman" pitchFamily="18" charset="0"/>
                  </a:endParaRPr>
                </a:p>
              </p:txBody>
            </p:sp>
            <p:sp>
              <p:nvSpPr>
                <p:cNvPr id="34845" name="直接连接符 55326"/>
                <p:cNvSpPr>
                  <a:spLocks noChangeShapeType="1"/>
                </p:cNvSpPr>
                <p:nvPr/>
              </p:nvSpPr>
              <p:spPr bwMode="auto">
                <a:xfrm>
                  <a:off x="1872" y="2448"/>
                  <a:ext cx="0" cy="8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latin typeface="Times New Roman" pitchFamily="18" charset="0"/>
                  </a:endParaRPr>
                </a:p>
              </p:txBody>
            </p:sp>
            <p:sp>
              <p:nvSpPr>
                <p:cNvPr id="34846" name="直接连接符 55327"/>
                <p:cNvSpPr>
                  <a:spLocks noChangeShapeType="1"/>
                </p:cNvSpPr>
                <p:nvPr/>
              </p:nvSpPr>
              <p:spPr bwMode="auto">
                <a:xfrm>
                  <a:off x="3264" y="2640"/>
                  <a:ext cx="0" cy="8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latin typeface="Times New Roman" pitchFamily="18" charset="0"/>
                  </a:endParaRPr>
                </a:p>
              </p:txBody>
            </p:sp>
            <p:sp>
              <p:nvSpPr>
                <p:cNvPr id="34847" name="直接连接符 55328"/>
                <p:cNvSpPr>
                  <a:spLocks noChangeShapeType="1"/>
                </p:cNvSpPr>
                <p:nvPr/>
              </p:nvSpPr>
              <p:spPr bwMode="auto">
                <a:xfrm>
                  <a:off x="3072" y="2448"/>
                  <a:ext cx="0" cy="8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latin typeface="Times New Roman" pitchFamily="18" charset="0"/>
                  </a:endParaRPr>
                </a:p>
              </p:txBody>
            </p:sp>
          </p:grpSp>
          <p:sp>
            <p:nvSpPr>
              <p:cNvPr id="34848" name="矩形 55329"/>
              <p:cNvSpPr>
                <a:spLocks noChangeArrowheads="1"/>
              </p:cNvSpPr>
              <p:nvPr/>
            </p:nvSpPr>
            <p:spPr bwMode="auto">
              <a:xfrm>
                <a:off x="2064" y="2640"/>
                <a:ext cx="1200" cy="240"/>
              </a:xfrm>
              <a:prstGeom prst="rect">
                <a:avLst/>
              </a:prstGeom>
              <a:pattFill prst="pct60">
                <a:fgClr>
                  <a:schemeClr val="accent1"/>
                </a:fgClr>
                <a:bgClr>
                  <a:schemeClr val="bg1"/>
                </a:bgClr>
              </a:pattFill>
              <a:ln>
                <a:noFill/>
              </a:ln>
              <a:scene3d>
                <a:camera prst="legacyObliqueTopLeft">
                  <a:rot lat="300000" lon="0" rev="0"/>
                </a:camera>
                <a:lightRig rig="legacyFlat3" dir="t"/>
              </a:scene3d>
              <a:sp3d extrusionH="8874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Lst>
            </p:spPr>
            <p:txBody>
              <a:bodyPr>
                <a:flatTx/>
              </a:bodyPr>
              <a:lstStyle/>
              <a:p>
                <a:endParaRPr lang="zh-CN" altLang="en-US" sz="2000" b="1">
                  <a:latin typeface="Times New Roman" pitchFamily="18" charset="0"/>
                </a:endParaRPr>
              </a:p>
            </p:txBody>
          </p:sp>
          <p:sp>
            <p:nvSpPr>
              <p:cNvPr id="34849" name="任意多边形 55330"/>
              <p:cNvSpPr>
                <a:spLocks noChangeArrowheads="1"/>
              </p:cNvSpPr>
              <p:nvPr/>
            </p:nvSpPr>
            <p:spPr bwMode="auto">
              <a:xfrm>
                <a:off x="1872" y="3312"/>
                <a:ext cx="1440" cy="192"/>
              </a:xfrm>
              <a:custGeom>
                <a:avLst/>
                <a:gdLst>
                  <a:gd name="T0" fmla="*/ 0 w 1440"/>
                  <a:gd name="T1" fmla="*/ 0 h 192"/>
                  <a:gd name="T2" fmla="*/ 192 w 1440"/>
                  <a:gd name="T3" fmla="*/ 192 h 192"/>
                  <a:gd name="T4" fmla="*/ 1440 w 1440"/>
                  <a:gd name="T5" fmla="*/ 192 h 192"/>
                  <a:gd name="T6" fmla="*/ 1200 w 1440"/>
                  <a:gd name="T7" fmla="*/ 0 h 192"/>
                  <a:gd name="T8" fmla="*/ 0 w 1440"/>
                  <a:gd name="T9" fmla="*/ 0 h 192"/>
                </a:gdLst>
                <a:ahLst/>
                <a:cxnLst>
                  <a:cxn ang="0">
                    <a:pos x="T0" y="T1"/>
                  </a:cxn>
                  <a:cxn ang="0">
                    <a:pos x="T2" y="T3"/>
                  </a:cxn>
                  <a:cxn ang="0">
                    <a:pos x="T4" y="T5"/>
                  </a:cxn>
                  <a:cxn ang="0">
                    <a:pos x="T6" y="T7"/>
                  </a:cxn>
                  <a:cxn ang="0">
                    <a:pos x="T8" y="T9"/>
                  </a:cxn>
                </a:cxnLst>
                <a:rect l="0" t="0" r="r" b="b"/>
                <a:pathLst>
                  <a:path w="1440" h="192">
                    <a:moveTo>
                      <a:pt x="0" y="0"/>
                    </a:moveTo>
                    <a:lnTo>
                      <a:pt x="192" y="192"/>
                    </a:lnTo>
                    <a:lnTo>
                      <a:pt x="1440" y="192"/>
                    </a:lnTo>
                    <a:lnTo>
                      <a:pt x="1200" y="0"/>
                    </a:lnTo>
                    <a:lnTo>
                      <a:pt x="0"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b="1">
                  <a:latin typeface="Times New Roman" pitchFamily="18" charset="0"/>
                </a:endParaRPr>
              </a:p>
            </p:txBody>
          </p:sp>
        </p:grpSp>
        <p:sp>
          <p:nvSpPr>
            <p:cNvPr id="34850" name="矩形 55331"/>
            <p:cNvSpPr>
              <a:spLocks noChangeArrowheads="1"/>
            </p:cNvSpPr>
            <p:nvPr/>
          </p:nvSpPr>
          <p:spPr bwMode="auto">
            <a:xfrm>
              <a:off x="2160" y="1824"/>
              <a:ext cx="75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90000"/>
                </a:lnSpc>
                <a:spcBef>
                  <a:spcPct val="20000"/>
                </a:spcBef>
                <a:buClr>
                  <a:schemeClr val="accent2"/>
                </a:buClr>
                <a:buSzPct val="80000"/>
                <a:buFont typeface="Wingdings" pitchFamily="2" charset="2"/>
                <a:buNone/>
              </a:pPr>
              <a:r>
                <a:rPr lang="zh-CN" altLang="en-US" sz="2000" b="1" dirty="0">
                  <a:solidFill>
                    <a:srgbClr val="3333CC"/>
                  </a:solidFill>
                  <a:latin typeface="Times New Roman" pitchFamily="18" charset="0"/>
                </a:rPr>
                <a:t>主视图</a:t>
              </a:r>
              <a:endParaRPr lang="en-US" altLang="zh-CN" sz="2000" b="1" dirty="0">
                <a:solidFill>
                  <a:srgbClr val="3333CC"/>
                </a:solidFill>
                <a:latin typeface="Times New Roman" pitchFamily="18" charset="0"/>
              </a:endParaRPr>
            </a:p>
          </p:txBody>
        </p:sp>
        <p:sp>
          <p:nvSpPr>
            <p:cNvPr id="34851" name="矩形 55332"/>
            <p:cNvSpPr>
              <a:spLocks noChangeArrowheads="1"/>
            </p:cNvSpPr>
            <p:nvPr/>
          </p:nvSpPr>
          <p:spPr bwMode="auto">
            <a:xfrm>
              <a:off x="3312" y="3600"/>
              <a:ext cx="7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90000"/>
                </a:lnSpc>
                <a:spcBef>
                  <a:spcPct val="20000"/>
                </a:spcBef>
                <a:buClr>
                  <a:schemeClr val="accent2"/>
                </a:buClr>
                <a:buSzPct val="80000"/>
                <a:buFont typeface="Wingdings" pitchFamily="2" charset="2"/>
                <a:buNone/>
              </a:pPr>
              <a:r>
                <a:rPr lang="zh-CN" altLang="en-US" sz="2000" b="1" dirty="0">
                  <a:solidFill>
                    <a:srgbClr val="3333CC"/>
                  </a:solidFill>
                  <a:latin typeface="Times New Roman" pitchFamily="18" charset="0"/>
                </a:rPr>
                <a:t>俯视图</a:t>
              </a:r>
              <a:endParaRPr lang="en-US" altLang="zh-CN" sz="2000" b="1" dirty="0">
                <a:solidFill>
                  <a:srgbClr val="3333CC"/>
                </a:solidFill>
                <a:latin typeface="Times New Roman" pitchFamily="18" charset="0"/>
              </a:endParaRPr>
            </a:p>
          </p:txBody>
        </p:sp>
      </p:grpSp>
      <p:sp>
        <p:nvSpPr>
          <p:cNvPr id="34852" name="直接连接符 55333"/>
          <p:cNvSpPr>
            <a:spLocks noChangeShapeType="1"/>
          </p:cNvSpPr>
          <p:nvPr/>
        </p:nvSpPr>
        <p:spPr bwMode="auto">
          <a:xfrm>
            <a:off x="1371600" y="4267200"/>
            <a:ext cx="2438400" cy="0"/>
          </a:xfrm>
          <a:prstGeom prst="line">
            <a:avLst/>
          </a:prstGeom>
          <a:noFill/>
          <a:ln w="7620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latin typeface="Times New Roman" pitchFamily="18" charset="0"/>
            </a:endParaRPr>
          </a:p>
        </p:txBody>
      </p:sp>
      <p:sp>
        <p:nvSpPr>
          <p:cNvPr id="34853" name="文本框 55334"/>
          <p:cNvSpPr txBox="1">
            <a:spLocks noChangeArrowheads="1"/>
          </p:cNvSpPr>
          <p:nvPr/>
        </p:nvSpPr>
        <p:spPr bwMode="auto">
          <a:xfrm>
            <a:off x="396058" y="667832"/>
            <a:ext cx="1523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gn="ctr">
              <a:spcBef>
                <a:spcPct val="50000"/>
              </a:spcBef>
              <a:buFont typeface="Wingdings" pitchFamily="2" charset="2"/>
              <a:buChar char="l"/>
            </a:pPr>
            <a:r>
              <a:rPr lang="zh-CN" altLang="en-US" sz="2400" b="1" dirty="0">
                <a:solidFill>
                  <a:srgbClr val="3333CC"/>
                </a:solidFill>
              </a:rPr>
              <a:t>三视图</a:t>
            </a:r>
            <a:endParaRPr lang="en-US" altLang="zh-CN" sz="2400" b="1" dirty="0">
              <a:solidFill>
                <a:srgbClr val="3333CC"/>
              </a:solidFill>
            </a:endParaRPr>
          </a:p>
        </p:txBody>
      </p:sp>
      <p:sp>
        <p:nvSpPr>
          <p:cNvPr id="39"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图片 1249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621516"/>
            <a:ext cx="4175125"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2" name="文本占位符 124933"/>
          <p:cNvSpPr>
            <a:spLocks noGrp="1" noChangeArrowheads="1"/>
          </p:cNvSpPr>
          <p:nvPr>
            <p:ph idx="1"/>
          </p:nvPr>
        </p:nvSpPr>
        <p:spPr>
          <a:xfrm>
            <a:off x="323850" y="1997735"/>
            <a:ext cx="6048375" cy="1791260"/>
          </a:xfrm>
        </p:spPr>
        <p:txBody>
          <a:bodyPr>
            <a:spAutoFit/>
          </a:bodyPr>
          <a:lstStyle/>
          <a:p>
            <a:pPr eaLnBrk="1" hangingPunct="1">
              <a:buFontTx/>
              <a:buNone/>
            </a:pPr>
            <a:r>
              <a:rPr lang="zh-CN" altLang="en-US" sz="2400" b="1" dirty="0" smtClean="0"/>
              <a:t>在三投影面体系中，三个投影面分别为：</a:t>
            </a:r>
          </a:p>
          <a:p>
            <a:pPr eaLnBrk="1" hangingPunct="1"/>
            <a:r>
              <a:rPr lang="zh-CN" altLang="en-US" sz="2400" b="1" dirty="0" smtClean="0">
                <a:solidFill>
                  <a:srgbClr val="3333CC"/>
                </a:solidFill>
              </a:rPr>
              <a:t>正立投影面</a:t>
            </a:r>
            <a:r>
              <a:rPr lang="zh-CN" altLang="en-US" sz="2400" b="1" dirty="0" smtClean="0"/>
              <a:t>：简称为正面，用</a:t>
            </a:r>
            <a:r>
              <a:rPr lang="en-US" altLang="zh-CN" sz="2400" b="1" dirty="0" smtClean="0"/>
              <a:t>V</a:t>
            </a:r>
            <a:r>
              <a:rPr lang="zh-CN" altLang="en-US" sz="2400" b="1" dirty="0" smtClean="0"/>
              <a:t>表示；</a:t>
            </a:r>
          </a:p>
          <a:p>
            <a:pPr eaLnBrk="1" hangingPunct="1"/>
            <a:r>
              <a:rPr lang="zh-CN" altLang="en-US" sz="2400" b="1" dirty="0" smtClean="0">
                <a:solidFill>
                  <a:srgbClr val="3333CC"/>
                </a:solidFill>
              </a:rPr>
              <a:t>水平投影面</a:t>
            </a:r>
            <a:r>
              <a:rPr lang="zh-CN" altLang="en-US" sz="2400" b="1" dirty="0" smtClean="0"/>
              <a:t>：简称为水平面，用</a:t>
            </a:r>
            <a:r>
              <a:rPr lang="en-US" altLang="zh-CN" sz="2400" b="1" dirty="0" smtClean="0"/>
              <a:t>H</a:t>
            </a:r>
            <a:r>
              <a:rPr lang="zh-CN" altLang="en-US" sz="2400" b="1" dirty="0" smtClean="0"/>
              <a:t>表示；</a:t>
            </a:r>
          </a:p>
          <a:p>
            <a:pPr eaLnBrk="1" hangingPunct="1"/>
            <a:r>
              <a:rPr lang="zh-CN" altLang="en-US" sz="2400" b="1" dirty="0" smtClean="0">
                <a:solidFill>
                  <a:srgbClr val="3333CC"/>
                </a:solidFill>
              </a:rPr>
              <a:t>侧立投影面</a:t>
            </a:r>
            <a:r>
              <a:rPr lang="zh-CN" altLang="en-US" sz="2400" b="1" dirty="0" smtClean="0"/>
              <a:t>：简称为侧面，用</a:t>
            </a:r>
            <a:r>
              <a:rPr lang="en-US" altLang="zh-CN" sz="2400" b="1" dirty="0" smtClean="0"/>
              <a:t>W</a:t>
            </a:r>
            <a:r>
              <a:rPr lang="zh-CN" altLang="en-US" sz="2400" b="1" dirty="0" smtClean="0"/>
              <a:t>表示。</a:t>
            </a:r>
            <a:endParaRPr lang="en-US" altLang="zh-CN" sz="2400" b="1" dirty="0" smtClean="0"/>
          </a:p>
        </p:txBody>
      </p:sp>
      <p:sp>
        <p:nvSpPr>
          <p:cNvPr id="35843" name="矩形 124934"/>
          <p:cNvSpPr>
            <a:spLocks noChangeArrowheads="1"/>
          </p:cNvSpPr>
          <p:nvPr/>
        </p:nvSpPr>
        <p:spPr bwMode="auto">
          <a:xfrm>
            <a:off x="365942" y="765037"/>
            <a:ext cx="838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sz="2400" b="1" dirty="0" smtClean="0">
                <a:latin typeface="Verdana" pitchFamily="34" charset="0"/>
              </a:rPr>
              <a:t>为了</a:t>
            </a:r>
            <a:r>
              <a:rPr lang="zh-CN" altLang="en-US" sz="2400" b="1" dirty="0">
                <a:latin typeface="Verdana" pitchFamily="34" charset="0"/>
              </a:rPr>
              <a:t>确定物体的长、宽、高和结构形状，通常采用三个相互垂直相交的投影面建立一个三投影面体系，再用正投影法将物体（所有面）同时向三投影面投影形成图形。</a:t>
            </a:r>
            <a:endParaRPr lang="zh-CN" altLang="en-US" sz="2400" b="1" dirty="0">
              <a:latin typeface="Times New Roman" pitchFamily="18" charset="0"/>
            </a:endParaRPr>
          </a:p>
        </p:txBody>
      </p:sp>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5" name="文本框 58383"/>
          <p:cNvSpPr txBox="1">
            <a:spLocks noChangeArrowheads="1"/>
          </p:cNvSpPr>
          <p:nvPr/>
        </p:nvSpPr>
        <p:spPr bwMode="auto">
          <a:xfrm>
            <a:off x="754782" y="1413028"/>
            <a:ext cx="7705164"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90000"/>
              </a:lnSpc>
              <a:spcBef>
                <a:spcPct val="20000"/>
              </a:spcBef>
              <a:buClr>
                <a:schemeClr val="accent2"/>
              </a:buClr>
              <a:buSzPct val="80000"/>
              <a:buFont typeface="Wingdings" pitchFamily="2" charset="2"/>
              <a:buNone/>
            </a:pPr>
            <a:r>
              <a:rPr lang="zh-CN" altLang="en-US" sz="2400" b="1" dirty="0" smtClean="0">
                <a:latin typeface="Times New Roman" pitchFamily="18" charset="0"/>
              </a:rPr>
              <a:t>将</a:t>
            </a:r>
            <a:r>
              <a:rPr lang="zh-CN" altLang="en-US" sz="2400" b="1" dirty="0">
                <a:latin typeface="Times New Roman" pitchFamily="18" charset="0"/>
              </a:rPr>
              <a:t>三个互相垂直的投影面的视图展开，放在同一张图纸上，得到</a:t>
            </a:r>
            <a:r>
              <a:rPr lang="zh-CN" altLang="en-US" sz="2400" b="1" dirty="0">
                <a:solidFill>
                  <a:srgbClr val="C00000"/>
                </a:solidFill>
                <a:latin typeface="Times New Roman" pitchFamily="18" charset="0"/>
              </a:rPr>
              <a:t>三视图</a:t>
            </a:r>
            <a:r>
              <a:rPr lang="zh-CN" altLang="en-US" sz="2400" b="1" dirty="0">
                <a:latin typeface="Times New Roman" pitchFamily="18" charset="0"/>
              </a:rPr>
              <a:t>。</a:t>
            </a:r>
            <a:endParaRPr lang="en-US" altLang="zh-CN" sz="2400" b="1" dirty="0">
              <a:latin typeface="Times New Roman" pitchFamily="18" charset="0"/>
            </a:endParaRPr>
          </a:p>
        </p:txBody>
      </p:sp>
      <p:pic>
        <p:nvPicPr>
          <p:cNvPr id="36866" name="图片 584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047" y="2329016"/>
            <a:ext cx="3240088" cy="321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图片 584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497" y="2306791"/>
            <a:ext cx="3024188"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矩形 58404"/>
          <p:cNvSpPr>
            <a:spLocks noChangeArrowheads="1"/>
          </p:cNvSpPr>
          <p:nvPr/>
        </p:nvSpPr>
        <p:spPr bwMode="auto">
          <a:xfrm>
            <a:off x="5075855" y="2262029"/>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a:solidFill>
                  <a:srgbClr val="3333CC"/>
                </a:solidFill>
              </a:rPr>
              <a:t>主视图</a:t>
            </a:r>
            <a:endParaRPr lang="en-US" altLang="zh-CN" sz="2000" b="1" dirty="0">
              <a:solidFill>
                <a:srgbClr val="3333CC"/>
              </a:solidFill>
            </a:endParaRPr>
          </a:p>
        </p:txBody>
      </p:sp>
      <p:sp>
        <p:nvSpPr>
          <p:cNvPr id="36869" name="矩形 58405"/>
          <p:cNvSpPr>
            <a:spLocks noChangeArrowheads="1"/>
          </p:cNvSpPr>
          <p:nvPr/>
        </p:nvSpPr>
        <p:spPr bwMode="auto">
          <a:xfrm>
            <a:off x="6444280" y="2262029"/>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a:solidFill>
                  <a:srgbClr val="3333CC"/>
                </a:solidFill>
              </a:rPr>
              <a:t>左视图</a:t>
            </a:r>
            <a:endParaRPr lang="en-US" altLang="zh-CN" sz="2000" b="1">
              <a:solidFill>
                <a:srgbClr val="3333CC"/>
              </a:solidFill>
            </a:endParaRPr>
          </a:p>
        </p:txBody>
      </p:sp>
      <p:sp>
        <p:nvSpPr>
          <p:cNvPr id="36870" name="矩形 58406"/>
          <p:cNvSpPr>
            <a:spLocks noChangeArrowheads="1"/>
          </p:cNvSpPr>
          <p:nvPr/>
        </p:nvSpPr>
        <p:spPr bwMode="auto">
          <a:xfrm>
            <a:off x="5075855" y="5121117"/>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a:solidFill>
                  <a:srgbClr val="3333CC"/>
                </a:solidFill>
              </a:rPr>
              <a:t>俯视图</a:t>
            </a:r>
            <a:endParaRPr lang="en-US" altLang="zh-CN" sz="2000" b="1">
              <a:solidFill>
                <a:srgbClr val="3333CC"/>
              </a:solidFill>
            </a:endParaRPr>
          </a:p>
        </p:txBody>
      </p:sp>
      <p:sp>
        <p:nvSpPr>
          <p:cNvPr id="8"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89" name="文本框 59393"/>
          <p:cNvSpPr txBox="1">
            <a:spLocks noChangeArrowheads="1"/>
          </p:cNvSpPr>
          <p:nvPr/>
        </p:nvSpPr>
        <p:spPr bwMode="auto">
          <a:xfrm>
            <a:off x="827088" y="692150"/>
            <a:ext cx="71628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spcBef>
                <a:spcPct val="20000"/>
              </a:spcBef>
              <a:buClr>
                <a:schemeClr val="accent2"/>
              </a:buClr>
              <a:buSzPct val="80000"/>
              <a:buFont typeface="Wingdings" pitchFamily="2" charset="2"/>
              <a:buNone/>
            </a:pPr>
            <a:r>
              <a:rPr lang="zh-CN" altLang="en-US" sz="2400" b="1" dirty="0">
                <a:latin typeface="Times New Roman" pitchFamily="18" charset="0"/>
              </a:rPr>
              <a:t>去掉多余的辅助线及平面，得到</a:t>
            </a:r>
            <a:r>
              <a:rPr lang="zh-CN" altLang="en-US" sz="2400" b="1" dirty="0">
                <a:solidFill>
                  <a:srgbClr val="3333CC"/>
                </a:solidFill>
                <a:latin typeface="Times New Roman" pitchFamily="18" charset="0"/>
              </a:rPr>
              <a:t>标准三视图</a:t>
            </a:r>
            <a:r>
              <a:rPr lang="zh-CN" altLang="en-US" sz="2400" b="1" dirty="0">
                <a:latin typeface="Times New Roman" pitchFamily="18" charset="0"/>
              </a:rPr>
              <a:t>。</a:t>
            </a:r>
            <a:endParaRPr lang="en-US" altLang="zh-CN" sz="2400" b="1" dirty="0">
              <a:latin typeface="Times New Roman" pitchFamily="18" charset="0"/>
            </a:endParaRPr>
          </a:p>
        </p:txBody>
      </p:sp>
      <p:grpSp>
        <p:nvGrpSpPr>
          <p:cNvPr id="37890" name="组合 59395"/>
          <p:cNvGrpSpPr>
            <a:grpSpLocks/>
          </p:cNvGrpSpPr>
          <p:nvPr/>
        </p:nvGrpSpPr>
        <p:grpSpPr bwMode="auto">
          <a:xfrm>
            <a:off x="2132013" y="3233738"/>
            <a:ext cx="1905000" cy="304800"/>
            <a:chOff x="1680" y="2400"/>
            <a:chExt cx="1200" cy="192"/>
          </a:xfrm>
        </p:grpSpPr>
        <p:sp>
          <p:nvSpPr>
            <p:cNvPr id="37891" name="直接连接符 59396"/>
            <p:cNvSpPr>
              <a:spLocks noChangeShapeType="1"/>
            </p:cNvSpPr>
            <p:nvPr/>
          </p:nvSpPr>
          <p:spPr bwMode="auto">
            <a:xfrm>
              <a:off x="1680" y="2448"/>
              <a:ext cx="0" cy="144"/>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itchFamily="18" charset="0"/>
              </a:endParaRPr>
            </a:p>
          </p:txBody>
        </p:sp>
        <p:sp>
          <p:nvSpPr>
            <p:cNvPr id="37892" name="直接连接符 59397"/>
            <p:cNvSpPr>
              <a:spLocks noChangeShapeType="1"/>
            </p:cNvSpPr>
            <p:nvPr/>
          </p:nvSpPr>
          <p:spPr bwMode="auto">
            <a:xfrm>
              <a:off x="2880" y="2448"/>
              <a:ext cx="0" cy="144"/>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itchFamily="18" charset="0"/>
              </a:endParaRPr>
            </a:p>
          </p:txBody>
        </p:sp>
        <p:sp>
          <p:nvSpPr>
            <p:cNvPr id="37893" name="直接连接符 59398"/>
            <p:cNvSpPr>
              <a:spLocks noChangeShapeType="1"/>
            </p:cNvSpPr>
            <p:nvPr/>
          </p:nvSpPr>
          <p:spPr bwMode="auto">
            <a:xfrm flipH="1">
              <a:off x="1728" y="2496"/>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latin typeface="Times New Roman" pitchFamily="18" charset="0"/>
              </a:endParaRPr>
            </a:p>
          </p:txBody>
        </p:sp>
        <p:sp>
          <p:nvSpPr>
            <p:cNvPr id="37894" name="直接连接符 59399"/>
            <p:cNvSpPr>
              <a:spLocks noChangeShapeType="1"/>
            </p:cNvSpPr>
            <p:nvPr/>
          </p:nvSpPr>
          <p:spPr bwMode="auto">
            <a:xfrm>
              <a:off x="2688" y="2496"/>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latin typeface="Times New Roman" pitchFamily="18" charset="0"/>
              </a:endParaRPr>
            </a:p>
          </p:txBody>
        </p:sp>
        <p:sp>
          <p:nvSpPr>
            <p:cNvPr id="37895" name="矩形 59400"/>
            <p:cNvSpPr>
              <a:spLocks noChangeArrowheads="1"/>
            </p:cNvSpPr>
            <p:nvPr/>
          </p:nvSpPr>
          <p:spPr bwMode="auto">
            <a:xfrm>
              <a:off x="2016" y="2400"/>
              <a:ext cx="57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20000"/>
                </a:spcBef>
                <a:buClr>
                  <a:schemeClr val="accent2"/>
                </a:buClr>
                <a:buSzPct val="80000"/>
                <a:buFont typeface="Wingdings" pitchFamily="2" charset="2"/>
                <a:buNone/>
              </a:pPr>
              <a:r>
                <a:rPr lang="zh-CN" altLang="en-US" sz="1400" b="1">
                  <a:solidFill>
                    <a:schemeClr val="tx2"/>
                  </a:solidFill>
                  <a:latin typeface="Times New Roman" pitchFamily="18" charset="0"/>
                </a:rPr>
                <a:t>长</a:t>
              </a:r>
              <a:endParaRPr lang="en-US" altLang="zh-CN" sz="1400" b="1">
                <a:solidFill>
                  <a:schemeClr val="tx2"/>
                </a:solidFill>
                <a:latin typeface="Times New Roman" pitchFamily="18" charset="0"/>
              </a:endParaRPr>
            </a:p>
          </p:txBody>
        </p:sp>
      </p:grpSp>
      <p:sp>
        <p:nvSpPr>
          <p:cNvPr id="37896" name="文本框 59401"/>
          <p:cNvSpPr txBox="1">
            <a:spLocks noChangeArrowheads="1"/>
          </p:cNvSpPr>
          <p:nvPr/>
        </p:nvSpPr>
        <p:spPr bwMode="auto">
          <a:xfrm>
            <a:off x="1979613" y="1633538"/>
            <a:ext cx="22860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spcBef>
                <a:spcPct val="50000"/>
              </a:spcBef>
              <a:buClr>
                <a:schemeClr val="accent2"/>
              </a:buClr>
              <a:buSzPct val="80000"/>
              <a:buFont typeface="Wingdings" pitchFamily="2" charset="2"/>
              <a:buNone/>
            </a:pPr>
            <a:r>
              <a:rPr lang="en-US" altLang="zh-CN" sz="2400" b="1" dirty="0">
                <a:latin typeface="Times New Roman" pitchFamily="18" charset="0"/>
              </a:rPr>
              <a:t>         </a:t>
            </a:r>
            <a:r>
              <a:rPr lang="zh-CN" altLang="en-US" sz="2400" b="1" dirty="0">
                <a:latin typeface="Times New Roman" pitchFamily="18" charset="0"/>
              </a:rPr>
              <a:t>主视图</a:t>
            </a:r>
            <a:endParaRPr lang="en-US" altLang="zh-CN" sz="2400" b="1" dirty="0">
              <a:latin typeface="Times New Roman" pitchFamily="18" charset="0"/>
            </a:endParaRPr>
          </a:p>
        </p:txBody>
      </p:sp>
      <p:sp>
        <p:nvSpPr>
          <p:cNvPr id="37897" name="文本框 59402"/>
          <p:cNvSpPr txBox="1">
            <a:spLocks noChangeArrowheads="1"/>
          </p:cNvSpPr>
          <p:nvPr/>
        </p:nvSpPr>
        <p:spPr bwMode="auto">
          <a:xfrm>
            <a:off x="4757738" y="1628775"/>
            <a:ext cx="19050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spcBef>
                <a:spcPct val="50000"/>
              </a:spcBef>
              <a:buClr>
                <a:schemeClr val="accent2"/>
              </a:buClr>
              <a:buSzPct val="80000"/>
              <a:buFont typeface="Wingdings" pitchFamily="2" charset="2"/>
              <a:buNone/>
            </a:pPr>
            <a:r>
              <a:rPr lang="en-US" altLang="zh-CN" sz="2400" b="1">
                <a:latin typeface="Times New Roman" pitchFamily="18" charset="0"/>
              </a:rPr>
              <a:t>      </a:t>
            </a:r>
            <a:r>
              <a:rPr lang="zh-CN" altLang="en-US" sz="2400" b="1">
                <a:latin typeface="Times New Roman" pitchFamily="18" charset="0"/>
              </a:rPr>
              <a:t>左视图</a:t>
            </a:r>
            <a:endParaRPr lang="en-US" altLang="zh-CN" sz="2400" b="1">
              <a:latin typeface="Times New Roman" pitchFamily="18" charset="0"/>
            </a:endParaRPr>
          </a:p>
        </p:txBody>
      </p:sp>
      <p:sp>
        <p:nvSpPr>
          <p:cNvPr id="37898" name="文本框 59403"/>
          <p:cNvSpPr txBox="1">
            <a:spLocks noChangeArrowheads="1"/>
          </p:cNvSpPr>
          <p:nvPr/>
        </p:nvSpPr>
        <p:spPr bwMode="auto">
          <a:xfrm>
            <a:off x="2158806" y="5816273"/>
            <a:ext cx="19812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spcBef>
                <a:spcPct val="50000"/>
              </a:spcBef>
              <a:buClr>
                <a:schemeClr val="accent2"/>
              </a:buClr>
              <a:buSzPct val="80000"/>
              <a:buFont typeface="Wingdings" pitchFamily="2" charset="2"/>
              <a:buNone/>
            </a:pPr>
            <a:r>
              <a:rPr lang="en-US" altLang="zh-CN" sz="2400" b="1">
                <a:latin typeface="Times New Roman" pitchFamily="18" charset="0"/>
              </a:rPr>
              <a:t>      </a:t>
            </a:r>
            <a:r>
              <a:rPr lang="zh-CN" altLang="en-US" sz="2400" b="1">
                <a:latin typeface="Times New Roman" pitchFamily="18" charset="0"/>
              </a:rPr>
              <a:t>俯视图</a:t>
            </a:r>
            <a:endParaRPr lang="en-US" altLang="zh-CN" sz="2400" b="1">
              <a:latin typeface="Times New Roman" pitchFamily="18" charset="0"/>
            </a:endParaRPr>
          </a:p>
        </p:txBody>
      </p:sp>
      <p:grpSp>
        <p:nvGrpSpPr>
          <p:cNvPr id="37899" name="组合 59404"/>
          <p:cNvGrpSpPr>
            <a:grpSpLocks/>
          </p:cNvGrpSpPr>
          <p:nvPr/>
        </p:nvGrpSpPr>
        <p:grpSpPr bwMode="auto">
          <a:xfrm>
            <a:off x="3808413" y="4071938"/>
            <a:ext cx="914400" cy="1295400"/>
            <a:chOff x="2736" y="2928"/>
            <a:chExt cx="576" cy="816"/>
          </a:xfrm>
        </p:grpSpPr>
        <p:sp>
          <p:nvSpPr>
            <p:cNvPr id="37900" name="直接连接符 59405"/>
            <p:cNvSpPr>
              <a:spLocks noChangeShapeType="1"/>
            </p:cNvSpPr>
            <p:nvPr/>
          </p:nvSpPr>
          <p:spPr bwMode="auto">
            <a:xfrm flipV="1">
              <a:off x="2976" y="3744"/>
              <a:ext cx="144"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7901" name="直接连接符 59406"/>
            <p:cNvSpPr>
              <a:spLocks noChangeShapeType="1"/>
            </p:cNvSpPr>
            <p:nvPr/>
          </p:nvSpPr>
          <p:spPr bwMode="auto">
            <a:xfrm flipV="1">
              <a:off x="2976" y="2928"/>
              <a:ext cx="144"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7902" name="直接连接符 59407"/>
            <p:cNvSpPr>
              <a:spLocks noChangeShapeType="1"/>
            </p:cNvSpPr>
            <p:nvPr/>
          </p:nvSpPr>
          <p:spPr bwMode="auto">
            <a:xfrm flipH="1">
              <a:off x="3024" y="3552"/>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7903" name="直接连接符 59408"/>
            <p:cNvSpPr>
              <a:spLocks noChangeShapeType="1"/>
            </p:cNvSpPr>
            <p:nvPr/>
          </p:nvSpPr>
          <p:spPr bwMode="auto">
            <a:xfrm>
              <a:off x="3024" y="2976"/>
              <a:ext cx="0" cy="144"/>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7904" name="矩形 59409"/>
            <p:cNvSpPr>
              <a:spLocks noChangeArrowheads="1"/>
            </p:cNvSpPr>
            <p:nvPr/>
          </p:nvSpPr>
          <p:spPr bwMode="auto">
            <a:xfrm>
              <a:off x="2736" y="3264"/>
              <a:ext cx="57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20000"/>
                </a:spcBef>
                <a:buClr>
                  <a:schemeClr val="accent2"/>
                </a:buClr>
                <a:buSzPct val="80000"/>
                <a:buFont typeface="Wingdings" pitchFamily="2" charset="2"/>
                <a:buNone/>
              </a:pPr>
              <a:r>
                <a:rPr lang="zh-CN" altLang="en-US" sz="1400">
                  <a:solidFill>
                    <a:schemeClr val="tx2"/>
                  </a:solidFill>
                  <a:latin typeface="Times New Roman" pitchFamily="18" charset="0"/>
                </a:rPr>
                <a:t>宽</a:t>
              </a:r>
              <a:endParaRPr lang="en-US" altLang="zh-CN" sz="1400">
                <a:solidFill>
                  <a:schemeClr val="tx2"/>
                </a:solidFill>
                <a:latin typeface="Times New Roman" pitchFamily="18" charset="0"/>
              </a:endParaRPr>
            </a:p>
          </p:txBody>
        </p:sp>
      </p:grpSp>
      <p:grpSp>
        <p:nvGrpSpPr>
          <p:cNvPr id="37905" name="组合 59410"/>
          <p:cNvGrpSpPr>
            <a:grpSpLocks/>
          </p:cNvGrpSpPr>
          <p:nvPr/>
        </p:nvGrpSpPr>
        <p:grpSpPr bwMode="auto">
          <a:xfrm>
            <a:off x="2132013" y="5443538"/>
            <a:ext cx="1905000" cy="304800"/>
            <a:chOff x="1680" y="2400"/>
            <a:chExt cx="1200" cy="192"/>
          </a:xfrm>
        </p:grpSpPr>
        <p:sp>
          <p:nvSpPr>
            <p:cNvPr id="37906" name="直接连接符 59411"/>
            <p:cNvSpPr>
              <a:spLocks noChangeShapeType="1"/>
            </p:cNvSpPr>
            <p:nvPr/>
          </p:nvSpPr>
          <p:spPr bwMode="auto">
            <a:xfrm>
              <a:off x="1680" y="2448"/>
              <a:ext cx="0" cy="144"/>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itchFamily="18" charset="0"/>
              </a:endParaRPr>
            </a:p>
          </p:txBody>
        </p:sp>
        <p:sp>
          <p:nvSpPr>
            <p:cNvPr id="37907" name="直接连接符 59412"/>
            <p:cNvSpPr>
              <a:spLocks noChangeShapeType="1"/>
            </p:cNvSpPr>
            <p:nvPr/>
          </p:nvSpPr>
          <p:spPr bwMode="auto">
            <a:xfrm>
              <a:off x="2880" y="2448"/>
              <a:ext cx="0" cy="144"/>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itchFamily="18" charset="0"/>
              </a:endParaRPr>
            </a:p>
          </p:txBody>
        </p:sp>
        <p:sp>
          <p:nvSpPr>
            <p:cNvPr id="37908" name="直接连接符 59413"/>
            <p:cNvSpPr>
              <a:spLocks noChangeShapeType="1"/>
            </p:cNvSpPr>
            <p:nvPr/>
          </p:nvSpPr>
          <p:spPr bwMode="auto">
            <a:xfrm flipH="1">
              <a:off x="1728" y="2496"/>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latin typeface="Times New Roman" pitchFamily="18" charset="0"/>
              </a:endParaRPr>
            </a:p>
          </p:txBody>
        </p:sp>
        <p:sp>
          <p:nvSpPr>
            <p:cNvPr id="37909" name="直接连接符 59414"/>
            <p:cNvSpPr>
              <a:spLocks noChangeShapeType="1"/>
            </p:cNvSpPr>
            <p:nvPr/>
          </p:nvSpPr>
          <p:spPr bwMode="auto">
            <a:xfrm>
              <a:off x="2688" y="2496"/>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latin typeface="Times New Roman" pitchFamily="18" charset="0"/>
              </a:endParaRPr>
            </a:p>
          </p:txBody>
        </p:sp>
        <p:sp>
          <p:nvSpPr>
            <p:cNvPr id="37910" name="矩形 59415"/>
            <p:cNvSpPr>
              <a:spLocks noChangeArrowheads="1"/>
            </p:cNvSpPr>
            <p:nvPr/>
          </p:nvSpPr>
          <p:spPr bwMode="auto">
            <a:xfrm>
              <a:off x="2016" y="2400"/>
              <a:ext cx="57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20000"/>
                </a:spcBef>
                <a:buClr>
                  <a:schemeClr val="accent2"/>
                </a:buClr>
                <a:buSzPct val="80000"/>
                <a:buFont typeface="Wingdings" pitchFamily="2" charset="2"/>
                <a:buNone/>
              </a:pPr>
              <a:r>
                <a:rPr lang="zh-CN" altLang="en-US" sz="1400" b="1">
                  <a:solidFill>
                    <a:schemeClr val="tx2"/>
                  </a:solidFill>
                  <a:latin typeface="Times New Roman" pitchFamily="18" charset="0"/>
                </a:rPr>
                <a:t>长</a:t>
              </a:r>
              <a:endParaRPr lang="en-US" altLang="zh-CN" sz="1400" b="1">
                <a:solidFill>
                  <a:schemeClr val="tx2"/>
                </a:solidFill>
                <a:latin typeface="Times New Roman" pitchFamily="18" charset="0"/>
              </a:endParaRPr>
            </a:p>
          </p:txBody>
        </p:sp>
      </p:grpSp>
      <p:sp>
        <p:nvSpPr>
          <p:cNvPr id="37911" name="矩形 59416"/>
          <p:cNvSpPr>
            <a:spLocks noChangeArrowheads="1"/>
          </p:cNvSpPr>
          <p:nvPr/>
        </p:nvSpPr>
        <p:spPr bwMode="auto">
          <a:xfrm>
            <a:off x="2132013" y="2243138"/>
            <a:ext cx="1905000" cy="914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90000"/>
              </a:lnSpc>
              <a:spcBef>
                <a:spcPct val="20000"/>
              </a:spcBef>
              <a:buClr>
                <a:schemeClr val="accent2"/>
              </a:buClr>
              <a:buSzPct val="80000"/>
              <a:buFont typeface="Wingdings" pitchFamily="2" charset="2"/>
              <a:buNone/>
            </a:pPr>
            <a:endParaRPr lang="zh-CN" altLang="en-US" sz="3200" b="1">
              <a:latin typeface="Times New Roman" pitchFamily="18" charset="0"/>
            </a:endParaRPr>
          </a:p>
        </p:txBody>
      </p:sp>
      <p:sp>
        <p:nvSpPr>
          <p:cNvPr id="37912" name="矩形 59417"/>
          <p:cNvSpPr>
            <a:spLocks noChangeArrowheads="1"/>
          </p:cNvSpPr>
          <p:nvPr/>
        </p:nvSpPr>
        <p:spPr bwMode="auto">
          <a:xfrm>
            <a:off x="2132013" y="4071938"/>
            <a:ext cx="1905000" cy="1295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90000"/>
              </a:lnSpc>
              <a:spcBef>
                <a:spcPct val="20000"/>
              </a:spcBef>
              <a:buClr>
                <a:schemeClr val="accent2"/>
              </a:buClr>
              <a:buSzPct val="80000"/>
              <a:buFont typeface="Wingdings" pitchFamily="2" charset="2"/>
              <a:buNone/>
            </a:pPr>
            <a:endParaRPr lang="zh-CN" altLang="en-US" sz="3200" b="1">
              <a:latin typeface="Times New Roman" pitchFamily="18" charset="0"/>
            </a:endParaRPr>
          </a:p>
        </p:txBody>
      </p:sp>
      <p:sp>
        <p:nvSpPr>
          <p:cNvPr id="37913" name="矩形 59418"/>
          <p:cNvSpPr>
            <a:spLocks noChangeArrowheads="1"/>
          </p:cNvSpPr>
          <p:nvPr/>
        </p:nvSpPr>
        <p:spPr bwMode="auto">
          <a:xfrm>
            <a:off x="5027613" y="2243138"/>
            <a:ext cx="1295400" cy="914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37914" name="直接连接符 59419"/>
          <p:cNvSpPr>
            <a:spLocks noChangeShapeType="1"/>
          </p:cNvSpPr>
          <p:nvPr/>
        </p:nvSpPr>
        <p:spPr bwMode="auto">
          <a:xfrm flipV="1">
            <a:off x="4189413" y="3157538"/>
            <a:ext cx="228600"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7915" name="直接连接符 59420"/>
          <p:cNvSpPr>
            <a:spLocks noChangeShapeType="1"/>
          </p:cNvSpPr>
          <p:nvPr/>
        </p:nvSpPr>
        <p:spPr bwMode="auto">
          <a:xfrm flipV="1">
            <a:off x="4189413" y="2243138"/>
            <a:ext cx="228600"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7916" name="直接连接符 59421"/>
          <p:cNvSpPr>
            <a:spLocks noChangeShapeType="1"/>
          </p:cNvSpPr>
          <p:nvPr/>
        </p:nvSpPr>
        <p:spPr bwMode="auto">
          <a:xfrm flipH="1">
            <a:off x="4265613" y="2852738"/>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7917" name="直接连接符 59422"/>
          <p:cNvSpPr>
            <a:spLocks noChangeShapeType="1"/>
          </p:cNvSpPr>
          <p:nvPr/>
        </p:nvSpPr>
        <p:spPr bwMode="auto">
          <a:xfrm>
            <a:off x="4265613" y="2243138"/>
            <a:ext cx="0" cy="2286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7918" name="矩形 59423"/>
          <p:cNvSpPr>
            <a:spLocks noChangeArrowheads="1"/>
          </p:cNvSpPr>
          <p:nvPr/>
        </p:nvSpPr>
        <p:spPr bwMode="auto">
          <a:xfrm>
            <a:off x="3808413" y="2547938"/>
            <a:ext cx="9144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20000"/>
              </a:spcBef>
              <a:buClr>
                <a:schemeClr val="accent2"/>
              </a:buClr>
              <a:buSzPct val="80000"/>
              <a:buFont typeface="Wingdings" pitchFamily="2" charset="2"/>
              <a:buNone/>
            </a:pPr>
            <a:r>
              <a:rPr lang="zh-CN" altLang="en-US" sz="1400" b="1">
                <a:solidFill>
                  <a:schemeClr val="tx2"/>
                </a:solidFill>
                <a:latin typeface="Times New Roman" pitchFamily="18" charset="0"/>
              </a:rPr>
              <a:t>高</a:t>
            </a:r>
            <a:endParaRPr lang="en-US" altLang="zh-CN" sz="1400" b="1">
              <a:solidFill>
                <a:schemeClr val="tx2"/>
              </a:solidFill>
              <a:latin typeface="Times New Roman" pitchFamily="18" charset="0"/>
            </a:endParaRPr>
          </a:p>
        </p:txBody>
      </p:sp>
      <p:sp>
        <p:nvSpPr>
          <p:cNvPr id="37919" name="直接连接符 59424"/>
          <p:cNvSpPr>
            <a:spLocks noChangeShapeType="1"/>
          </p:cNvSpPr>
          <p:nvPr/>
        </p:nvSpPr>
        <p:spPr bwMode="auto">
          <a:xfrm flipV="1">
            <a:off x="6399213" y="3157538"/>
            <a:ext cx="228600"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7920" name="直接连接符 59425"/>
          <p:cNvSpPr>
            <a:spLocks noChangeShapeType="1"/>
          </p:cNvSpPr>
          <p:nvPr/>
        </p:nvSpPr>
        <p:spPr bwMode="auto">
          <a:xfrm flipV="1">
            <a:off x="6399213" y="2243138"/>
            <a:ext cx="228600"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7921" name="直接连接符 59426"/>
          <p:cNvSpPr>
            <a:spLocks noChangeShapeType="1"/>
          </p:cNvSpPr>
          <p:nvPr/>
        </p:nvSpPr>
        <p:spPr bwMode="auto">
          <a:xfrm flipH="1">
            <a:off x="6475413" y="2852738"/>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7922" name="直接连接符 59427"/>
          <p:cNvSpPr>
            <a:spLocks noChangeShapeType="1"/>
          </p:cNvSpPr>
          <p:nvPr/>
        </p:nvSpPr>
        <p:spPr bwMode="auto">
          <a:xfrm>
            <a:off x="6475413" y="2243138"/>
            <a:ext cx="0" cy="2286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7923" name="矩形 59428"/>
          <p:cNvSpPr>
            <a:spLocks noChangeArrowheads="1"/>
          </p:cNvSpPr>
          <p:nvPr/>
        </p:nvSpPr>
        <p:spPr bwMode="auto">
          <a:xfrm>
            <a:off x="6094413" y="2471738"/>
            <a:ext cx="9144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20000"/>
              </a:spcBef>
              <a:buClr>
                <a:schemeClr val="accent2"/>
              </a:buClr>
              <a:buSzPct val="80000"/>
              <a:buFont typeface="Wingdings" pitchFamily="2" charset="2"/>
              <a:buNone/>
            </a:pPr>
            <a:r>
              <a:rPr lang="zh-CN" altLang="en-US" sz="1400" b="1">
                <a:solidFill>
                  <a:schemeClr val="tx2"/>
                </a:solidFill>
                <a:latin typeface="Times New Roman" pitchFamily="18" charset="0"/>
              </a:rPr>
              <a:t>高</a:t>
            </a:r>
            <a:endParaRPr lang="en-US" altLang="zh-CN" sz="1400" b="1">
              <a:solidFill>
                <a:schemeClr val="tx2"/>
              </a:solidFill>
              <a:latin typeface="Times New Roman" pitchFamily="18" charset="0"/>
            </a:endParaRPr>
          </a:p>
        </p:txBody>
      </p:sp>
      <p:sp>
        <p:nvSpPr>
          <p:cNvPr id="37924" name="直接连接符 59429"/>
          <p:cNvSpPr>
            <a:spLocks noChangeShapeType="1"/>
          </p:cNvSpPr>
          <p:nvPr/>
        </p:nvSpPr>
        <p:spPr bwMode="auto">
          <a:xfrm>
            <a:off x="5027613" y="3233738"/>
            <a:ext cx="0" cy="22860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7925" name="直接连接符 59430"/>
          <p:cNvSpPr>
            <a:spLocks noChangeShapeType="1"/>
          </p:cNvSpPr>
          <p:nvPr/>
        </p:nvSpPr>
        <p:spPr bwMode="auto">
          <a:xfrm>
            <a:off x="6323013" y="3233738"/>
            <a:ext cx="0" cy="22860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7926" name="直接连接符 59431"/>
          <p:cNvSpPr>
            <a:spLocks noChangeShapeType="1"/>
          </p:cNvSpPr>
          <p:nvPr/>
        </p:nvSpPr>
        <p:spPr bwMode="auto">
          <a:xfrm flipH="1">
            <a:off x="5027613" y="3309938"/>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7927" name="直接连接符 59432"/>
          <p:cNvSpPr>
            <a:spLocks noChangeShapeType="1"/>
          </p:cNvSpPr>
          <p:nvPr/>
        </p:nvSpPr>
        <p:spPr bwMode="auto">
          <a:xfrm>
            <a:off x="6094413" y="3309938"/>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37928" name="矩形 59433"/>
          <p:cNvSpPr>
            <a:spLocks noChangeArrowheads="1"/>
          </p:cNvSpPr>
          <p:nvPr/>
        </p:nvSpPr>
        <p:spPr bwMode="auto">
          <a:xfrm>
            <a:off x="5254278" y="3233738"/>
            <a:ext cx="9144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20000"/>
              </a:spcBef>
              <a:buClr>
                <a:schemeClr val="accent2"/>
              </a:buClr>
              <a:buSzPct val="80000"/>
              <a:buFont typeface="Wingdings" pitchFamily="2" charset="2"/>
              <a:buNone/>
            </a:pPr>
            <a:r>
              <a:rPr lang="zh-CN" altLang="en-US" sz="1400" b="1" dirty="0">
                <a:solidFill>
                  <a:schemeClr val="tx2"/>
                </a:solidFill>
                <a:latin typeface="Times New Roman" pitchFamily="18" charset="0"/>
              </a:rPr>
              <a:t>宽</a:t>
            </a:r>
            <a:endParaRPr lang="en-US" altLang="zh-CN" sz="1400" b="1" dirty="0">
              <a:solidFill>
                <a:schemeClr val="tx2"/>
              </a:solidFill>
              <a:latin typeface="Times New Roman" pitchFamily="18" charset="0"/>
            </a:endParaRPr>
          </a:p>
        </p:txBody>
      </p:sp>
      <p:sp>
        <p:nvSpPr>
          <p:cNvPr id="37929" name="文本框 59437"/>
          <p:cNvSpPr txBox="1">
            <a:spLocks noChangeArrowheads="1"/>
          </p:cNvSpPr>
          <p:nvPr/>
        </p:nvSpPr>
        <p:spPr bwMode="auto">
          <a:xfrm>
            <a:off x="5435600" y="4005263"/>
            <a:ext cx="3024188" cy="830997"/>
          </a:xfrm>
          <a:prstGeom prst="rect">
            <a:avLst/>
          </a:prstGeom>
          <a:noFill/>
          <a:ln>
            <a:noFill/>
          </a:ln>
        </p:spPr>
        <p:txBody>
          <a:bodyPr>
            <a:spAutoFit/>
          </a:bodyPr>
          <a:lstStyle/>
          <a:p>
            <a:r>
              <a:rPr lang="zh-CN" altLang="en-US" sz="2400" b="1" dirty="0">
                <a:solidFill>
                  <a:srgbClr val="FF0000"/>
                </a:solidFill>
                <a:latin typeface="Times New Roman" pitchFamily="18" charset="0"/>
              </a:rPr>
              <a:t>观察此三视图，</a:t>
            </a:r>
          </a:p>
          <a:p>
            <a:r>
              <a:rPr lang="zh-CN" altLang="en-US" sz="2400" b="1" dirty="0">
                <a:solidFill>
                  <a:srgbClr val="FF0000"/>
                </a:solidFill>
                <a:latin typeface="Times New Roman" pitchFamily="18" charset="0"/>
              </a:rPr>
              <a:t>各视图间有何关系？</a:t>
            </a:r>
            <a:endParaRPr lang="en-US" altLang="zh-CN" sz="2400" b="1" dirty="0">
              <a:solidFill>
                <a:srgbClr val="FF0000"/>
              </a:solidFill>
              <a:latin typeface="Times New Roman" pitchFamily="18" charset="0"/>
            </a:endParaRPr>
          </a:p>
        </p:txBody>
      </p:sp>
      <p:sp>
        <p:nvSpPr>
          <p:cNvPr id="43"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3" name="文本框 23561"/>
          <p:cNvSpPr txBox="1">
            <a:spLocks noChangeArrowheads="1"/>
          </p:cNvSpPr>
          <p:nvPr/>
        </p:nvSpPr>
        <p:spPr bwMode="auto">
          <a:xfrm>
            <a:off x="1208881" y="1412874"/>
            <a:ext cx="68024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smtClean="0">
                <a:latin typeface="Times New Roman" pitchFamily="18" charset="0"/>
              </a:rPr>
              <a:t>位置</a:t>
            </a:r>
            <a:r>
              <a:rPr lang="zh-CN" altLang="en-US" sz="2400" b="1" dirty="0">
                <a:latin typeface="Times New Roman" pitchFamily="18" charset="0"/>
              </a:rPr>
              <a:t>关系</a:t>
            </a:r>
            <a:r>
              <a:rPr lang="en-US" altLang="zh-CN" sz="2400" b="1" dirty="0" smtClean="0">
                <a:latin typeface="Times New Roman" pitchFamily="18" charset="0"/>
              </a:rPr>
              <a:t>: </a:t>
            </a:r>
            <a:r>
              <a:rPr lang="zh-CN" altLang="en-US" sz="2400" b="1" dirty="0" smtClean="0">
                <a:solidFill>
                  <a:srgbClr val="CC3300"/>
                </a:solidFill>
                <a:latin typeface="Times New Roman" pitchFamily="18" charset="0"/>
              </a:rPr>
              <a:t>左视图</a:t>
            </a:r>
            <a:r>
              <a:rPr lang="zh-CN" altLang="en-US" sz="2400" b="1" dirty="0">
                <a:solidFill>
                  <a:srgbClr val="CC3300"/>
                </a:solidFill>
                <a:latin typeface="Times New Roman" pitchFamily="18" charset="0"/>
              </a:rPr>
              <a:t>在主视图的右边；</a:t>
            </a:r>
          </a:p>
          <a:p>
            <a:r>
              <a:rPr lang="zh-CN" altLang="en-US" sz="2400" b="1" dirty="0">
                <a:solidFill>
                  <a:srgbClr val="CC3300"/>
                </a:solidFill>
                <a:latin typeface="Times New Roman" pitchFamily="18" charset="0"/>
              </a:rPr>
              <a:t>                  </a:t>
            </a:r>
            <a:r>
              <a:rPr lang="zh-CN" altLang="en-US" sz="2400" b="1" dirty="0" smtClean="0">
                <a:solidFill>
                  <a:srgbClr val="CC3300"/>
                </a:solidFill>
                <a:latin typeface="Times New Roman" pitchFamily="18" charset="0"/>
              </a:rPr>
              <a:t>俯视图</a:t>
            </a:r>
            <a:r>
              <a:rPr lang="zh-CN" altLang="en-US" sz="2400" b="1" dirty="0">
                <a:solidFill>
                  <a:srgbClr val="CC3300"/>
                </a:solidFill>
                <a:latin typeface="Times New Roman" pitchFamily="18" charset="0"/>
              </a:rPr>
              <a:t>在主视图的正下方。      </a:t>
            </a:r>
            <a:endParaRPr lang="en-US" altLang="zh-CN" b="1" dirty="0">
              <a:latin typeface="Times New Roman" pitchFamily="18" charset="0"/>
            </a:endParaRPr>
          </a:p>
        </p:txBody>
      </p:sp>
      <p:sp>
        <p:nvSpPr>
          <p:cNvPr id="38914" name="文本框 23562"/>
          <p:cNvSpPr txBox="1">
            <a:spLocks noChangeArrowheads="1"/>
          </p:cNvSpPr>
          <p:nvPr/>
        </p:nvSpPr>
        <p:spPr bwMode="auto">
          <a:xfrm>
            <a:off x="914400" y="2457450"/>
            <a:ext cx="73914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3333CC"/>
                </a:solidFill>
                <a:latin typeface="Times New Roman" pitchFamily="18" charset="0"/>
              </a:rPr>
              <a:t>主、</a:t>
            </a:r>
            <a:r>
              <a:rPr lang="zh-CN" altLang="en-US" sz="2400" b="1" dirty="0" smtClean="0">
                <a:solidFill>
                  <a:srgbClr val="3333CC"/>
                </a:solidFill>
                <a:latin typeface="Times New Roman" pitchFamily="18" charset="0"/>
              </a:rPr>
              <a:t>俯视图 </a:t>
            </a:r>
            <a:r>
              <a:rPr lang="zh-CN" altLang="en-US" sz="2400" b="1" dirty="0" smtClean="0">
                <a:latin typeface="Times New Roman" pitchFamily="18" charset="0"/>
              </a:rPr>
              <a:t>都</a:t>
            </a:r>
            <a:r>
              <a:rPr lang="zh-CN" altLang="en-US" sz="2400" b="1" dirty="0">
                <a:latin typeface="Times New Roman" pitchFamily="18" charset="0"/>
              </a:rPr>
              <a:t>反映了物体的长度，而且</a:t>
            </a:r>
            <a:r>
              <a:rPr lang="en-US" altLang="zh-CN" sz="2400" b="1" dirty="0">
                <a:solidFill>
                  <a:srgbClr val="CC3300"/>
                </a:solidFill>
                <a:latin typeface="Times New Roman" pitchFamily="18" charset="0"/>
              </a:rPr>
              <a:t>	</a:t>
            </a:r>
            <a:r>
              <a:rPr lang="zh-CN" altLang="en-US" sz="2400" b="1" dirty="0">
                <a:solidFill>
                  <a:srgbClr val="C00000"/>
                </a:solidFill>
                <a:latin typeface="Times New Roman" pitchFamily="18" charset="0"/>
              </a:rPr>
              <a:t>长对正</a:t>
            </a:r>
            <a:r>
              <a:rPr lang="zh-CN" altLang="en-US" sz="2400" b="1" dirty="0">
                <a:solidFill>
                  <a:srgbClr val="CC3300"/>
                </a:solidFill>
                <a:latin typeface="Times New Roman" pitchFamily="18" charset="0"/>
              </a:rPr>
              <a:t>           </a:t>
            </a:r>
            <a:r>
              <a:rPr lang="zh-CN" altLang="en-US" sz="2400" b="1" dirty="0">
                <a:solidFill>
                  <a:srgbClr val="3333CC"/>
                </a:solidFill>
                <a:latin typeface="Times New Roman" pitchFamily="18" charset="0"/>
              </a:rPr>
              <a:t>主、</a:t>
            </a:r>
            <a:r>
              <a:rPr lang="zh-CN" altLang="en-US" sz="2400" b="1" dirty="0" smtClean="0">
                <a:solidFill>
                  <a:srgbClr val="3333CC"/>
                </a:solidFill>
                <a:latin typeface="Times New Roman" pitchFamily="18" charset="0"/>
              </a:rPr>
              <a:t>左视图 </a:t>
            </a:r>
            <a:r>
              <a:rPr lang="zh-CN" altLang="en-US" sz="2400" b="1" dirty="0" smtClean="0">
                <a:latin typeface="Times New Roman" pitchFamily="18" charset="0"/>
              </a:rPr>
              <a:t>都</a:t>
            </a:r>
            <a:r>
              <a:rPr lang="zh-CN" altLang="en-US" sz="2400" b="1" dirty="0">
                <a:latin typeface="Times New Roman" pitchFamily="18" charset="0"/>
              </a:rPr>
              <a:t>反映了物体的高度，而且</a:t>
            </a:r>
            <a:r>
              <a:rPr lang="en-US" altLang="zh-CN" sz="2400" b="1" dirty="0">
                <a:solidFill>
                  <a:srgbClr val="CC3300"/>
                </a:solidFill>
                <a:latin typeface="Times New Roman" pitchFamily="18" charset="0"/>
              </a:rPr>
              <a:t>	</a:t>
            </a:r>
            <a:r>
              <a:rPr lang="zh-CN" altLang="en-US" sz="2400" b="1" dirty="0">
                <a:solidFill>
                  <a:srgbClr val="C00000"/>
                </a:solidFill>
                <a:latin typeface="Times New Roman" pitchFamily="18" charset="0"/>
              </a:rPr>
              <a:t>高平齐</a:t>
            </a:r>
            <a:r>
              <a:rPr lang="zh-CN" altLang="en-US" sz="2400" b="1" dirty="0">
                <a:solidFill>
                  <a:srgbClr val="CC3300"/>
                </a:solidFill>
                <a:latin typeface="Times New Roman" pitchFamily="18" charset="0"/>
              </a:rPr>
              <a:t>       </a:t>
            </a:r>
          </a:p>
          <a:p>
            <a:r>
              <a:rPr lang="zh-CN" altLang="en-US" sz="2400" b="1" dirty="0">
                <a:solidFill>
                  <a:srgbClr val="3333CC"/>
                </a:solidFill>
                <a:latin typeface="Times New Roman" pitchFamily="18" charset="0"/>
              </a:rPr>
              <a:t>俯、</a:t>
            </a:r>
            <a:r>
              <a:rPr lang="zh-CN" altLang="en-US" sz="2400" b="1" dirty="0" smtClean="0">
                <a:solidFill>
                  <a:srgbClr val="3333CC"/>
                </a:solidFill>
                <a:latin typeface="Times New Roman" pitchFamily="18" charset="0"/>
              </a:rPr>
              <a:t>左视图 </a:t>
            </a:r>
            <a:r>
              <a:rPr lang="zh-CN" altLang="en-US" sz="2400" b="1" dirty="0" smtClean="0">
                <a:latin typeface="Times New Roman" pitchFamily="18" charset="0"/>
              </a:rPr>
              <a:t>都</a:t>
            </a:r>
            <a:r>
              <a:rPr lang="zh-CN" altLang="en-US" sz="2400" b="1" dirty="0">
                <a:latin typeface="Times New Roman" pitchFamily="18" charset="0"/>
              </a:rPr>
              <a:t>反映了物体的宽度，而且</a:t>
            </a:r>
            <a:r>
              <a:rPr lang="en-US" altLang="zh-CN" sz="2400" b="1" dirty="0">
                <a:solidFill>
                  <a:srgbClr val="CC3300"/>
                </a:solidFill>
                <a:latin typeface="Times New Roman" pitchFamily="18" charset="0"/>
              </a:rPr>
              <a:t>	</a:t>
            </a:r>
            <a:r>
              <a:rPr lang="zh-CN" altLang="en-US" sz="2400" b="1" dirty="0">
                <a:solidFill>
                  <a:srgbClr val="C00000"/>
                </a:solidFill>
                <a:latin typeface="Times New Roman" pitchFamily="18" charset="0"/>
              </a:rPr>
              <a:t>宽相等</a:t>
            </a:r>
            <a:endParaRPr lang="en-US" altLang="zh-CN" b="1" dirty="0">
              <a:solidFill>
                <a:srgbClr val="C00000"/>
              </a:solidFill>
              <a:latin typeface="Times New Roman" pitchFamily="18" charset="0"/>
            </a:endParaRPr>
          </a:p>
        </p:txBody>
      </p:sp>
      <p:sp>
        <p:nvSpPr>
          <p:cNvPr id="38915" name="文本框 23565"/>
          <p:cNvSpPr txBox="1">
            <a:spLocks noChangeArrowheads="1"/>
          </p:cNvSpPr>
          <p:nvPr/>
        </p:nvSpPr>
        <p:spPr bwMode="auto">
          <a:xfrm>
            <a:off x="395288" y="692150"/>
            <a:ext cx="26965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342900" indent="-342900">
              <a:buFont typeface="Wingdings" pitchFamily="2" charset="2"/>
              <a:buChar char="l"/>
            </a:pPr>
            <a:r>
              <a:rPr lang="zh-CN" altLang="en-US" sz="2400" b="1" dirty="0">
                <a:solidFill>
                  <a:srgbClr val="3333CC"/>
                </a:solidFill>
                <a:latin typeface="Times New Roman" pitchFamily="18" charset="0"/>
              </a:rPr>
              <a:t>三视图的规律：</a:t>
            </a:r>
          </a:p>
        </p:txBody>
      </p:sp>
      <p:pic>
        <p:nvPicPr>
          <p:cNvPr id="38916" name="图片 1310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25" y="3789363"/>
            <a:ext cx="720090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35169"/>
          <p:cNvSpPr>
            <a:spLocks noGrp="1" noChangeArrowheads="1"/>
          </p:cNvSpPr>
          <p:nvPr>
            <p:ph type="title"/>
          </p:nvPr>
        </p:nvSpPr>
        <p:spPr>
          <a:xfrm>
            <a:off x="380553" y="730250"/>
            <a:ext cx="4551442" cy="610820"/>
          </a:xfrm>
        </p:spPr>
        <p:txBody>
          <a:bodyPr/>
          <a:lstStyle/>
          <a:p>
            <a:pPr algn="just" eaLnBrk="1" hangingPunct="1"/>
            <a:r>
              <a:rPr lang="en-US" altLang="zh-CN" sz="3200" b="1" dirty="0" smtClean="0"/>
              <a:t>3. </a:t>
            </a:r>
            <a:r>
              <a:rPr lang="zh-CN" altLang="en-US" sz="3200" b="1" dirty="0" smtClean="0">
                <a:latin typeface="黑体" pitchFamily="49" charset="-122"/>
                <a:ea typeface="黑体" pitchFamily="49" charset="-122"/>
              </a:rPr>
              <a:t>基本几何体的投影</a:t>
            </a:r>
            <a:endParaRPr lang="en-US" altLang="zh-CN" sz="3200" b="1" dirty="0" smtClean="0">
              <a:latin typeface="黑体" pitchFamily="49" charset="-122"/>
              <a:ea typeface="黑体" pitchFamily="49" charset="-122"/>
            </a:endParaRPr>
          </a:p>
        </p:txBody>
      </p:sp>
      <p:pic>
        <p:nvPicPr>
          <p:cNvPr id="39938" name="图片 135171"/>
          <p:cNvPicPr>
            <a:picLocks noChangeAspect="1" noChangeArrowheads="1"/>
          </p:cNvPicPr>
          <p:nvPr/>
        </p:nvPicPr>
        <p:blipFill rotWithShape="1">
          <a:blip r:embed="rId2">
            <a:extLst>
              <a:ext uri="{28A0092B-C50C-407E-A947-70E740481C1C}">
                <a14:useLocalDpi xmlns:a14="http://schemas.microsoft.com/office/drawing/2010/main" val="0"/>
              </a:ext>
            </a:extLst>
          </a:blip>
          <a:srcRect l="1334" t="29823" r="14973" b="19483"/>
          <a:stretch/>
        </p:blipFill>
        <p:spPr bwMode="auto">
          <a:xfrm>
            <a:off x="757799" y="2133018"/>
            <a:ext cx="7823201" cy="285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3232" y="1537799"/>
            <a:ext cx="902811" cy="523220"/>
          </a:xfrm>
          <a:prstGeom prst="rect">
            <a:avLst/>
          </a:prstGeom>
          <a:solidFill>
            <a:schemeClr val="bg1"/>
          </a:solidFill>
        </p:spPr>
        <p:txBody>
          <a:bodyPr wrap="none" rtlCol="0">
            <a:spAutoFit/>
          </a:bodyPr>
          <a:lstStyle/>
          <a:p>
            <a:r>
              <a:rPr lang="zh-CN" altLang="en-US" sz="2800" b="1" dirty="0">
                <a:solidFill>
                  <a:srgbClr val="C00000"/>
                </a:solidFill>
                <a:latin typeface="黑体" pitchFamily="49" charset="-122"/>
                <a:ea typeface="黑体" pitchFamily="49" charset="-122"/>
              </a:rPr>
              <a:t>棱柱</a:t>
            </a:r>
          </a:p>
        </p:txBody>
      </p:sp>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图片 136195"/>
          <p:cNvPicPr>
            <a:picLocks noChangeAspect="1" noChangeArrowheads="1"/>
          </p:cNvPicPr>
          <p:nvPr/>
        </p:nvPicPr>
        <p:blipFill rotWithShape="1">
          <a:blip r:embed="rId2">
            <a:extLst>
              <a:ext uri="{28A0092B-C50C-407E-A947-70E740481C1C}">
                <a14:useLocalDpi xmlns:a14="http://schemas.microsoft.com/office/drawing/2010/main" val="0"/>
              </a:ext>
            </a:extLst>
          </a:blip>
          <a:srcRect l="655" t="35004" r="17614" b="13536"/>
          <a:stretch/>
        </p:blipFill>
        <p:spPr bwMode="auto">
          <a:xfrm>
            <a:off x="620555" y="1773023"/>
            <a:ext cx="8514690" cy="324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
        <p:nvSpPr>
          <p:cNvPr id="4" name="TextBox 3"/>
          <p:cNvSpPr txBox="1"/>
          <p:nvPr/>
        </p:nvSpPr>
        <p:spPr>
          <a:xfrm>
            <a:off x="308991" y="583490"/>
            <a:ext cx="906017" cy="523220"/>
          </a:xfrm>
          <a:prstGeom prst="rect">
            <a:avLst/>
          </a:prstGeom>
          <a:solidFill>
            <a:schemeClr val="bg1"/>
          </a:solidFill>
        </p:spPr>
        <p:txBody>
          <a:bodyPr wrap="none" rtlCol="0">
            <a:spAutoFit/>
          </a:bodyPr>
          <a:lstStyle/>
          <a:p>
            <a:r>
              <a:rPr lang="zh-CN" altLang="en-US" sz="2800" b="1" dirty="0" smtClean="0">
                <a:solidFill>
                  <a:srgbClr val="C00000"/>
                </a:solidFill>
                <a:latin typeface="黑体" pitchFamily="49" charset="-122"/>
                <a:ea typeface="黑体" pitchFamily="49" charset="-122"/>
              </a:rPr>
              <a:t>棱锥</a:t>
            </a:r>
            <a:endParaRPr lang="zh-CN" altLang="en-US" sz="2800" b="1" dirty="0">
              <a:solidFill>
                <a:srgbClr val="C00000"/>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91137"/>
          <p:cNvSpPr>
            <a:spLocks noGrp="1" noChangeArrowheads="1"/>
          </p:cNvSpPr>
          <p:nvPr>
            <p:ph type="title"/>
          </p:nvPr>
        </p:nvSpPr>
        <p:spPr>
          <a:xfrm>
            <a:off x="539750" y="1052513"/>
            <a:ext cx="8229600" cy="1143000"/>
          </a:xfrm>
        </p:spPr>
        <p:txBody>
          <a:bodyPr/>
          <a:lstStyle/>
          <a:p>
            <a:pPr eaLnBrk="1" hangingPunct="1"/>
            <a:r>
              <a:rPr lang="zh-CN" altLang="en-US" sz="3600" b="1" dirty="0" smtClean="0">
                <a:solidFill>
                  <a:srgbClr val="3333CC"/>
                </a:solidFill>
                <a:latin typeface="黑体" pitchFamily="49" charset="-122"/>
                <a:ea typeface="黑体" pitchFamily="49" charset="-122"/>
              </a:rPr>
              <a:t>内容概要</a:t>
            </a:r>
          </a:p>
        </p:txBody>
      </p:sp>
      <p:sp>
        <p:nvSpPr>
          <p:cNvPr id="6146" name="文本占位符 91138"/>
          <p:cNvSpPr>
            <a:spLocks noGrp="1" noChangeArrowheads="1"/>
          </p:cNvSpPr>
          <p:nvPr>
            <p:ph idx="1"/>
          </p:nvPr>
        </p:nvSpPr>
        <p:spPr>
          <a:xfrm>
            <a:off x="2484438" y="2782888"/>
            <a:ext cx="4175125" cy="1766887"/>
          </a:xfrm>
        </p:spPr>
        <p:txBody>
          <a:bodyPr>
            <a:spAutoFit/>
          </a:bodyPr>
          <a:lstStyle/>
          <a:p>
            <a:pPr eaLnBrk="1" hangingPunct="1">
              <a:buFontTx/>
              <a:buNone/>
            </a:pPr>
            <a:r>
              <a:rPr lang="zh-CN" altLang="en-US" b="1" dirty="0" smtClean="0">
                <a:latin typeface="黑体" pitchFamily="49" charset="-122"/>
                <a:ea typeface="黑体" pitchFamily="49" charset="-122"/>
              </a:rPr>
              <a:t>一、基础知识介绍</a:t>
            </a:r>
          </a:p>
          <a:p>
            <a:pPr eaLnBrk="1" hangingPunct="1">
              <a:buFontTx/>
              <a:buNone/>
            </a:pPr>
            <a:r>
              <a:rPr lang="zh-CN" altLang="en-US" b="1" dirty="0" smtClean="0">
                <a:latin typeface="黑体" pitchFamily="49" charset="-122"/>
                <a:ea typeface="黑体" pitchFamily="49" charset="-122"/>
              </a:rPr>
              <a:t>二、机械制图基础</a:t>
            </a:r>
          </a:p>
          <a:p>
            <a:pPr eaLnBrk="1" hangingPunct="1">
              <a:buFontTx/>
              <a:buNone/>
            </a:pPr>
            <a:r>
              <a:rPr lang="zh-CN" altLang="en-US" b="1" dirty="0" smtClean="0">
                <a:latin typeface="黑体" pitchFamily="49" charset="-122"/>
                <a:ea typeface="黑体" pitchFamily="49" charset="-122"/>
              </a:rPr>
              <a:t>三、机械识图基础</a:t>
            </a:r>
            <a:endParaRPr lang="en-US" altLang="zh-CN" dirty="0" smtClean="0">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137220"/>
          <p:cNvPicPr>
            <a:picLocks noChangeAspect="1" noChangeArrowheads="1"/>
          </p:cNvPicPr>
          <p:nvPr/>
        </p:nvPicPr>
        <p:blipFill rotWithShape="1">
          <a:blip r:embed="rId2">
            <a:extLst>
              <a:ext uri="{28A0092B-C50C-407E-A947-70E740481C1C}">
                <a14:useLocalDpi xmlns:a14="http://schemas.microsoft.com/office/drawing/2010/main" val="0"/>
              </a:ext>
            </a:extLst>
          </a:blip>
          <a:srcRect l="6150" t="16933" r="5976" b="13881"/>
          <a:stretch/>
        </p:blipFill>
        <p:spPr bwMode="auto">
          <a:xfrm>
            <a:off x="796286" y="1917021"/>
            <a:ext cx="8239651" cy="3452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
        <p:nvSpPr>
          <p:cNvPr id="5" name="TextBox 4"/>
          <p:cNvSpPr txBox="1"/>
          <p:nvPr/>
        </p:nvSpPr>
        <p:spPr>
          <a:xfrm>
            <a:off x="308991" y="583490"/>
            <a:ext cx="906017" cy="523220"/>
          </a:xfrm>
          <a:prstGeom prst="rect">
            <a:avLst/>
          </a:prstGeom>
          <a:solidFill>
            <a:schemeClr val="bg1"/>
          </a:solidFill>
        </p:spPr>
        <p:txBody>
          <a:bodyPr wrap="none" rtlCol="0">
            <a:spAutoFit/>
          </a:bodyPr>
          <a:lstStyle/>
          <a:p>
            <a:r>
              <a:rPr lang="zh-CN" altLang="en-US" sz="2800" b="1" dirty="0" smtClean="0">
                <a:solidFill>
                  <a:srgbClr val="C00000"/>
                </a:solidFill>
                <a:latin typeface="黑体" pitchFamily="49" charset="-122"/>
                <a:ea typeface="黑体" pitchFamily="49" charset="-122"/>
              </a:rPr>
              <a:t>圆柱</a:t>
            </a:r>
            <a:endParaRPr lang="zh-CN" altLang="en-US" sz="2800" b="1" dirty="0">
              <a:solidFill>
                <a:srgbClr val="C00000"/>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图片 138243"/>
          <p:cNvPicPr>
            <a:picLocks noChangeAspect="1" noChangeArrowheads="1"/>
          </p:cNvPicPr>
          <p:nvPr/>
        </p:nvPicPr>
        <p:blipFill rotWithShape="1">
          <a:blip r:embed="rId2">
            <a:extLst>
              <a:ext uri="{28A0092B-C50C-407E-A947-70E740481C1C}">
                <a14:useLocalDpi xmlns:a14="http://schemas.microsoft.com/office/drawing/2010/main" val="0"/>
              </a:ext>
            </a:extLst>
          </a:blip>
          <a:srcRect l="7359" t="23297" r="8235" b="14848"/>
          <a:stretch/>
        </p:blipFill>
        <p:spPr bwMode="auto">
          <a:xfrm>
            <a:off x="761999" y="1701024"/>
            <a:ext cx="8367911" cy="395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
        <p:nvSpPr>
          <p:cNvPr id="4" name="TextBox 3"/>
          <p:cNvSpPr txBox="1"/>
          <p:nvPr/>
        </p:nvSpPr>
        <p:spPr>
          <a:xfrm>
            <a:off x="308991" y="583490"/>
            <a:ext cx="906017" cy="523220"/>
          </a:xfrm>
          <a:prstGeom prst="rect">
            <a:avLst/>
          </a:prstGeom>
          <a:solidFill>
            <a:schemeClr val="bg1"/>
          </a:solidFill>
        </p:spPr>
        <p:txBody>
          <a:bodyPr wrap="none" rtlCol="0">
            <a:spAutoFit/>
          </a:bodyPr>
          <a:lstStyle/>
          <a:p>
            <a:r>
              <a:rPr lang="zh-CN" altLang="en-US" sz="2800" b="1" dirty="0">
                <a:solidFill>
                  <a:srgbClr val="C00000"/>
                </a:solidFill>
                <a:latin typeface="黑体" pitchFamily="49" charset="-122"/>
                <a:ea typeface="黑体" pitchFamily="49" charset="-122"/>
              </a:rPr>
              <a:t>圆</a:t>
            </a:r>
            <a:r>
              <a:rPr lang="zh-CN" altLang="en-US" sz="2800" b="1" dirty="0" smtClean="0">
                <a:solidFill>
                  <a:srgbClr val="C00000"/>
                </a:solidFill>
                <a:latin typeface="黑体" pitchFamily="49" charset="-122"/>
                <a:ea typeface="黑体" pitchFamily="49" charset="-122"/>
              </a:rPr>
              <a:t>锥</a:t>
            </a:r>
            <a:endParaRPr lang="zh-CN" altLang="en-US" sz="2800" b="1" dirty="0">
              <a:solidFill>
                <a:srgbClr val="C00000"/>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图片 139268"/>
          <p:cNvPicPr>
            <a:picLocks noChangeAspect="1" noChangeArrowheads="1"/>
          </p:cNvPicPr>
          <p:nvPr/>
        </p:nvPicPr>
        <p:blipFill rotWithShape="1">
          <a:blip r:embed="rId2">
            <a:extLst>
              <a:ext uri="{28A0092B-C50C-407E-A947-70E740481C1C}">
                <a14:useLocalDpi xmlns:a14="http://schemas.microsoft.com/office/drawing/2010/main" val="0"/>
              </a:ext>
            </a:extLst>
          </a:blip>
          <a:srcRect l="3112" r="5003" b="21007"/>
          <a:stretch/>
        </p:blipFill>
        <p:spPr bwMode="auto">
          <a:xfrm>
            <a:off x="761999" y="2038080"/>
            <a:ext cx="8273939" cy="349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
        <p:nvSpPr>
          <p:cNvPr id="5" name="TextBox 4"/>
          <p:cNvSpPr txBox="1"/>
          <p:nvPr/>
        </p:nvSpPr>
        <p:spPr>
          <a:xfrm>
            <a:off x="308991" y="583490"/>
            <a:ext cx="545342" cy="523220"/>
          </a:xfrm>
          <a:prstGeom prst="rect">
            <a:avLst/>
          </a:prstGeom>
          <a:solidFill>
            <a:schemeClr val="bg1"/>
          </a:solidFill>
        </p:spPr>
        <p:txBody>
          <a:bodyPr wrap="none" rtlCol="0">
            <a:spAutoFit/>
          </a:bodyPr>
          <a:lstStyle/>
          <a:p>
            <a:r>
              <a:rPr lang="zh-CN" altLang="en-US" sz="2800" b="1" dirty="0" smtClean="0">
                <a:solidFill>
                  <a:srgbClr val="C00000"/>
                </a:solidFill>
                <a:latin typeface="黑体" pitchFamily="49" charset="-122"/>
                <a:ea typeface="黑体" pitchFamily="49" charset="-122"/>
              </a:rPr>
              <a:t>球</a:t>
            </a:r>
            <a:endParaRPr lang="zh-CN" altLang="en-US" sz="2800" b="1" dirty="0">
              <a:solidFill>
                <a:srgbClr val="C00000"/>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40289"/>
          <p:cNvSpPr>
            <a:spLocks noGrp="1" noChangeArrowheads="1"/>
          </p:cNvSpPr>
          <p:nvPr>
            <p:ph type="title"/>
          </p:nvPr>
        </p:nvSpPr>
        <p:spPr>
          <a:xfrm>
            <a:off x="396058" y="356682"/>
            <a:ext cx="3383953" cy="768350"/>
          </a:xfrm>
        </p:spPr>
        <p:txBody>
          <a:bodyPr/>
          <a:lstStyle/>
          <a:p>
            <a:pPr eaLnBrk="1" hangingPunct="1"/>
            <a:r>
              <a:rPr lang="en-US" altLang="zh-CN" sz="3200" b="1" dirty="0" smtClean="0"/>
              <a:t>4.</a:t>
            </a:r>
            <a:r>
              <a:rPr lang="zh-CN" altLang="en-US" sz="3200" b="1" dirty="0" smtClean="0">
                <a:latin typeface="黑体" pitchFamily="49" charset="-122"/>
                <a:ea typeface="黑体" pitchFamily="49" charset="-122"/>
              </a:rPr>
              <a:t>组合体的三视图</a:t>
            </a:r>
            <a:endParaRPr lang="en-US" altLang="zh-CN" sz="3200" b="1" dirty="0" smtClean="0">
              <a:latin typeface="黑体" pitchFamily="49" charset="-122"/>
              <a:ea typeface="黑体" pitchFamily="49" charset="-122"/>
            </a:endParaRPr>
          </a:p>
        </p:txBody>
      </p:sp>
      <p:pic>
        <p:nvPicPr>
          <p:cNvPr id="45058" name="图片 140291"/>
          <p:cNvPicPr>
            <a:picLocks noChangeAspect="1" noChangeArrowheads="1"/>
          </p:cNvPicPr>
          <p:nvPr/>
        </p:nvPicPr>
        <p:blipFill rotWithShape="1">
          <a:blip r:embed="rId2">
            <a:extLst>
              <a:ext uri="{28A0092B-C50C-407E-A947-70E740481C1C}">
                <a14:useLocalDpi xmlns:a14="http://schemas.microsoft.com/office/drawing/2010/main" val="0"/>
              </a:ext>
            </a:extLst>
          </a:blip>
          <a:srcRect t="9881"/>
          <a:stretch/>
        </p:blipFill>
        <p:spPr bwMode="auto">
          <a:xfrm>
            <a:off x="684054" y="1756659"/>
            <a:ext cx="7991889" cy="4912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
        <p:nvSpPr>
          <p:cNvPr id="2" name="TextBox 1"/>
          <p:cNvSpPr txBox="1"/>
          <p:nvPr/>
        </p:nvSpPr>
        <p:spPr>
          <a:xfrm>
            <a:off x="659818" y="956717"/>
            <a:ext cx="5767926" cy="815608"/>
          </a:xfrm>
          <a:prstGeom prst="rect">
            <a:avLst/>
          </a:prstGeom>
          <a:noFill/>
        </p:spPr>
        <p:txBody>
          <a:bodyPr wrap="none" rtlCol="0">
            <a:spAutoFit/>
          </a:bodyPr>
          <a:lstStyle/>
          <a:p>
            <a:pPr>
              <a:spcAft>
                <a:spcPts val="600"/>
              </a:spcAft>
            </a:pPr>
            <a:r>
              <a:rPr lang="en-US" altLang="zh-CN" sz="2400" b="1" dirty="0" smtClean="0">
                <a:solidFill>
                  <a:srgbClr val="C00000"/>
                </a:solidFill>
                <a:latin typeface="黑体" pitchFamily="49" charset="-122"/>
                <a:ea typeface="黑体" pitchFamily="49" charset="-122"/>
              </a:rPr>
              <a:t>4.1 </a:t>
            </a:r>
            <a:r>
              <a:rPr lang="zh-CN" altLang="en-US" sz="2400" b="1" dirty="0" smtClean="0">
                <a:solidFill>
                  <a:srgbClr val="C00000"/>
                </a:solidFill>
                <a:latin typeface="黑体" pitchFamily="49" charset="-122"/>
                <a:ea typeface="黑体" pitchFamily="49" charset="-122"/>
              </a:rPr>
              <a:t>组合体的组合形式</a:t>
            </a:r>
            <a:endParaRPr lang="en-US" altLang="zh-CN" sz="2400" b="1" dirty="0" smtClean="0">
              <a:solidFill>
                <a:srgbClr val="C00000"/>
              </a:solidFill>
              <a:latin typeface="黑体" pitchFamily="49" charset="-122"/>
              <a:ea typeface="黑体" pitchFamily="49" charset="-122"/>
            </a:endParaRPr>
          </a:p>
          <a:p>
            <a:r>
              <a:rPr lang="zh-CN" altLang="en-US" b="1" dirty="0" smtClean="0">
                <a:latin typeface="黑体" pitchFamily="49" charset="-122"/>
                <a:ea typeface="黑体" pitchFamily="49" charset="-122"/>
              </a:rPr>
              <a:t>      组合体：由两个或两个以上基本体所组成的形体</a:t>
            </a:r>
            <a:endParaRPr lang="zh-CN" altLang="en-US" b="1" dirty="0">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内容占位符 14131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1999" y="952750"/>
            <a:ext cx="8381745" cy="5352606"/>
          </a:xfrm>
        </p:spPr>
      </p:pic>
    </p:spTree>
    <p:extLst>
      <p:ext uri="{BB962C8B-B14F-4D97-AF65-F5344CB8AC3E}">
        <p14:creationId xmlns:p14="http://schemas.microsoft.com/office/powerpoint/2010/main" val="47033439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图片 1525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6038" y="2637011"/>
            <a:ext cx="5400675"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1" name="矩形 152578"/>
          <p:cNvSpPr>
            <a:spLocks noChangeArrowheads="1"/>
          </p:cNvSpPr>
          <p:nvPr/>
        </p:nvSpPr>
        <p:spPr bwMode="auto">
          <a:xfrm>
            <a:off x="540056" y="951363"/>
            <a:ext cx="3599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gn="just">
              <a:spcBef>
                <a:spcPct val="20000"/>
              </a:spcBef>
            </a:pPr>
            <a:r>
              <a:rPr lang="en-US" altLang="zh-CN" sz="2400" b="1" dirty="0" smtClean="0">
                <a:solidFill>
                  <a:srgbClr val="C00000"/>
                </a:solidFill>
                <a:latin typeface="+mj-lt"/>
              </a:rPr>
              <a:t>4.2 </a:t>
            </a:r>
            <a:r>
              <a:rPr lang="zh-CN" altLang="en-US" sz="2400" b="1" dirty="0" smtClean="0">
                <a:solidFill>
                  <a:srgbClr val="C00000"/>
                </a:solidFill>
                <a:latin typeface="黑体" pitchFamily="49" charset="-122"/>
                <a:ea typeface="黑体" pitchFamily="49" charset="-122"/>
              </a:rPr>
              <a:t>组合体三视图</a:t>
            </a:r>
            <a:r>
              <a:rPr lang="zh-CN" altLang="en-US" sz="2400" b="1" dirty="0">
                <a:solidFill>
                  <a:srgbClr val="C00000"/>
                </a:solidFill>
                <a:latin typeface="黑体" pitchFamily="49" charset="-122"/>
                <a:ea typeface="黑体" pitchFamily="49" charset="-122"/>
              </a:rPr>
              <a:t>的画法</a:t>
            </a:r>
            <a:endParaRPr lang="en-US" altLang="zh-CN" sz="2400" b="1" dirty="0">
              <a:solidFill>
                <a:srgbClr val="C00000"/>
              </a:solidFill>
              <a:latin typeface="黑体" pitchFamily="49" charset="-122"/>
              <a:ea typeface="黑体" pitchFamily="49" charset="-122"/>
            </a:endParaRPr>
          </a:p>
        </p:txBody>
      </p:sp>
      <p:pic>
        <p:nvPicPr>
          <p:cNvPr id="46082" name="图片 152579" descr="未命名"/>
          <p:cNvPicPr>
            <a:picLocks noChangeAspect="1" noChangeArrowheads="1"/>
          </p:cNvPicPr>
          <p:nvPr/>
        </p:nvPicPr>
        <p:blipFill rotWithShape="1">
          <a:blip r:embed="rId3">
            <a:extLst>
              <a:ext uri="{28A0092B-C50C-407E-A947-70E740481C1C}">
                <a14:useLocalDpi xmlns:a14="http://schemas.microsoft.com/office/drawing/2010/main" val="0"/>
              </a:ext>
            </a:extLst>
          </a:blip>
          <a:srcRect t="16116"/>
          <a:stretch/>
        </p:blipFill>
        <p:spPr bwMode="auto">
          <a:xfrm>
            <a:off x="611188" y="1413028"/>
            <a:ext cx="8208962" cy="142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图片 1536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779601"/>
            <a:ext cx="8497887"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6" name="图片 1536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3494226"/>
            <a:ext cx="2676525"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图片 153604" descr="未命名"/>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3429000"/>
            <a:ext cx="2376487"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图片 154626"/>
          <p:cNvPicPr>
            <a:picLocks noChangeAspect="1" noChangeArrowheads="1"/>
          </p:cNvPicPr>
          <p:nvPr/>
        </p:nvPicPr>
        <p:blipFill>
          <a:blip r:embed="rId2">
            <a:extLst>
              <a:ext uri="{28A0092B-C50C-407E-A947-70E740481C1C}">
                <a14:useLocalDpi xmlns:a14="http://schemas.microsoft.com/office/drawing/2010/main" val="0"/>
              </a:ext>
            </a:extLst>
          </a:blip>
          <a:srcRect r="10074" b="-39473"/>
          <a:stretch>
            <a:fillRect/>
          </a:stretch>
        </p:blipFill>
        <p:spPr bwMode="auto">
          <a:xfrm>
            <a:off x="773945" y="972535"/>
            <a:ext cx="32940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0" name="图片 1546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237833"/>
            <a:ext cx="2689225" cy="245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图片 154628" descr="未命名"/>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2203470"/>
            <a:ext cx="2519363"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图片 155650"/>
          <p:cNvPicPr>
            <a:picLocks noChangeAspect="1" noChangeArrowheads="1"/>
          </p:cNvPicPr>
          <p:nvPr/>
        </p:nvPicPr>
        <p:blipFill>
          <a:blip r:embed="rId2">
            <a:extLst>
              <a:ext uri="{28A0092B-C50C-407E-A947-70E740481C1C}">
                <a14:useLocalDpi xmlns:a14="http://schemas.microsoft.com/office/drawing/2010/main" val="0"/>
              </a:ext>
            </a:extLst>
          </a:blip>
          <a:srcRect r="1953" b="-7936"/>
          <a:stretch>
            <a:fillRect/>
          </a:stretch>
        </p:blipFill>
        <p:spPr bwMode="auto">
          <a:xfrm>
            <a:off x="828211" y="964791"/>
            <a:ext cx="3887787"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4" name="图片 1556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532" y="2277016"/>
            <a:ext cx="2900144" cy="242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pic>
        <p:nvPicPr>
          <p:cNvPr id="6" name="图片 154628" descr="未命名"/>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2203470"/>
            <a:ext cx="2519363"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图片 156674"/>
          <p:cNvPicPr>
            <a:picLocks noChangeAspect="1" noChangeArrowheads="1"/>
          </p:cNvPicPr>
          <p:nvPr/>
        </p:nvPicPr>
        <p:blipFill>
          <a:blip r:embed="rId2">
            <a:extLst>
              <a:ext uri="{28A0092B-C50C-407E-A947-70E740481C1C}">
                <a14:useLocalDpi xmlns:a14="http://schemas.microsoft.com/office/drawing/2010/main" val="0"/>
              </a:ext>
            </a:extLst>
          </a:blip>
          <a:srcRect r="2519" b="-13333"/>
          <a:stretch>
            <a:fillRect/>
          </a:stretch>
        </p:blipFill>
        <p:spPr bwMode="auto">
          <a:xfrm>
            <a:off x="755089" y="953679"/>
            <a:ext cx="37449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8" name="图片 1566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643" y="2203470"/>
            <a:ext cx="2873671"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pic>
        <p:nvPicPr>
          <p:cNvPr id="6" name="图片 154628" descr="未命名"/>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2203470"/>
            <a:ext cx="2519363"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92161"/>
          <p:cNvSpPr>
            <a:spLocks noGrp="1" noChangeArrowheads="1"/>
          </p:cNvSpPr>
          <p:nvPr>
            <p:ph type="title"/>
          </p:nvPr>
        </p:nvSpPr>
        <p:spPr>
          <a:xfrm>
            <a:off x="827088" y="2501900"/>
            <a:ext cx="7150100" cy="1143000"/>
          </a:xfrm>
        </p:spPr>
        <p:txBody>
          <a:bodyPr/>
          <a:lstStyle/>
          <a:p>
            <a:pPr eaLnBrk="1" hangingPunct="1"/>
            <a:r>
              <a:rPr lang="zh-CN" altLang="en-US" sz="3600" b="1" dirty="0" smtClean="0">
                <a:solidFill>
                  <a:srgbClr val="3333CC"/>
                </a:solidFill>
                <a:latin typeface="黑体" pitchFamily="49" charset="-122"/>
                <a:ea typeface="黑体" pitchFamily="49" charset="-122"/>
              </a:rPr>
              <a:t>一、基础知识介绍</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图片 1576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933451"/>
            <a:ext cx="4248150"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2" name="图片 1576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043" y="2096082"/>
            <a:ext cx="2657475"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pic>
        <p:nvPicPr>
          <p:cNvPr id="7" name="图片 154628" descr="未命名"/>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2203470"/>
            <a:ext cx="2519363"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图片 1587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91779"/>
            <a:ext cx="31686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6" name="图片 1587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042" y="2203470"/>
            <a:ext cx="2581275"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pic>
        <p:nvPicPr>
          <p:cNvPr id="6" name="图片 154628" descr="未命名"/>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2203470"/>
            <a:ext cx="2519363"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图片 1597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0413" y="891016"/>
            <a:ext cx="4322762" cy="584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250" name="组合 159752"/>
          <p:cNvGrpSpPr>
            <a:grpSpLocks/>
          </p:cNvGrpSpPr>
          <p:nvPr/>
        </p:nvGrpSpPr>
        <p:grpSpPr bwMode="auto">
          <a:xfrm>
            <a:off x="382588" y="1485900"/>
            <a:ext cx="4117975" cy="2230438"/>
            <a:chOff x="241" y="1180"/>
            <a:chExt cx="1832" cy="935"/>
          </a:xfrm>
        </p:grpSpPr>
        <p:pic>
          <p:nvPicPr>
            <p:cNvPr id="53251" name="图片 1597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 y="1320"/>
              <a:ext cx="182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252" name="组合 159751"/>
            <p:cNvGrpSpPr>
              <a:grpSpLocks/>
            </p:cNvGrpSpPr>
            <p:nvPr/>
          </p:nvGrpSpPr>
          <p:grpSpPr bwMode="auto">
            <a:xfrm>
              <a:off x="241" y="1180"/>
              <a:ext cx="1578" cy="935"/>
              <a:chOff x="241" y="663"/>
              <a:chExt cx="1578" cy="935"/>
            </a:xfrm>
          </p:grpSpPr>
          <p:pic>
            <p:nvPicPr>
              <p:cNvPr id="53253" name="图片 1597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 y="663"/>
                <a:ext cx="1410"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图片 1597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 y="902"/>
                <a:ext cx="1578"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53255" name="图片 159753" descr="未命名"/>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4078288"/>
            <a:ext cx="2592387"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6" name="文本框 159754" descr="蓝色面巾纸"/>
          <p:cNvSpPr txBox="1">
            <a:spLocks noChangeArrowheads="1"/>
          </p:cNvSpPr>
          <p:nvPr/>
        </p:nvSpPr>
        <p:spPr bwMode="auto">
          <a:xfrm>
            <a:off x="468312" y="765175"/>
            <a:ext cx="3101659" cy="461665"/>
          </a:xfrm>
          <a:prstGeom prst="rect">
            <a:avLst/>
          </a:prstGeom>
          <a:noFill/>
          <a:ln>
            <a:noFill/>
          </a:ln>
        </p:spPr>
        <p:txBody>
          <a:bodyPr wrap="square">
            <a:spAutoFit/>
          </a:bodyPr>
          <a:lstStyle/>
          <a:p>
            <a:pPr>
              <a:spcBef>
                <a:spcPct val="50000"/>
              </a:spcBef>
            </a:pPr>
            <a:r>
              <a:rPr lang="zh-CN" altLang="en-US" sz="2400" b="1" dirty="0" smtClean="0">
                <a:latin typeface="黑体" pitchFamily="49" charset="-122"/>
                <a:ea typeface="黑体" pitchFamily="49" charset="-122"/>
              </a:rPr>
              <a:t>轴承座绘图</a:t>
            </a:r>
            <a:r>
              <a:rPr lang="zh-CN" altLang="en-US" sz="2400" b="1" dirty="0">
                <a:latin typeface="黑体" pitchFamily="49" charset="-122"/>
                <a:ea typeface="黑体" pitchFamily="49" charset="-122"/>
              </a:rPr>
              <a:t>步骤小结：</a:t>
            </a:r>
            <a:endParaRPr lang="en-US" altLang="zh-CN" sz="2400" b="1" dirty="0">
              <a:latin typeface="黑体" pitchFamily="49" charset="-122"/>
              <a:ea typeface="黑体" pitchFamily="49" charset="-122"/>
            </a:endParaRPr>
          </a:p>
        </p:txBody>
      </p:sp>
      <p:sp>
        <p:nvSpPr>
          <p:cNvPr id="10"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文本框 69662"/>
          <p:cNvSpPr txBox="1">
            <a:spLocks noChangeArrowheads="1"/>
          </p:cNvSpPr>
          <p:nvPr/>
        </p:nvSpPr>
        <p:spPr bwMode="auto">
          <a:xfrm>
            <a:off x="395288" y="549275"/>
            <a:ext cx="5040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b="1" dirty="0">
                <a:latin typeface="黑体" pitchFamily="49" charset="-122"/>
                <a:ea typeface="黑体" pitchFamily="49" charset="-122"/>
              </a:rPr>
              <a:t>绘制组合体三视图的一般步骤</a:t>
            </a:r>
            <a:endParaRPr lang="en-US" altLang="zh-CN" sz="2800" b="1" dirty="0">
              <a:latin typeface="黑体" pitchFamily="49" charset="-122"/>
              <a:ea typeface="黑体" pitchFamily="49" charset="-122"/>
            </a:endParaRPr>
          </a:p>
        </p:txBody>
      </p:sp>
      <p:sp>
        <p:nvSpPr>
          <p:cNvPr id="54274" name="文本框 69663"/>
          <p:cNvSpPr txBox="1">
            <a:spLocks noChangeArrowheads="1"/>
          </p:cNvSpPr>
          <p:nvPr/>
        </p:nvSpPr>
        <p:spPr bwMode="auto">
          <a:xfrm>
            <a:off x="468057" y="1268413"/>
            <a:ext cx="8280753" cy="140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5000"/>
              </a:lnSpc>
              <a:spcBef>
                <a:spcPct val="50000"/>
              </a:spcBef>
            </a:pPr>
            <a:r>
              <a:rPr lang="en-US" altLang="zh-CN" sz="2400" b="1" dirty="0">
                <a:solidFill>
                  <a:srgbClr val="3333CC"/>
                </a:solidFill>
                <a:latin typeface="+mn-lt"/>
              </a:rPr>
              <a:t>1.</a:t>
            </a:r>
            <a:r>
              <a:rPr lang="zh-CN" altLang="en-US" sz="2400" b="1" dirty="0">
                <a:solidFill>
                  <a:srgbClr val="3333CC"/>
                </a:solidFill>
              </a:rPr>
              <a:t>进行形体分析 </a:t>
            </a:r>
          </a:p>
          <a:p>
            <a:pPr marL="444500">
              <a:lnSpc>
                <a:spcPct val="125000"/>
              </a:lnSpc>
              <a:spcBef>
                <a:spcPts val="0"/>
              </a:spcBef>
            </a:pPr>
            <a:r>
              <a:rPr lang="zh-CN" altLang="en-US" sz="2000" b="1" dirty="0"/>
              <a:t>把组合体分解为若干形体，并确定它们的组合形式，以及相邻表面间的相互位置</a:t>
            </a:r>
            <a:r>
              <a:rPr lang="zh-CN" altLang="en-US" sz="2400" b="1" dirty="0"/>
              <a:t>。 </a:t>
            </a:r>
            <a:endParaRPr lang="en-US" altLang="zh-CN" sz="2400" b="1" dirty="0"/>
          </a:p>
        </p:txBody>
      </p:sp>
      <p:sp>
        <p:nvSpPr>
          <p:cNvPr id="54275" name="矩形 69720"/>
          <p:cNvSpPr>
            <a:spLocks noChangeArrowheads="1"/>
          </p:cNvSpPr>
          <p:nvPr/>
        </p:nvSpPr>
        <p:spPr bwMode="auto">
          <a:xfrm>
            <a:off x="468057" y="2857953"/>
            <a:ext cx="8568090" cy="330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spcAft>
                <a:spcPts val="600"/>
              </a:spcAft>
            </a:pPr>
            <a:r>
              <a:rPr lang="en-US" altLang="zh-CN" sz="2400" b="1" dirty="0" smtClean="0">
                <a:solidFill>
                  <a:srgbClr val="3333CC"/>
                </a:solidFill>
              </a:rPr>
              <a:t>2</a:t>
            </a:r>
            <a:r>
              <a:rPr lang="en-US" altLang="zh-CN" sz="2400" b="1" dirty="0">
                <a:solidFill>
                  <a:srgbClr val="3333CC"/>
                </a:solidFill>
              </a:rPr>
              <a:t>.</a:t>
            </a:r>
            <a:r>
              <a:rPr lang="zh-CN" altLang="en-US" sz="2400" b="1" dirty="0">
                <a:solidFill>
                  <a:srgbClr val="3333CC"/>
                </a:solidFill>
              </a:rPr>
              <a:t>确定</a:t>
            </a:r>
            <a:r>
              <a:rPr lang="zh-CN" altLang="en-US" sz="2400" b="1" dirty="0" smtClean="0">
                <a:solidFill>
                  <a:srgbClr val="3333CC"/>
                </a:solidFill>
              </a:rPr>
              <a:t>主视图       </a:t>
            </a:r>
            <a:r>
              <a:rPr lang="zh-CN" altLang="en-US" sz="2400" b="1" dirty="0" smtClean="0">
                <a:solidFill>
                  <a:srgbClr val="C00000"/>
                </a:solidFill>
              </a:rPr>
              <a:t>三视图中，主视图是最主要的视图</a:t>
            </a:r>
            <a:endParaRPr lang="zh-CN" altLang="en-US" sz="2400" b="1" dirty="0">
              <a:solidFill>
                <a:srgbClr val="C00000"/>
              </a:solidFill>
            </a:endParaRPr>
          </a:p>
          <a:p>
            <a:pPr marL="342900" indent="-342900">
              <a:lnSpc>
                <a:spcPct val="125000"/>
              </a:lnSpc>
              <a:buFont typeface="Wingdings" pitchFamily="2" charset="2"/>
              <a:buChar char="l"/>
            </a:pPr>
            <a:r>
              <a:rPr lang="zh-CN" altLang="en-US" sz="2000" b="1" dirty="0" smtClean="0">
                <a:solidFill>
                  <a:srgbClr val="C00000"/>
                </a:solidFill>
              </a:rPr>
              <a:t>确定</a:t>
            </a:r>
            <a:r>
              <a:rPr lang="zh-CN" altLang="en-US" sz="2000" b="1" dirty="0">
                <a:solidFill>
                  <a:srgbClr val="C00000"/>
                </a:solidFill>
              </a:rPr>
              <a:t>放置位置</a:t>
            </a:r>
          </a:p>
          <a:p>
            <a:pPr marL="444500">
              <a:lnSpc>
                <a:spcPct val="125000"/>
              </a:lnSpc>
            </a:pPr>
            <a:r>
              <a:rPr lang="zh-CN" altLang="en-US" sz="2000" b="1" dirty="0" smtClean="0"/>
              <a:t>要</a:t>
            </a:r>
            <a:r>
              <a:rPr lang="zh-CN" altLang="en-US" sz="2000" b="1" dirty="0"/>
              <a:t>确定主视图的投影方向，首先要解决放置问题。选择组合体的放置位置以自然平稳为原则。并使组合体的表面相对于投影面尽可能多地处于平行或垂直的位置</a:t>
            </a:r>
            <a:r>
              <a:rPr lang="zh-CN" altLang="en-US" sz="2400" b="1" dirty="0"/>
              <a:t>。</a:t>
            </a:r>
          </a:p>
          <a:p>
            <a:pPr marL="342900" indent="-342900">
              <a:lnSpc>
                <a:spcPct val="125000"/>
              </a:lnSpc>
              <a:buFont typeface="Wingdings" pitchFamily="2" charset="2"/>
              <a:buChar char="l"/>
            </a:pPr>
            <a:r>
              <a:rPr lang="zh-CN" altLang="en-US" sz="2000" b="1" dirty="0" smtClean="0">
                <a:solidFill>
                  <a:srgbClr val="C00000"/>
                </a:solidFill>
              </a:rPr>
              <a:t>确定</a:t>
            </a:r>
            <a:r>
              <a:rPr lang="zh-CN" altLang="en-US" sz="2000" b="1" dirty="0">
                <a:solidFill>
                  <a:srgbClr val="C00000"/>
                </a:solidFill>
              </a:rPr>
              <a:t>主视投影方向</a:t>
            </a:r>
          </a:p>
          <a:p>
            <a:pPr marL="444500">
              <a:lnSpc>
                <a:spcPct val="125000"/>
              </a:lnSpc>
            </a:pPr>
            <a:r>
              <a:rPr lang="zh-CN" altLang="en-US" sz="2000" b="1" dirty="0" smtClean="0"/>
              <a:t>选</a:t>
            </a:r>
            <a:r>
              <a:rPr lang="zh-CN" altLang="en-US" sz="2000" b="1" dirty="0"/>
              <a:t>最能反映组合体的形体特征及各个基本体之间的相互位置，并能减少俯、左视图上虚线的那个方向，作为主视图投影方向。</a:t>
            </a:r>
          </a:p>
        </p:txBody>
      </p:sp>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矩形 165891"/>
          <p:cNvSpPr>
            <a:spLocks noChangeArrowheads="1"/>
          </p:cNvSpPr>
          <p:nvPr/>
        </p:nvSpPr>
        <p:spPr bwMode="auto">
          <a:xfrm>
            <a:off x="468057" y="901930"/>
            <a:ext cx="8135887"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25000"/>
              </a:lnSpc>
            </a:pPr>
            <a:r>
              <a:rPr lang="en-US" altLang="zh-CN" sz="2400" b="1" dirty="0">
                <a:solidFill>
                  <a:srgbClr val="3333CC"/>
                </a:solidFill>
              </a:rPr>
              <a:t>3.</a:t>
            </a:r>
            <a:r>
              <a:rPr lang="zh-CN" altLang="en-US" sz="2400" b="1" dirty="0">
                <a:solidFill>
                  <a:srgbClr val="3333CC"/>
                </a:solidFill>
              </a:rPr>
              <a:t>选比例，定图幅</a:t>
            </a:r>
          </a:p>
          <a:p>
            <a:pPr algn="just">
              <a:lnSpc>
                <a:spcPct val="125000"/>
              </a:lnSpc>
            </a:pPr>
            <a:r>
              <a:rPr lang="zh-CN" altLang="en-US" sz="2400" b="1" dirty="0"/>
              <a:t>　</a:t>
            </a:r>
            <a:r>
              <a:rPr lang="zh-CN" altLang="en-US" sz="2000" b="1" dirty="0" smtClean="0"/>
              <a:t>画图</a:t>
            </a:r>
            <a:r>
              <a:rPr lang="zh-CN" altLang="en-US" sz="2000" b="1" dirty="0"/>
              <a:t>时，尽量选用</a:t>
            </a:r>
            <a:r>
              <a:rPr lang="en-US" altLang="zh-CN" sz="2000" b="1" dirty="0"/>
              <a:t>1:1</a:t>
            </a:r>
            <a:r>
              <a:rPr lang="zh-CN" altLang="en-US" sz="2000" b="1" dirty="0"/>
              <a:t>的比例。这样既便于直接估量组合体的大小，也便于画图。按选定的比例，根据组合体长、宽、高预测出三个视图所占的面积，并在视图之间留出标注尺寸的位置和适当的间距，据此选用合适的标准图幅。</a:t>
            </a:r>
            <a:endParaRPr lang="en-US" altLang="zh-CN" sz="2400" b="1" dirty="0"/>
          </a:p>
        </p:txBody>
      </p:sp>
      <p:sp>
        <p:nvSpPr>
          <p:cNvPr id="55298" name="矩形 165892"/>
          <p:cNvSpPr>
            <a:spLocks noChangeArrowheads="1"/>
          </p:cNvSpPr>
          <p:nvPr/>
        </p:nvSpPr>
        <p:spPr bwMode="auto">
          <a:xfrm>
            <a:off x="468057" y="3285002"/>
            <a:ext cx="8135887"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25000"/>
              </a:lnSpc>
            </a:pPr>
            <a:r>
              <a:rPr lang="en-US" altLang="zh-CN" sz="2400" b="1" dirty="0">
                <a:solidFill>
                  <a:srgbClr val="3333CC"/>
                </a:solidFill>
              </a:rPr>
              <a:t>4.</a:t>
            </a:r>
            <a:r>
              <a:rPr lang="zh-CN" altLang="en-US" sz="2400" b="1" dirty="0">
                <a:solidFill>
                  <a:srgbClr val="3333CC"/>
                </a:solidFill>
              </a:rPr>
              <a:t>布图、画基准线</a:t>
            </a:r>
          </a:p>
          <a:p>
            <a:pPr algn="just">
              <a:lnSpc>
                <a:spcPct val="125000"/>
              </a:lnSpc>
            </a:pPr>
            <a:r>
              <a:rPr lang="zh-CN" altLang="en-US" sz="2400" b="1" dirty="0"/>
              <a:t>　</a:t>
            </a:r>
            <a:r>
              <a:rPr lang="zh-CN" altLang="en-US" sz="2000" b="1" dirty="0" smtClean="0"/>
              <a:t>先</a:t>
            </a:r>
            <a:r>
              <a:rPr lang="zh-CN" altLang="en-US" sz="2000" b="1" dirty="0"/>
              <a:t>固定图纸，然后，画出各视图的基准线。每个视图在图纸上的具体位置就确定了。基准线是指画图时测量尺寸的基准，每个视图需要确定两个方向的基准线。一般常用对称中心线，轴线和较大的平面作为基准线。</a:t>
            </a:r>
            <a:endParaRPr lang="en-US" altLang="zh-CN" sz="2000" b="1" dirty="0"/>
          </a:p>
        </p:txBody>
      </p:sp>
      <p:sp>
        <p:nvSpPr>
          <p:cNvPr id="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矩形 166915"/>
          <p:cNvSpPr>
            <a:spLocks noChangeArrowheads="1"/>
          </p:cNvSpPr>
          <p:nvPr/>
        </p:nvSpPr>
        <p:spPr bwMode="auto">
          <a:xfrm>
            <a:off x="468057" y="909035"/>
            <a:ext cx="820896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25000"/>
              </a:lnSpc>
            </a:pPr>
            <a:r>
              <a:rPr lang="en-US" altLang="zh-CN" sz="2400" b="1" dirty="0">
                <a:solidFill>
                  <a:srgbClr val="3333CC"/>
                </a:solidFill>
              </a:rPr>
              <a:t>5.</a:t>
            </a:r>
            <a:r>
              <a:rPr lang="zh-CN" altLang="en-US" sz="2400" b="1" dirty="0">
                <a:solidFill>
                  <a:srgbClr val="3333CC"/>
                </a:solidFill>
              </a:rPr>
              <a:t>逐个画出各形体的</a:t>
            </a:r>
            <a:r>
              <a:rPr lang="zh-CN" altLang="en-US" sz="2400" b="1" dirty="0" smtClean="0">
                <a:solidFill>
                  <a:srgbClr val="3333CC"/>
                </a:solidFill>
              </a:rPr>
              <a:t>三视图        </a:t>
            </a:r>
            <a:r>
              <a:rPr lang="zh-CN" altLang="en-US" sz="2400" b="1" dirty="0" smtClean="0">
                <a:solidFill>
                  <a:srgbClr val="C00000"/>
                </a:solidFill>
              </a:rPr>
              <a:t>根据各形体的投影规律</a:t>
            </a:r>
            <a:r>
              <a:rPr lang="en-US" altLang="zh-CN" sz="2400" b="1" dirty="0" smtClean="0"/>
              <a:t> </a:t>
            </a:r>
            <a:endParaRPr lang="zh-CN" altLang="en-US" sz="2400" b="1" dirty="0">
              <a:solidFill>
                <a:srgbClr val="3333CC"/>
              </a:solidFill>
            </a:endParaRPr>
          </a:p>
          <a:p>
            <a:pPr marL="342900" indent="-76200">
              <a:lnSpc>
                <a:spcPct val="125000"/>
              </a:lnSpc>
              <a:buFont typeface="Wingdings" pitchFamily="2" charset="2"/>
              <a:buChar char="l"/>
            </a:pPr>
            <a:r>
              <a:rPr lang="zh-CN" altLang="en-US" sz="2000" b="1" dirty="0" smtClean="0"/>
              <a:t>画</a:t>
            </a:r>
            <a:r>
              <a:rPr lang="zh-CN" altLang="en-US" sz="2000" b="1" dirty="0"/>
              <a:t>形体的顺序一般是：</a:t>
            </a:r>
          </a:p>
          <a:p>
            <a:pPr>
              <a:lnSpc>
                <a:spcPct val="125000"/>
              </a:lnSpc>
            </a:pPr>
            <a:r>
              <a:rPr lang="zh-CN" altLang="en-US" sz="2000" b="1" dirty="0">
                <a:solidFill>
                  <a:srgbClr val="0000FF"/>
                </a:solidFill>
              </a:rPr>
              <a:t>            </a:t>
            </a:r>
            <a:r>
              <a:rPr lang="zh-CN" altLang="en-US" sz="2000" b="1" dirty="0">
                <a:solidFill>
                  <a:srgbClr val="C00000"/>
                </a:solidFill>
              </a:rPr>
              <a:t>先实</a:t>
            </a:r>
            <a:r>
              <a:rPr lang="en-US" altLang="zh-CN" sz="2000" b="1" dirty="0">
                <a:solidFill>
                  <a:srgbClr val="3333CC"/>
                </a:solidFill>
              </a:rPr>
              <a:t>(</a:t>
            </a:r>
            <a:r>
              <a:rPr lang="zh-CN" altLang="en-US" sz="2000" b="1" dirty="0">
                <a:solidFill>
                  <a:srgbClr val="3333CC"/>
                </a:solidFill>
              </a:rPr>
              <a:t>实形体</a:t>
            </a:r>
            <a:r>
              <a:rPr lang="en-US" altLang="zh-CN" sz="2000" b="1" dirty="0">
                <a:solidFill>
                  <a:srgbClr val="3333CC"/>
                </a:solidFill>
              </a:rPr>
              <a:t>)</a:t>
            </a:r>
            <a:r>
              <a:rPr lang="zh-CN" altLang="en-US" sz="2000" b="1" dirty="0">
                <a:solidFill>
                  <a:srgbClr val="C00000"/>
                </a:solidFill>
              </a:rPr>
              <a:t>后</a:t>
            </a:r>
            <a:r>
              <a:rPr lang="zh-CN" altLang="en-US" sz="2000" b="1" dirty="0" smtClean="0">
                <a:solidFill>
                  <a:srgbClr val="C00000"/>
                </a:solidFill>
              </a:rPr>
              <a:t>空</a:t>
            </a:r>
            <a:r>
              <a:rPr lang="en-US" altLang="zh-CN" sz="2000" b="1" dirty="0" smtClean="0">
                <a:solidFill>
                  <a:srgbClr val="3333CC"/>
                </a:solidFill>
              </a:rPr>
              <a:t>(</a:t>
            </a:r>
            <a:r>
              <a:rPr lang="zh-CN" altLang="en-US" sz="2000" b="1" dirty="0" smtClean="0">
                <a:solidFill>
                  <a:srgbClr val="3333CC"/>
                </a:solidFill>
              </a:rPr>
              <a:t>挖去的形体</a:t>
            </a:r>
            <a:r>
              <a:rPr lang="en-US" altLang="zh-CN" sz="2000" b="1" dirty="0" smtClean="0">
                <a:solidFill>
                  <a:srgbClr val="3333CC"/>
                </a:solidFill>
              </a:rPr>
              <a:t>)</a:t>
            </a:r>
            <a:r>
              <a:rPr lang="en-US" altLang="zh-CN" sz="2000" b="1" dirty="0" smtClean="0">
                <a:solidFill>
                  <a:srgbClr val="C00000"/>
                </a:solidFill>
              </a:rPr>
              <a:t>;</a:t>
            </a:r>
            <a:endParaRPr lang="en-US" altLang="zh-CN" sz="2000" b="1" dirty="0">
              <a:solidFill>
                <a:srgbClr val="C00000"/>
              </a:solidFill>
            </a:endParaRPr>
          </a:p>
          <a:p>
            <a:pPr>
              <a:lnSpc>
                <a:spcPct val="125000"/>
              </a:lnSpc>
            </a:pPr>
            <a:r>
              <a:rPr lang="en-US" altLang="zh-CN" sz="2000" b="1" dirty="0">
                <a:solidFill>
                  <a:srgbClr val="C00000"/>
                </a:solidFill>
              </a:rPr>
              <a:t>            </a:t>
            </a:r>
            <a:r>
              <a:rPr lang="zh-CN" altLang="en-US" sz="2000" b="1" dirty="0">
                <a:solidFill>
                  <a:srgbClr val="C00000"/>
                </a:solidFill>
              </a:rPr>
              <a:t>先大</a:t>
            </a:r>
            <a:r>
              <a:rPr lang="en-US" altLang="zh-CN" sz="2000" b="1" dirty="0">
                <a:solidFill>
                  <a:srgbClr val="3333CC"/>
                </a:solidFill>
              </a:rPr>
              <a:t>(</a:t>
            </a:r>
            <a:r>
              <a:rPr lang="zh-CN" altLang="en-US" sz="2000" b="1" dirty="0">
                <a:solidFill>
                  <a:srgbClr val="3333CC"/>
                </a:solidFill>
              </a:rPr>
              <a:t>大形体</a:t>
            </a:r>
            <a:r>
              <a:rPr lang="en-US" altLang="zh-CN" sz="2000" b="1" dirty="0">
                <a:solidFill>
                  <a:srgbClr val="3333CC"/>
                </a:solidFill>
              </a:rPr>
              <a:t>)</a:t>
            </a:r>
            <a:r>
              <a:rPr lang="zh-CN" altLang="en-US" sz="2000" b="1" dirty="0">
                <a:solidFill>
                  <a:srgbClr val="C00000"/>
                </a:solidFill>
              </a:rPr>
              <a:t>后小</a:t>
            </a:r>
            <a:r>
              <a:rPr lang="en-US" altLang="zh-CN" sz="2000" b="1" dirty="0">
                <a:solidFill>
                  <a:srgbClr val="3333CC"/>
                </a:solidFill>
              </a:rPr>
              <a:t>(</a:t>
            </a:r>
            <a:r>
              <a:rPr lang="zh-CN" altLang="en-US" sz="2000" b="1" dirty="0">
                <a:solidFill>
                  <a:srgbClr val="3333CC"/>
                </a:solidFill>
              </a:rPr>
              <a:t>小形体</a:t>
            </a:r>
            <a:r>
              <a:rPr lang="en-US" altLang="zh-CN" sz="2000" b="1" dirty="0">
                <a:solidFill>
                  <a:srgbClr val="3333CC"/>
                </a:solidFill>
              </a:rPr>
              <a:t>)</a:t>
            </a:r>
            <a:r>
              <a:rPr lang="en-US" altLang="zh-CN" sz="2000" b="1" dirty="0">
                <a:solidFill>
                  <a:srgbClr val="C00000"/>
                </a:solidFill>
              </a:rPr>
              <a:t>;</a:t>
            </a:r>
          </a:p>
          <a:p>
            <a:pPr>
              <a:lnSpc>
                <a:spcPct val="125000"/>
              </a:lnSpc>
              <a:spcAft>
                <a:spcPts val="600"/>
              </a:spcAft>
            </a:pPr>
            <a:r>
              <a:rPr lang="en-US" altLang="zh-CN" sz="2000" b="1" dirty="0">
                <a:solidFill>
                  <a:srgbClr val="C00000"/>
                </a:solidFill>
              </a:rPr>
              <a:t>            </a:t>
            </a:r>
            <a:r>
              <a:rPr lang="zh-CN" altLang="en-US" sz="2000" b="1" dirty="0">
                <a:solidFill>
                  <a:srgbClr val="C00000"/>
                </a:solidFill>
              </a:rPr>
              <a:t>先画轮廓，后画细节。</a:t>
            </a:r>
          </a:p>
          <a:p>
            <a:pPr marL="444500" indent="-177800">
              <a:lnSpc>
                <a:spcPct val="125000"/>
              </a:lnSpc>
              <a:spcAft>
                <a:spcPts val="600"/>
              </a:spcAft>
              <a:buFont typeface="Wingdings" pitchFamily="2" charset="2"/>
              <a:buChar char="l"/>
            </a:pPr>
            <a:r>
              <a:rPr lang="zh-CN" altLang="en-US" sz="2000" b="1" dirty="0" smtClean="0"/>
              <a:t>画</a:t>
            </a:r>
            <a:r>
              <a:rPr lang="zh-CN" altLang="en-US" sz="2000" b="1" dirty="0"/>
              <a:t>每个形体时，要三个视图联系起来画，并从反映形体特征的视图画起，再按投影规律画出其他两个视图</a:t>
            </a:r>
            <a:r>
              <a:rPr lang="zh-CN" altLang="en-US" sz="2000" b="1" dirty="0" smtClean="0"/>
              <a:t>。</a:t>
            </a:r>
            <a:endParaRPr lang="en-US" altLang="zh-CN" sz="2000" b="1" dirty="0"/>
          </a:p>
          <a:p>
            <a:pPr marL="444500" indent="-177800">
              <a:lnSpc>
                <a:spcPct val="125000"/>
              </a:lnSpc>
              <a:buFont typeface="Wingdings" pitchFamily="2" charset="2"/>
              <a:buChar char="l"/>
            </a:pPr>
            <a:r>
              <a:rPr lang="zh-CN" altLang="en-US" sz="2000" b="1" dirty="0" smtClean="0"/>
              <a:t>对称</a:t>
            </a:r>
            <a:r>
              <a:rPr lang="zh-CN" altLang="en-US" sz="2000" b="1" dirty="0"/>
              <a:t>图形、半圆和大于半圆的圆弧要画出对称中心线，回转体一定要画出轴线。对称中心线和轴线用细点划线画出。</a:t>
            </a:r>
            <a:endParaRPr lang="en-US" altLang="zh-CN" sz="2000" b="1" dirty="0"/>
          </a:p>
        </p:txBody>
      </p:sp>
      <p:sp>
        <p:nvSpPr>
          <p:cNvPr id="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66916"/>
          <p:cNvSpPr>
            <a:spLocks noChangeArrowheads="1"/>
          </p:cNvSpPr>
          <p:nvPr/>
        </p:nvSpPr>
        <p:spPr bwMode="auto">
          <a:xfrm>
            <a:off x="468057" y="909035"/>
            <a:ext cx="8135937" cy="293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25000"/>
              </a:lnSpc>
            </a:pPr>
            <a:r>
              <a:rPr lang="en-US" altLang="zh-CN" sz="2400" b="1" dirty="0">
                <a:solidFill>
                  <a:srgbClr val="3333CC"/>
                </a:solidFill>
              </a:rPr>
              <a:t>6.</a:t>
            </a:r>
            <a:r>
              <a:rPr lang="zh-CN" altLang="en-US" sz="2400" b="1" dirty="0">
                <a:solidFill>
                  <a:srgbClr val="3333CC"/>
                </a:solidFill>
              </a:rPr>
              <a:t>检查、描</a:t>
            </a:r>
            <a:r>
              <a:rPr lang="zh-CN" altLang="en-US" sz="2400" b="1" dirty="0" smtClean="0">
                <a:solidFill>
                  <a:srgbClr val="3333CC"/>
                </a:solidFill>
              </a:rPr>
              <a:t>深</a:t>
            </a:r>
            <a:r>
              <a:rPr lang="zh-CN" altLang="en-US" sz="2400" b="1" dirty="0">
                <a:solidFill>
                  <a:srgbClr val="3333CC"/>
                </a:solidFill>
              </a:rPr>
              <a:t>，</a:t>
            </a:r>
            <a:r>
              <a:rPr lang="zh-CN" altLang="en-US" sz="2400" b="1" dirty="0" smtClean="0">
                <a:solidFill>
                  <a:srgbClr val="3333CC"/>
                </a:solidFill>
              </a:rPr>
              <a:t>最后</a:t>
            </a:r>
            <a:r>
              <a:rPr lang="zh-CN" altLang="en-US" sz="2400" b="1" dirty="0">
                <a:solidFill>
                  <a:srgbClr val="3333CC"/>
                </a:solidFill>
              </a:rPr>
              <a:t>再全面</a:t>
            </a:r>
            <a:r>
              <a:rPr lang="zh-CN" altLang="en-US" sz="2400" b="1" dirty="0" smtClean="0">
                <a:solidFill>
                  <a:srgbClr val="3333CC"/>
                </a:solidFill>
              </a:rPr>
              <a:t>检查</a:t>
            </a:r>
            <a:endParaRPr lang="zh-CN" altLang="en-US" sz="2400" b="1" dirty="0">
              <a:solidFill>
                <a:srgbClr val="3333CC"/>
              </a:solidFill>
            </a:endParaRPr>
          </a:p>
          <a:p>
            <a:pPr>
              <a:lnSpc>
                <a:spcPct val="125000"/>
              </a:lnSpc>
            </a:pPr>
            <a:r>
              <a:rPr lang="zh-CN" altLang="en-US" sz="2400" b="1" dirty="0" smtClean="0"/>
              <a:t>    </a:t>
            </a:r>
            <a:r>
              <a:rPr lang="zh-CN" altLang="en-US" sz="2000" b="1" dirty="0" smtClean="0"/>
              <a:t>底稿</a:t>
            </a:r>
            <a:r>
              <a:rPr lang="zh-CN" altLang="en-US" sz="2000" b="1" dirty="0"/>
              <a:t>画完后，按形体逐个仔细检查。对形体中的垂直面、一般位置面、形体间邻接表面处于相切、共面或相交特殊位置的面、线，用面、线投影规律重点校核，纠正错误和补充遗漏。按标准图线描深，可见部分用粗实线画出，不可见部分用虚线画出。</a:t>
            </a:r>
          </a:p>
          <a:p>
            <a:pPr>
              <a:lnSpc>
                <a:spcPct val="125000"/>
              </a:lnSpc>
            </a:pPr>
            <a:r>
              <a:rPr lang="zh-CN" altLang="en-US" sz="2000" b="1" dirty="0"/>
              <a:t>　</a:t>
            </a:r>
            <a:r>
              <a:rPr lang="zh-CN" altLang="en-US" sz="2000" b="1" dirty="0" smtClean="0"/>
              <a:t> 描</a:t>
            </a:r>
            <a:r>
              <a:rPr lang="zh-CN" altLang="en-US" sz="2000" b="1" dirty="0"/>
              <a:t>深后，再进行一次检查，不仅可以发现描深时的笔误，而且还能发现描深前的错误。</a:t>
            </a:r>
            <a:endParaRPr lang="en-US" altLang="zh-CN" sz="2000" b="1" dirty="0"/>
          </a:p>
        </p:txBody>
      </p:sp>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extLst>
      <p:ext uri="{BB962C8B-B14F-4D97-AF65-F5344CB8AC3E}">
        <p14:creationId xmlns:p14="http://schemas.microsoft.com/office/powerpoint/2010/main" val="1570178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9" name="图片 168968"/>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843213" y="3570288"/>
            <a:ext cx="20415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3" name="图片 168969"/>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381750" y="3141663"/>
            <a:ext cx="2438400"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71" name="矩形 168970"/>
          <p:cNvSpPr>
            <a:spLocks noChangeArrowheads="1"/>
          </p:cNvSpPr>
          <p:nvPr/>
        </p:nvSpPr>
        <p:spPr bwMode="auto">
          <a:xfrm>
            <a:off x="4462463" y="1099826"/>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2400" b="1" dirty="0">
                <a:sym typeface="Symbol" pitchFamily="18" charset="2"/>
              </a:rPr>
              <a:t> </a:t>
            </a:r>
            <a:r>
              <a:rPr lang="en-US" altLang="zh-CN" sz="2400" dirty="0">
                <a:solidFill>
                  <a:srgbClr val="FF5050"/>
                </a:solidFill>
              </a:rPr>
              <a:t>●</a:t>
            </a:r>
            <a:r>
              <a:rPr lang="en-US" altLang="zh-CN" sz="2400" b="1" dirty="0">
                <a:sym typeface="Symbol" pitchFamily="18" charset="2"/>
              </a:rPr>
              <a:t> </a:t>
            </a:r>
            <a:r>
              <a:rPr lang="zh-CN" altLang="en-US" sz="2400" b="1" dirty="0">
                <a:solidFill>
                  <a:srgbClr val="FF3300"/>
                </a:solidFill>
                <a:sym typeface="Symbol" pitchFamily="18" charset="2"/>
              </a:rPr>
              <a:t>形体分析</a:t>
            </a:r>
            <a:endParaRPr lang="zh-CN" altLang="en-US" sz="2400" b="1" dirty="0">
              <a:sym typeface="Symbol" pitchFamily="18" charset="2"/>
            </a:endParaRPr>
          </a:p>
        </p:txBody>
      </p:sp>
      <p:sp>
        <p:nvSpPr>
          <p:cNvPr id="168972" name="圆角矩形标注 168971"/>
          <p:cNvSpPr>
            <a:spLocks noChangeArrowheads="1"/>
          </p:cNvSpPr>
          <p:nvPr/>
        </p:nvSpPr>
        <p:spPr bwMode="auto">
          <a:xfrm>
            <a:off x="6351588" y="2224088"/>
            <a:ext cx="962025" cy="420687"/>
          </a:xfrm>
          <a:prstGeom prst="wedgeRoundRectCallout">
            <a:avLst>
              <a:gd name="adj1" fmla="val 48843"/>
              <a:gd name="adj2" fmla="val 224338"/>
              <a:gd name="adj3" fmla="val 16667"/>
            </a:avLst>
          </a:prstGeom>
          <a:solidFill>
            <a:srgbClr val="66FFFF"/>
          </a:solidFill>
          <a:ln w="9525">
            <a:solidFill>
              <a:schemeClr val="tx1"/>
            </a:solidFill>
            <a:miter lim="800000"/>
          </a:ln>
        </p:spPr>
        <p:txBody>
          <a:bodyPr wrap="none" anchor="ctr"/>
          <a:lstStyle/>
          <a:p>
            <a:pPr algn="ctr" eaLnBrk="0" hangingPunct="0"/>
            <a:r>
              <a:rPr lang="zh-CN" altLang="en-US" sz="2800" b="1"/>
              <a:t>凸台</a:t>
            </a:r>
          </a:p>
        </p:txBody>
      </p:sp>
      <p:sp>
        <p:nvSpPr>
          <p:cNvPr id="168973" name="圆角矩形标注 168972"/>
          <p:cNvSpPr>
            <a:spLocks noChangeArrowheads="1"/>
          </p:cNvSpPr>
          <p:nvPr/>
        </p:nvSpPr>
        <p:spPr bwMode="auto">
          <a:xfrm>
            <a:off x="7912100" y="2722563"/>
            <a:ext cx="906463" cy="447675"/>
          </a:xfrm>
          <a:prstGeom prst="wedgeRoundRectCallout">
            <a:avLst>
              <a:gd name="adj1" fmla="val -76269"/>
              <a:gd name="adj2" fmla="val 236523"/>
              <a:gd name="adj3" fmla="val 16667"/>
            </a:avLst>
          </a:prstGeom>
          <a:solidFill>
            <a:srgbClr val="99FF33"/>
          </a:solidFill>
          <a:ln w="9525">
            <a:solidFill>
              <a:schemeClr val="tx1"/>
            </a:solidFill>
            <a:miter lim="800000"/>
          </a:ln>
        </p:spPr>
        <p:txBody>
          <a:bodyPr wrap="none" anchor="ctr"/>
          <a:lstStyle/>
          <a:p>
            <a:pPr algn="ctr" eaLnBrk="0" hangingPunct="0"/>
            <a:r>
              <a:rPr lang="zh-CN" altLang="en-US" sz="2800" b="1"/>
              <a:t>圆筒</a:t>
            </a:r>
            <a:endParaRPr lang="zh-CN" altLang="en-US" sz="2000" b="1"/>
          </a:p>
        </p:txBody>
      </p:sp>
      <p:sp>
        <p:nvSpPr>
          <p:cNvPr id="168974" name="圆角矩形标注 168973"/>
          <p:cNvSpPr>
            <a:spLocks noChangeArrowheads="1"/>
          </p:cNvSpPr>
          <p:nvPr/>
        </p:nvSpPr>
        <p:spPr bwMode="auto">
          <a:xfrm rot="419">
            <a:off x="5486400" y="3478213"/>
            <a:ext cx="1146175" cy="406400"/>
          </a:xfrm>
          <a:prstGeom prst="wedgeRoundRectCallout">
            <a:avLst>
              <a:gd name="adj1" fmla="val 58755"/>
              <a:gd name="adj2" fmla="val 237491"/>
              <a:gd name="adj3" fmla="val 16667"/>
            </a:avLst>
          </a:prstGeom>
          <a:solidFill>
            <a:srgbClr val="FFFF00"/>
          </a:solidFill>
          <a:ln w="9525">
            <a:solidFill>
              <a:schemeClr val="tx1"/>
            </a:solidFill>
            <a:miter lim="800000"/>
          </a:ln>
        </p:spPr>
        <p:txBody>
          <a:bodyPr wrap="none" anchor="ctr"/>
          <a:lstStyle/>
          <a:p>
            <a:pPr algn="ctr" eaLnBrk="0" hangingPunct="0"/>
            <a:r>
              <a:rPr lang="zh-CN" altLang="en-US" sz="2800" b="1"/>
              <a:t>支撑板</a:t>
            </a:r>
          </a:p>
        </p:txBody>
      </p:sp>
      <p:sp>
        <p:nvSpPr>
          <p:cNvPr id="168975" name="圆角矩形标注 168974"/>
          <p:cNvSpPr>
            <a:spLocks noChangeArrowheads="1"/>
          </p:cNvSpPr>
          <p:nvPr/>
        </p:nvSpPr>
        <p:spPr bwMode="auto">
          <a:xfrm>
            <a:off x="7824788" y="5513388"/>
            <a:ext cx="1060450" cy="457200"/>
          </a:xfrm>
          <a:prstGeom prst="wedgeRoundRectCallout">
            <a:avLst>
              <a:gd name="adj1" fmla="val -38324"/>
              <a:gd name="adj2" fmla="val -160069"/>
              <a:gd name="adj3" fmla="val 16667"/>
            </a:avLst>
          </a:prstGeom>
          <a:solidFill>
            <a:srgbClr val="CCFFFF"/>
          </a:solidFill>
          <a:ln w="9525">
            <a:solidFill>
              <a:schemeClr val="tx1"/>
            </a:solidFill>
            <a:miter lim="800000"/>
          </a:ln>
        </p:spPr>
        <p:txBody>
          <a:bodyPr wrap="none" anchor="ctr"/>
          <a:lstStyle/>
          <a:p>
            <a:pPr algn="ctr" eaLnBrk="0" hangingPunct="0"/>
            <a:r>
              <a:rPr lang="zh-CN" altLang="en-US" sz="2800" b="1"/>
              <a:t>肋板</a:t>
            </a:r>
          </a:p>
        </p:txBody>
      </p:sp>
      <p:sp>
        <p:nvSpPr>
          <p:cNvPr id="168976" name="圆角矩形标注 168975"/>
          <p:cNvSpPr>
            <a:spLocks noChangeArrowheads="1"/>
          </p:cNvSpPr>
          <p:nvPr/>
        </p:nvSpPr>
        <p:spPr bwMode="auto">
          <a:xfrm>
            <a:off x="6081713" y="5883275"/>
            <a:ext cx="1365250" cy="425450"/>
          </a:xfrm>
          <a:prstGeom prst="wedgeRoundRectCallout">
            <a:avLst>
              <a:gd name="adj1" fmla="val 15815"/>
              <a:gd name="adj2" fmla="val -110074"/>
              <a:gd name="adj3" fmla="val 16667"/>
            </a:avLst>
          </a:prstGeom>
          <a:solidFill>
            <a:srgbClr val="00FFCC"/>
          </a:solidFill>
          <a:ln w="9525">
            <a:solidFill>
              <a:schemeClr val="tx1"/>
            </a:solidFill>
            <a:miter lim="800000"/>
          </a:ln>
        </p:spPr>
        <p:txBody>
          <a:bodyPr wrap="none" anchor="ctr"/>
          <a:lstStyle/>
          <a:p>
            <a:pPr algn="ctr" eaLnBrk="0" hangingPunct="0"/>
            <a:r>
              <a:rPr lang="zh-CN" altLang="en-US" sz="2800" b="1"/>
              <a:t>底  板</a:t>
            </a:r>
            <a:endParaRPr lang="zh-CN" altLang="en-US" sz="2000" b="1"/>
          </a:p>
        </p:txBody>
      </p:sp>
      <p:sp>
        <p:nvSpPr>
          <p:cNvPr id="168977" name="文本框 168976"/>
          <p:cNvSpPr txBox="1">
            <a:spLocks noChangeArrowheads="1"/>
          </p:cNvSpPr>
          <p:nvPr/>
        </p:nvSpPr>
        <p:spPr bwMode="auto">
          <a:xfrm>
            <a:off x="6291263" y="1080776"/>
            <a:ext cx="3132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en-US" altLang="zh-CN" sz="2400" b="1" dirty="0">
                <a:sym typeface="Symbol" pitchFamily="18" charset="2"/>
              </a:rPr>
              <a:t>— </a:t>
            </a:r>
            <a:r>
              <a:rPr lang="zh-CN" altLang="en-US" sz="2400" b="1" dirty="0">
                <a:solidFill>
                  <a:srgbClr val="FF0000"/>
                </a:solidFill>
                <a:sym typeface="Symbol" pitchFamily="18" charset="2"/>
              </a:rPr>
              <a:t>分块</a:t>
            </a:r>
            <a:r>
              <a:rPr lang="zh-CN" altLang="en-US" sz="2400" b="1" dirty="0">
                <a:sym typeface="Symbol" pitchFamily="18" charset="2"/>
              </a:rPr>
              <a:t>（</a:t>
            </a:r>
            <a:r>
              <a:rPr lang="zh-CN" altLang="en-US" sz="2400" b="1" dirty="0">
                <a:solidFill>
                  <a:srgbClr val="FF0000"/>
                </a:solidFill>
                <a:sym typeface="Symbol" pitchFamily="18" charset="2"/>
              </a:rPr>
              <a:t>基本体</a:t>
            </a:r>
            <a:r>
              <a:rPr lang="zh-CN" altLang="en-US" sz="2400" b="1" dirty="0" smtClean="0">
                <a:sym typeface="Symbol" pitchFamily="18" charset="2"/>
              </a:rPr>
              <a:t>）</a:t>
            </a:r>
            <a:endParaRPr lang="zh-CN" altLang="en-US" sz="2400" dirty="0"/>
          </a:p>
        </p:txBody>
      </p:sp>
      <p:sp>
        <p:nvSpPr>
          <p:cNvPr id="56331" name="文本框 168977"/>
          <p:cNvSpPr txBox="1">
            <a:spLocks noChangeArrowheads="1"/>
          </p:cNvSpPr>
          <p:nvPr/>
        </p:nvSpPr>
        <p:spPr bwMode="auto">
          <a:xfrm>
            <a:off x="233363" y="1037914"/>
            <a:ext cx="42910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sz="2800" b="1" dirty="0" smtClean="0"/>
              <a:t>例：</a:t>
            </a:r>
            <a:r>
              <a:rPr lang="zh-CN" altLang="en-US" sz="2800" b="1" dirty="0"/>
              <a:t>求作轴承座的三视图</a:t>
            </a:r>
          </a:p>
        </p:txBody>
      </p:sp>
      <p:pic>
        <p:nvPicPr>
          <p:cNvPr id="168979" name="图片 168978"/>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r="49226" b="42702"/>
          <a:stretch>
            <a:fillRect/>
          </a:stretch>
        </p:blipFill>
        <p:spPr bwMode="auto">
          <a:xfrm>
            <a:off x="7046913" y="1484313"/>
            <a:ext cx="83820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80" name="图片 168979"/>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t="7814" r="43369" b="24471"/>
          <a:stretch>
            <a:fillRect/>
          </a:stretch>
        </p:blipFill>
        <p:spPr bwMode="auto">
          <a:xfrm>
            <a:off x="34925" y="2892425"/>
            <a:ext cx="2286000"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81" name="图片 168980"/>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l="7039" t="8356" r="38283" b="23929"/>
          <a:stretch>
            <a:fillRect/>
          </a:stretch>
        </p:blipFill>
        <p:spPr bwMode="auto">
          <a:xfrm>
            <a:off x="2057400" y="1519238"/>
            <a:ext cx="1905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82" name="图片 168981"/>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l="29292" t="31253" r="23840" b="11449"/>
          <a:stretch>
            <a:fillRect/>
          </a:stretch>
        </p:blipFill>
        <p:spPr bwMode="auto">
          <a:xfrm>
            <a:off x="4513263" y="1752600"/>
            <a:ext cx="1524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83" name="文本框 168982"/>
          <p:cNvSpPr txBox="1">
            <a:spLocks noChangeArrowheads="1"/>
          </p:cNvSpPr>
          <p:nvPr/>
        </p:nvSpPr>
        <p:spPr bwMode="auto">
          <a:xfrm>
            <a:off x="28575" y="5046663"/>
            <a:ext cx="6372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eaLnBrk="1" hangingPunct="1">
              <a:spcBef>
                <a:spcPct val="50000"/>
              </a:spcBef>
            </a:pPr>
            <a:r>
              <a:rPr lang="zh-CN" altLang="en-US" sz="2400" b="1">
                <a:solidFill>
                  <a:srgbClr val="FF5050"/>
                </a:solidFill>
              </a:rPr>
              <a:t>组合方式</a:t>
            </a:r>
            <a:r>
              <a:rPr lang="zh-CN" altLang="en-US" sz="2400" b="1"/>
              <a:t>：底版、支撑板、肋板、为</a:t>
            </a:r>
            <a:r>
              <a:rPr lang="zh-CN" altLang="en-US" sz="2400" b="1">
                <a:solidFill>
                  <a:srgbClr val="FF5050"/>
                </a:solidFill>
              </a:rPr>
              <a:t>叠加</a:t>
            </a:r>
            <a:r>
              <a:rPr lang="zh-CN" altLang="en-US" sz="2400" b="1"/>
              <a:t>，</a:t>
            </a:r>
          </a:p>
        </p:txBody>
      </p:sp>
      <p:sp>
        <p:nvSpPr>
          <p:cNvPr id="168984" name="文本框 168983"/>
          <p:cNvSpPr txBox="1">
            <a:spLocks noChangeArrowheads="1"/>
          </p:cNvSpPr>
          <p:nvPr/>
        </p:nvSpPr>
        <p:spPr bwMode="auto">
          <a:xfrm>
            <a:off x="1476375" y="5492750"/>
            <a:ext cx="3844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eaLnBrk="1" hangingPunct="1">
              <a:spcBef>
                <a:spcPct val="50000"/>
              </a:spcBef>
            </a:pPr>
            <a:r>
              <a:rPr lang="zh-CN" altLang="en-US" sz="2400" b="1"/>
              <a:t>支撑板、与圆筒为</a:t>
            </a:r>
            <a:r>
              <a:rPr lang="zh-CN" altLang="en-US" sz="2400" b="1">
                <a:solidFill>
                  <a:srgbClr val="FF5050"/>
                </a:solidFill>
              </a:rPr>
              <a:t>相切</a:t>
            </a:r>
            <a:r>
              <a:rPr lang="zh-CN" altLang="en-US" sz="2400" b="1"/>
              <a:t>，</a:t>
            </a:r>
          </a:p>
        </p:txBody>
      </p:sp>
      <p:sp>
        <p:nvSpPr>
          <p:cNvPr id="168985" name="矩形 168984"/>
          <p:cNvSpPr>
            <a:spLocks noChangeArrowheads="1"/>
          </p:cNvSpPr>
          <p:nvPr/>
        </p:nvSpPr>
        <p:spPr bwMode="auto">
          <a:xfrm>
            <a:off x="1474788" y="5884863"/>
            <a:ext cx="445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zh-CN" altLang="en-US" sz="2400" b="1"/>
              <a:t>圆筒与肋板左、右侧面为</a:t>
            </a:r>
            <a:r>
              <a:rPr lang="zh-CN" altLang="en-US" sz="2400" b="1">
                <a:solidFill>
                  <a:srgbClr val="FF5050"/>
                </a:solidFill>
              </a:rPr>
              <a:t>相交</a:t>
            </a:r>
            <a:r>
              <a:rPr lang="zh-CN" altLang="en-US" sz="2400" b="1"/>
              <a:t>，</a:t>
            </a:r>
          </a:p>
        </p:txBody>
      </p:sp>
      <p:grpSp>
        <p:nvGrpSpPr>
          <p:cNvPr id="168986" name="组合 168985"/>
          <p:cNvGrpSpPr/>
          <p:nvPr/>
        </p:nvGrpSpPr>
        <p:grpSpPr bwMode="auto">
          <a:xfrm>
            <a:off x="7499350" y="1909763"/>
            <a:ext cx="1520825" cy="819150"/>
            <a:chOff x="4724" y="1384"/>
            <a:chExt cx="958" cy="516"/>
          </a:xfrm>
        </p:grpSpPr>
        <p:grpSp>
          <p:nvGrpSpPr>
            <p:cNvPr id="56342" name="组合 168986"/>
            <p:cNvGrpSpPr/>
            <p:nvPr/>
          </p:nvGrpSpPr>
          <p:grpSpPr bwMode="auto">
            <a:xfrm>
              <a:off x="4724" y="1660"/>
              <a:ext cx="862" cy="240"/>
              <a:chOff x="4724" y="1660"/>
              <a:chExt cx="862" cy="240"/>
            </a:xfrm>
          </p:grpSpPr>
          <p:sp>
            <p:nvSpPr>
              <p:cNvPr id="56344" name="直接连接符 168987"/>
              <p:cNvSpPr>
                <a:spLocks noChangeShapeType="1"/>
              </p:cNvSpPr>
              <p:nvPr/>
            </p:nvSpPr>
            <p:spPr bwMode="auto">
              <a:xfrm rot="21533571" flipH="1">
                <a:off x="4724" y="1670"/>
                <a:ext cx="336" cy="154"/>
              </a:xfrm>
              <a:prstGeom prst="line">
                <a:avLst/>
              </a:prstGeom>
              <a:noFill/>
              <a:ln w="9525">
                <a:solidFill>
                  <a:schemeClr val="tx1"/>
                </a:solidFill>
                <a:rou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6345" name="直接连接符 168988"/>
              <p:cNvSpPr>
                <a:spLocks noChangeShapeType="1"/>
              </p:cNvSpPr>
              <p:nvPr/>
            </p:nvSpPr>
            <p:spPr bwMode="auto">
              <a:xfrm flipH="1">
                <a:off x="5434" y="1660"/>
                <a:ext cx="144" cy="240"/>
              </a:xfrm>
              <a:prstGeom prst="line">
                <a:avLst/>
              </a:prstGeom>
              <a:noFill/>
              <a:ln w="9525">
                <a:solidFill>
                  <a:schemeClr val="tx1"/>
                </a:solidFill>
                <a:rou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6346" name="直接连接符 168989"/>
              <p:cNvSpPr>
                <a:spLocks noChangeShapeType="1"/>
              </p:cNvSpPr>
              <p:nvPr/>
            </p:nvSpPr>
            <p:spPr bwMode="auto">
              <a:xfrm>
                <a:off x="5058" y="1662"/>
                <a:ext cx="52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56343" name="文本框 168990"/>
            <p:cNvSpPr txBox="1">
              <a:spLocks noChangeArrowheads="1"/>
            </p:cNvSpPr>
            <p:nvPr/>
          </p:nvSpPr>
          <p:spPr bwMode="auto">
            <a:xfrm>
              <a:off x="4962" y="1384"/>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eaLnBrk="1" hangingPunct="1">
                <a:spcBef>
                  <a:spcPct val="50000"/>
                </a:spcBef>
              </a:pPr>
              <a:r>
                <a:rPr lang="zh-CN" altLang="en-US" sz="2400" b="1">
                  <a:solidFill>
                    <a:srgbClr val="FF3300"/>
                  </a:solidFill>
                </a:rPr>
                <a:t>为</a:t>
              </a:r>
              <a:r>
                <a:rPr lang="zh-CN" altLang="en-US" sz="2400" b="1">
                  <a:solidFill>
                    <a:srgbClr val="FF5050"/>
                  </a:solidFill>
                </a:rPr>
                <a:t>相交</a:t>
              </a:r>
            </a:p>
          </p:txBody>
        </p:sp>
      </p:grpSp>
      <p:sp>
        <p:nvSpPr>
          <p:cNvPr id="56340" name="文本框 168992"/>
          <p:cNvSpPr txBox="1">
            <a:spLocks noChangeArrowheads="1"/>
          </p:cNvSpPr>
          <p:nvPr/>
        </p:nvSpPr>
        <p:spPr bwMode="auto">
          <a:xfrm>
            <a:off x="6197600" y="6473825"/>
            <a:ext cx="1712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algn="ctr">
              <a:spcBef>
                <a:spcPct val="50000"/>
              </a:spcBef>
            </a:pPr>
            <a:endParaRPr lang="zh-CN" altLang="en-US" sz="2400" b="1">
              <a:latin typeface="ISOCP" pitchFamily="2" charset="0"/>
            </a:endParaRPr>
          </a:p>
        </p:txBody>
      </p:sp>
      <p:sp>
        <p:nvSpPr>
          <p:cNvPr id="56341" name="标题 168994"/>
          <p:cNvSpPr>
            <a:spLocks noGrp="1" noChangeArrowheads="1"/>
          </p:cNvSpPr>
          <p:nvPr>
            <p:ph type="title"/>
          </p:nvPr>
        </p:nvSpPr>
        <p:spPr>
          <a:xfrm>
            <a:off x="468313" y="329597"/>
            <a:ext cx="8229600" cy="579438"/>
          </a:xfrm>
        </p:spPr>
        <p:txBody>
          <a:bodyPr>
            <a:spAutoFit/>
          </a:bodyPr>
          <a:lstStyle/>
          <a:p>
            <a:pPr eaLnBrk="1" hangingPunct="1"/>
            <a:r>
              <a:rPr lang="zh-CN" altLang="en-US" sz="3200" b="1" dirty="0" smtClean="0"/>
              <a:t>三视图绘制实例</a:t>
            </a:r>
          </a:p>
        </p:txBody>
      </p:sp>
      <p:sp>
        <p:nvSpPr>
          <p:cNvPr id="27"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extLst>
      <p:ext uri="{BB962C8B-B14F-4D97-AF65-F5344CB8AC3E}">
        <p14:creationId xmlns:p14="http://schemas.microsoft.com/office/powerpoint/2010/main" val="12701982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8971"/>
                                        </p:tgtEl>
                                        <p:attrNameLst>
                                          <p:attrName>style.visibility</p:attrName>
                                        </p:attrNameLst>
                                      </p:cBhvr>
                                      <p:to>
                                        <p:strVal val="visible"/>
                                      </p:to>
                                    </p:set>
                                    <p:animEffect transition="in" filter="blinds(horizontal)">
                                      <p:cBhvr>
                                        <p:cTn id="7" dur="500"/>
                                        <p:tgtEl>
                                          <p:spTgt spid="16897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8977"/>
                                        </p:tgtEl>
                                        <p:attrNameLst>
                                          <p:attrName>style.visibility</p:attrName>
                                        </p:attrNameLst>
                                      </p:cBhvr>
                                      <p:to>
                                        <p:strVal val="visible"/>
                                      </p:to>
                                    </p:set>
                                    <p:animEffect transition="in" filter="blinds(horizontal)">
                                      <p:cBhvr>
                                        <p:cTn id="12" dur="500"/>
                                        <p:tgtEl>
                                          <p:spTgt spid="168977"/>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grpId="0" nodeType="clickEffect">
                                  <p:stCondLst>
                                    <p:cond delay="0"/>
                                  </p:stCondLst>
                                  <p:childTnLst>
                                    <p:set>
                                      <p:cBhvr>
                                        <p:cTn id="16" dur="1" fill="hold">
                                          <p:stCondLst>
                                            <p:cond delay="0"/>
                                          </p:stCondLst>
                                        </p:cTn>
                                        <p:tgtEl>
                                          <p:spTgt spid="168976"/>
                                        </p:tgtEl>
                                        <p:attrNameLst>
                                          <p:attrName>style.visibility</p:attrName>
                                        </p:attrNameLst>
                                      </p:cBhvr>
                                      <p:to>
                                        <p:strVal val="visible"/>
                                      </p:to>
                                    </p:set>
                                    <p:anim calcmode="lin" valueType="num">
                                      <p:cBhvr>
                                        <p:cTn id="17" dur="500" fill="hold"/>
                                        <p:tgtEl>
                                          <p:spTgt spid="168976"/>
                                        </p:tgtEl>
                                        <p:attrNameLst>
                                          <p:attrName>ppt_x</p:attrName>
                                        </p:attrNameLst>
                                      </p:cBhvr>
                                      <p:tavLst>
                                        <p:tav tm="0">
                                          <p:val>
                                            <p:strVal val="#ppt_x"/>
                                          </p:val>
                                        </p:tav>
                                        <p:tav tm="100000">
                                          <p:val>
                                            <p:strVal val="#ppt_x"/>
                                          </p:val>
                                        </p:tav>
                                      </p:tavLst>
                                    </p:anim>
                                    <p:anim calcmode="lin" valueType="num">
                                      <p:cBhvr>
                                        <p:cTn id="18" dur="500" fill="hold"/>
                                        <p:tgtEl>
                                          <p:spTgt spid="168976"/>
                                        </p:tgtEl>
                                        <p:attrNameLst>
                                          <p:attrName>ppt_y</p:attrName>
                                        </p:attrNameLst>
                                      </p:cBhvr>
                                      <p:tavLst>
                                        <p:tav tm="0">
                                          <p:val>
                                            <p:strVal val="#ppt_y-#ppt_h/2"/>
                                          </p:val>
                                        </p:tav>
                                        <p:tav tm="100000">
                                          <p:val>
                                            <p:strVal val="#ppt_y"/>
                                          </p:val>
                                        </p:tav>
                                      </p:tavLst>
                                    </p:anim>
                                    <p:anim calcmode="lin" valueType="num">
                                      <p:cBhvr>
                                        <p:cTn id="19" dur="500" fill="hold"/>
                                        <p:tgtEl>
                                          <p:spTgt spid="168976"/>
                                        </p:tgtEl>
                                        <p:attrNameLst>
                                          <p:attrName>ppt_w</p:attrName>
                                        </p:attrNameLst>
                                      </p:cBhvr>
                                      <p:tavLst>
                                        <p:tav tm="0">
                                          <p:val>
                                            <p:strVal val="#ppt_w"/>
                                          </p:val>
                                        </p:tav>
                                        <p:tav tm="100000">
                                          <p:val>
                                            <p:strVal val="#ppt_w"/>
                                          </p:val>
                                        </p:tav>
                                      </p:tavLst>
                                    </p:anim>
                                    <p:anim calcmode="lin" valueType="num">
                                      <p:cBhvr>
                                        <p:cTn id="20" dur="500" fill="hold"/>
                                        <p:tgtEl>
                                          <p:spTgt spid="168976"/>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42" fill="hold" nodeType="clickEffect">
                                  <p:stCondLst>
                                    <p:cond delay="0"/>
                                  </p:stCondLst>
                                  <p:childTnLst>
                                    <p:set>
                                      <p:cBhvr>
                                        <p:cTn id="24" dur="1" fill="hold">
                                          <p:stCondLst>
                                            <p:cond delay="0"/>
                                          </p:stCondLst>
                                        </p:cTn>
                                        <p:tgtEl>
                                          <p:spTgt spid="168969"/>
                                        </p:tgtEl>
                                        <p:attrNameLst>
                                          <p:attrName>style.visibility</p:attrName>
                                        </p:attrNameLst>
                                      </p:cBhvr>
                                      <p:to>
                                        <p:strVal val="visible"/>
                                      </p:to>
                                    </p:set>
                                    <p:animEffect transition="in" filter="barn(outHorizontal)">
                                      <p:cBhvr>
                                        <p:cTn id="25" dur="500"/>
                                        <p:tgtEl>
                                          <p:spTgt spid="168969"/>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grpId="0" nodeType="clickEffect">
                                  <p:stCondLst>
                                    <p:cond delay="0"/>
                                  </p:stCondLst>
                                  <p:childTnLst>
                                    <p:set>
                                      <p:cBhvr>
                                        <p:cTn id="29" dur="1" fill="hold">
                                          <p:stCondLst>
                                            <p:cond delay="0"/>
                                          </p:stCondLst>
                                        </p:cTn>
                                        <p:tgtEl>
                                          <p:spTgt spid="168973"/>
                                        </p:tgtEl>
                                        <p:attrNameLst>
                                          <p:attrName>style.visibility</p:attrName>
                                        </p:attrNameLst>
                                      </p:cBhvr>
                                      <p:to>
                                        <p:strVal val="visible"/>
                                      </p:to>
                                    </p:set>
                                    <p:anim calcmode="lin" valueType="num">
                                      <p:cBhvr>
                                        <p:cTn id="30" dur="500" fill="hold"/>
                                        <p:tgtEl>
                                          <p:spTgt spid="168973"/>
                                        </p:tgtEl>
                                        <p:attrNameLst>
                                          <p:attrName>ppt_w</p:attrName>
                                        </p:attrNameLst>
                                      </p:cBhvr>
                                      <p:tavLst>
                                        <p:tav tm="0">
                                          <p:val>
                                            <p:fltVal val="0"/>
                                          </p:val>
                                        </p:tav>
                                        <p:tav tm="100000">
                                          <p:val>
                                            <p:strVal val="#ppt_w"/>
                                          </p:val>
                                        </p:tav>
                                      </p:tavLst>
                                    </p:anim>
                                    <p:anim calcmode="lin" valueType="num">
                                      <p:cBhvr>
                                        <p:cTn id="31" dur="500" fill="hold"/>
                                        <p:tgtEl>
                                          <p:spTgt spid="168973"/>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42" fill="hold" nodeType="clickEffect">
                                  <p:stCondLst>
                                    <p:cond delay="0"/>
                                  </p:stCondLst>
                                  <p:childTnLst>
                                    <p:set>
                                      <p:cBhvr>
                                        <p:cTn id="35" dur="1" fill="hold">
                                          <p:stCondLst>
                                            <p:cond delay="0"/>
                                          </p:stCondLst>
                                        </p:cTn>
                                        <p:tgtEl>
                                          <p:spTgt spid="168980"/>
                                        </p:tgtEl>
                                        <p:attrNameLst>
                                          <p:attrName>style.visibility</p:attrName>
                                        </p:attrNameLst>
                                      </p:cBhvr>
                                      <p:to>
                                        <p:strVal val="visible"/>
                                      </p:to>
                                    </p:set>
                                    <p:animEffect transition="in" filter="barn(outHorizontal)">
                                      <p:cBhvr>
                                        <p:cTn id="36" dur="500"/>
                                        <p:tgtEl>
                                          <p:spTgt spid="168980"/>
                                        </p:tgtEl>
                                      </p:cBhvr>
                                    </p:animEffect>
                                  </p:childTnLst>
                                </p:cTn>
                              </p:par>
                            </p:childTnLst>
                          </p:cTn>
                        </p:par>
                      </p:childTnLst>
                    </p:cTn>
                  </p:par>
                  <p:par>
                    <p:cTn id="37" fill="hold">
                      <p:stCondLst>
                        <p:cond delay="indefinite"/>
                      </p:stCondLst>
                      <p:childTnLst>
                        <p:par>
                          <p:cTn id="38" fill="hold">
                            <p:stCondLst>
                              <p:cond delay="0"/>
                            </p:stCondLst>
                            <p:childTnLst>
                              <p:par>
                                <p:cTn id="39" presetID="17" presetClass="entr" presetSubtype="10" fill="hold" grpId="0" nodeType="clickEffect">
                                  <p:stCondLst>
                                    <p:cond delay="0"/>
                                  </p:stCondLst>
                                  <p:childTnLst>
                                    <p:set>
                                      <p:cBhvr>
                                        <p:cTn id="40" dur="1" fill="hold">
                                          <p:stCondLst>
                                            <p:cond delay="0"/>
                                          </p:stCondLst>
                                        </p:cTn>
                                        <p:tgtEl>
                                          <p:spTgt spid="168974"/>
                                        </p:tgtEl>
                                        <p:attrNameLst>
                                          <p:attrName>style.visibility</p:attrName>
                                        </p:attrNameLst>
                                      </p:cBhvr>
                                      <p:to>
                                        <p:strVal val="visible"/>
                                      </p:to>
                                    </p:set>
                                    <p:anim calcmode="lin" valueType="num">
                                      <p:cBhvr>
                                        <p:cTn id="41" dur="500" fill="hold"/>
                                        <p:tgtEl>
                                          <p:spTgt spid="168974"/>
                                        </p:tgtEl>
                                        <p:attrNameLst>
                                          <p:attrName>ppt_w</p:attrName>
                                        </p:attrNameLst>
                                      </p:cBhvr>
                                      <p:tavLst>
                                        <p:tav tm="0">
                                          <p:val>
                                            <p:fltVal val="0"/>
                                          </p:val>
                                        </p:tav>
                                        <p:tav tm="100000">
                                          <p:val>
                                            <p:strVal val="#ppt_w"/>
                                          </p:val>
                                        </p:tav>
                                      </p:tavLst>
                                    </p:anim>
                                    <p:anim calcmode="lin" valueType="num">
                                      <p:cBhvr>
                                        <p:cTn id="42" dur="500" fill="hold"/>
                                        <p:tgtEl>
                                          <p:spTgt spid="168974"/>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6" presetClass="entr" presetSubtype="42" fill="hold" nodeType="clickEffect">
                                  <p:stCondLst>
                                    <p:cond delay="0"/>
                                  </p:stCondLst>
                                  <p:childTnLst>
                                    <p:set>
                                      <p:cBhvr>
                                        <p:cTn id="46" dur="1" fill="hold">
                                          <p:stCondLst>
                                            <p:cond delay="0"/>
                                          </p:stCondLst>
                                        </p:cTn>
                                        <p:tgtEl>
                                          <p:spTgt spid="168981"/>
                                        </p:tgtEl>
                                        <p:attrNameLst>
                                          <p:attrName>style.visibility</p:attrName>
                                        </p:attrNameLst>
                                      </p:cBhvr>
                                      <p:to>
                                        <p:strVal val="visible"/>
                                      </p:to>
                                    </p:set>
                                    <p:animEffect transition="in" filter="barn(outHorizontal)">
                                      <p:cBhvr>
                                        <p:cTn id="47" dur="500"/>
                                        <p:tgtEl>
                                          <p:spTgt spid="168981"/>
                                        </p:tgtEl>
                                      </p:cBhvr>
                                    </p:animEffect>
                                  </p:childTnLst>
                                </p:cTn>
                              </p:par>
                            </p:childTnLst>
                          </p:cTn>
                        </p:par>
                      </p:childTnLst>
                    </p:cTn>
                  </p:par>
                  <p:par>
                    <p:cTn id="48" fill="hold">
                      <p:stCondLst>
                        <p:cond delay="indefinite"/>
                      </p:stCondLst>
                      <p:childTnLst>
                        <p:par>
                          <p:cTn id="49" fill="hold">
                            <p:stCondLst>
                              <p:cond delay="0"/>
                            </p:stCondLst>
                            <p:childTnLst>
                              <p:par>
                                <p:cTn id="50" presetID="17" presetClass="entr" presetSubtype="10" fill="hold" grpId="0" nodeType="clickEffect">
                                  <p:stCondLst>
                                    <p:cond delay="0"/>
                                  </p:stCondLst>
                                  <p:childTnLst>
                                    <p:set>
                                      <p:cBhvr>
                                        <p:cTn id="51" dur="1" fill="hold">
                                          <p:stCondLst>
                                            <p:cond delay="0"/>
                                          </p:stCondLst>
                                        </p:cTn>
                                        <p:tgtEl>
                                          <p:spTgt spid="168975"/>
                                        </p:tgtEl>
                                        <p:attrNameLst>
                                          <p:attrName>style.visibility</p:attrName>
                                        </p:attrNameLst>
                                      </p:cBhvr>
                                      <p:to>
                                        <p:strVal val="visible"/>
                                      </p:to>
                                    </p:set>
                                    <p:anim calcmode="lin" valueType="num">
                                      <p:cBhvr>
                                        <p:cTn id="52" dur="500" fill="hold"/>
                                        <p:tgtEl>
                                          <p:spTgt spid="168975"/>
                                        </p:tgtEl>
                                        <p:attrNameLst>
                                          <p:attrName>ppt_w</p:attrName>
                                        </p:attrNameLst>
                                      </p:cBhvr>
                                      <p:tavLst>
                                        <p:tav tm="0">
                                          <p:val>
                                            <p:fltVal val="0"/>
                                          </p:val>
                                        </p:tav>
                                        <p:tav tm="100000">
                                          <p:val>
                                            <p:strVal val="#ppt_w"/>
                                          </p:val>
                                        </p:tav>
                                      </p:tavLst>
                                    </p:anim>
                                    <p:anim calcmode="lin" valueType="num">
                                      <p:cBhvr>
                                        <p:cTn id="53" dur="500" fill="hold"/>
                                        <p:tgtEl>
                                          <p:spTgt spid="168975"/>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6" presetClass="entr" presetSubtype="42" fill="hold" nodeType="clickEffect">
                                  <p:stCondLst>
                                    <p:cond delay="0"/>
                                  </p:stCondLst>
                                  <p:childTnLst>
                                    <p:set>
                                      <p:cBhvr>
                                        <p:cTn id="57" dur="1" fill="hold">
                                          <p:stCondLst>
                                            <p:cond delay="0"/>
                                          </p:stCondLst>
                                        </p:cTn>
                                        <p:tgtEl>
                                          <p:spTgt spid="168982"/>
                                        </p:tgtEl>
                                        <p:attrNameLst>
                                          <p:attrName>style.visibility</p:attrName>
                                        </p:attrNameLst>
                                      </p:cBhvr>
                                      <p:to>
                                        <p:strVal val="visible"/>
                                      </p:to>
                                    </p:set>
                                    <p:animEffect transition="in" filter="barn(outHorizontal)">
                                      <p:cBhvr>
                                        <p:cTn id="58" dur="500"/>
                                        <p:tgtEl>
                                          <p:spTgt spid="168982"/>
                                        </p:tgtEl>
                                      </p:cBhvr>
                                    </p:animEffect>
                                  </p:childTnLst>
                                </p:cTn>
                              </p:par>
                            </p:childTnLst>
                          </p:cTn>
                        </p:par>
                      </p:childTnLst>
                    </p:cTn>
                  </p:par>
                  <p:par>
                    <p:cTn id="59" fill="hold">
                      <p:stCondLst>
                        <p:cond delay="indefinite"/>
                      </p:stCondLst>
                      <p:childTnLst>
                        <p:par>
                          <p:cTn id="60" fill="hold">
                            <p:stCondLst>
                              <p:cond delay="0"/>
                            </p:stCondLst>
                            <p:childTnLst>
                              <p:par>
                                <p:cTn id="61" presetID="17" presetClass="entr" presetSubtype="10" fill="hold" grpId="0" nodeType="clickEffect">
                                  <p:stCondLst>
                                    <p:cond delay="0"/>
                                  </p:stCondLst>
                                  <p:childTnLst>
                                    <p:set>
                                      <p:cBhvr>
                                        <p:cTn id="62" dur="1" fill="hold">
                                          <p:stCondLst>
                                            <p:cond delay="0"/>
                                          </p:stCondLst>
                                        </p:cTn>
                                        <p:tgtEl>
                                          <p:spTgt spid="168972"/>
                                        </p:tgtEl>
                                        <p:attrNameLst>
                                          <p:attrName>style.visibility</p:attrName>
                                        </p:attrNameLst>
                                      </p:cBhvr>
                                      <p:to>
                                        <p:strVal val="visible"/>
                                      </p:to>
                                    </p:set>
                                    <p:anim calcmode="lin" valueType="num">
                                      <p:cBhvr>
                                        <p:cTn id="63" dur="500" fill="hold"/>
                                        <p:tgtEl>
                                          <p:spTgt spid="168972"/>
                                        </p:tgtEl>
                                        <p:attrNameLst>
                                          <p:attrName>ppt_w</p:attrName>
                                        </p:attrNameLst>
                                      </p:cBhvr>
                                      <p:tavLst>
                                        <p:tav tm="0">
                                          <p:val>
                                            <p:fltVal val="0"/>
                                          </p:val>
                                        </p:tav>
                                        <p:tav tm="100000">
                                          <p:val>
                                            <p:strVal val="#ppt_w"/>
                                          </p:val>
                                        </p:tav>
                                      </p:tavLst>
                                    </p:anim>
                                    <p:anim calcmode="lin" valueType="num">
                                      <p:cBhvr>
                                        <p:cTn id="64" dur="500" fill="hold"/>
                                        <p:tgtEl>
                                          <p:spTgt spid="168972"/>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6" presetClass="entr" presetSubtype="42" fill="hold" nodeType="clickEffect">
                                  <p:stCondLst>
                                    <p:cond delay="0"/>
                                  </p:stCondLst>
                                  <p:childTnLst>
                                    <p:set>
                                      <p:cBhvr>
                                        <p:cTn id="68" dur="1" fill="hold">
                                          <p:stCondLst>
                                            <p:cond delay="0"/>
                                          </p:stCondLst>
                                        </p:cTn>
                                        <p:tgtEl>
                                          <p:spTgt spid="168979"/>
                                        </p:tgtEl>
                                        <p:attrNameLst>
                                          <p:attrName>style.visibility</p:attrName>
                                        </p:attrNameLst>
                                      </p:cBhvr>
                                      <p:to>
                                        <p:strVal val="visible"/>
                                      </p:to>
                                    </p:set>
                                    <p:animEffect transition="in" filter="barn(outHorizontal)">
                                      <p:cBhvr>
                                        <p:cTn id="69" dur="500"/>
                                        <p:tgtEl>
                                          <p:spTgt spid="168979"/>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168983"/>
                                        </p:tgtEl>
                                        <p:attrNameLst>
                                          <p:attrName>style.visibility</p:attrName>
                                        </p:attrNameLst>
                                      </p:cBhvr>
                                      <p:to>
                                        <p:strVal val="visible"/>
                                      </p:to>
                                    </p:set>
                                    <p:animEffect transition="in" filter="blinds(horizontal)">
                                      <p:cBhvr>
                                        <p:cTn id="74" dur="500"/>
                                        <p:tgtEl>
                                          <p:spTgt spid="168983"/>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42" fill="hold" grpId="0" nodeType="clickEffect">
                                  <p:stCondLst>
                                    <p:cond delay="0"/>
                                  </p:stCondLst>
                                  <p:childTnLst>
                                    <p:set>
                                      <p:cBhvr>
                                        <p:cTn id="78" dur="1" fill="hold">
                                          <p:stCondLst>
                                            <p:cond delay="0"/>
                                          </p:stCondLst>
                                        </p:cTn>
                                        <p:tgtEl>
                                          <p:spTgt spid="168984"/>
                                        </p:tgtEl>
                                        <p:attrNameLst>
                                          <p:attrName>style.visibility</p:attrName>
                                        </p:attrNameLst>
                                      </p:cBhvr>
                                      <p:to>
                                        <p:strVal val="visible"/>
                                      </p:to>
                                    </p:set>
                                    <p:animEffect transition="in" filter="barn(outHorizontal)">
                                      <p:cBhvr>
                                        <p:cTn id="79" dur="500"/>
                                        <p:tgtEl>
                                          <p:spTgt spid="168984"/>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168985"/>
                                        </p:tgtEl>
                                        <p:attrNameLst>
                                          <p:attrName>style.visibility</p:attrName>
                                        </p:attrNameLst>
                                      </p:cBhvr>
                                      <p:to>
                                        <p:strVal val="visible"/>
                                      </p:to>
                                    </p:set>
                                    <p:animEffect transition="in" filter="blinds(horizontal)">
                                      <p:cBhvr>
                                        <p:cTn id="84" dur="500"/>
                                        <p:tgtEl>
                                          <p:spTgt spid="168985"/>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42" fill="hold" nodeType="clickEffect">
                                  <p:stCondLst>
                                    <p:cond delay="0"/>
                                  </p:stCondLst>
                                  <p:childTnLst>
                                    <p:set>
                                      <p:cBhvr>
                                        <p:cTn id="88" dur="1" fill="hold">
                                          <p:stCondLst>
                                            <p:cond delay="0"/>
                                          </p:stCondLst>
                                        </p:cTn>
                                        <p:tgtEl>
                                          <p:spTgt spid="168986"/>
                                        </p:tgtEl>
                                        <p:attrNameLst>
                                          <p:attrName>style.visibility</p:attrName>
                                        </p:attrNameLst>
                                      </p:cBhvr>
                                      <p:to>
                                        <p:strVal val="visible"/>
                                      </p:to>
                                    </p:set>
                                    <p:animEffect transition="in" filter="barn(outHorizontal)">
                                      <p:cBhvr>
                                        <p:cTn id="89" dur="500"/>
                                        <p:tgtEl>
                                          <p:spTgt spid="168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71" grpId="0"/>
      <p:bldP spid="168972" grpId="0" animBg="1"/>
      <p:bldP spid="168973" grpId="0" animBg="1"/>
      <p:bldP spid="168974" grpId="0" animBg="1"/>
      <p:bldP spid="168975" grpId="0" animBg="1"/>
      <p:bldP spid="168976" grpId="0" animBg="1"/>
      <p:bldP spid="168977" grpId="0"/>
      <p:bldP spid="168983" grpId="0"/>
      <p:bldP spid="168984" grpId="0"/>
      <p:bldP spid="16898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图片 169992"/>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15138" y="3708943"/>
            <a:ext cx="211931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9994" name="组合 169993"/>
          <p:cNvGrpSpPr/>
          <p:nvPr/>
        </p:nvGrpSpPr>
        <p:grpSpPr bwMode="auto">
          <a:xfrm>
            <a:off x="173038" y="1250950"/>
            <a:ext cx="6408737" cy="4897438"/>
            <a:chOff x="113" y="1253"/>
            <a:chExt cx="3919" cy="2903"/>
          </a:xfrm>
        </p:grpSpPr>
        <p:sp>
          <p:nvSpPr>
            <p:cNvPr id="57607" name="矩形 169994"/>
            <p:cNvSpPr>
              <a:spLocks noChangeArrowheads="1"/>
            </p:cNvSpPr>
            <p:nvPr/>
          </p:nvSpPr>
          <p:spPr bwMode="auto">
            <a:xfrm>
              <a:off x="113" y="1253"/>
              <a:ext cx="3919" cy="2903"/>
            </a:xfrm>
            <a:prstGeom prst="rect">
              <a:avLst/>
            </a:prstGeom>
            <a:solidFill>
              <a:schemeClr val="bg1"/>
            </a:solidFill>
            <a:ln w="9525">
              <a:solidFill>
                <a:schemeClr val="tx1"/>
              </a:solidFill>
              <a:miter lim="800000"/>
            </a:ln>
          </p:spPr>
          <p:txBody>
            <a:bodyPr/>
            <a:lstStyle/>
            <a:p>
              <a:endParaRPr lang="zh-CN" altLang="en-US"/>
            </a:p>
          </p:txBody>
        </p:sp>
        <p:sp>
          <p:nvSpPr>
            <p:cNvPr id="57608" name="直接连接符 169995"/>
            <p:cNvSpPr>
              <a:spLocks noChangeShapeType="1"/>
            </p:cNvSpPr>
            <p:nvPr/>
          </p:nvSpPr>
          <p:spPr bwMode="auto">
            <a:xfrm>
              <a:off x="575" y="1430"/>
              <a:ext cx="0" cy="25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609" name="直接连接符 169996"/>
            <p:cNvSpPr>
              <a:spLocks noChangeShapeType="1"/>
            </p:cNvSpPr>
            <p:nvPr/>
          </p:nvSpPr>
          <p:spPr bwMode="auto">
            <a:xfrm>
              <a:off x="575" y="1430"/>
              <a:ext cx="326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610" name="直接连接符 169997"/>
            <p:cNvSpPr>
              <a:spLocks noChangeShapeType="1"/>
            </p:cNvSpPr>
            <p:nvPr/>
          </p:nvSpPr>
          <p:spPr bwMode="auto">
            <a:xfrm>
              <a:off x="575" y="3974"/>
              <a:ext cx="326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611" name="直接连接符 169998"/>
            <p:cNvSpPr>
              <a:spLocks noChangeShapeType="1"/>
            </p:cNvSpPr>
            <p:nvPr/>
          </p:nvSpPr>
          <p:spPr bwMode="auto">
            <a:xfrm flipV="1">
              <a:off x="3839" y="1430"/>
              <a:ext cx="0" cy="25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57612" name="组合 169999"/>
            <p:cNvGrpSpPr/>
            <p:nvPr/>
          </p:nvGrpSpPr>
          <p:grpSpPr bwMode="auto">
            <a:xfrm>
              <a:off x="192" y="1311"/>
              <a:ext cx="3792" cy="2784"/>
              <a:chOff x="192" y="1311"/>
              <a:chExt cx="3792" cy="2784"/>
            </a:xfrm>
          </p:grpSpPr>
          <p:sp>
            <p:nvSpPr>
              <p:cNvPr id="57617" name="直接连接符 170000"/>
              <p:cNvSpPr>
                <a:spLocks noChangeShapeType="1"/>
              </p:cNvSpPr>
              <p:nvPr/>
            </p:nvSpPr>
            <p:spPr bwMode="auto">
              <a:xfrm>
                <a:off x="192" y="4086"/>
                <a:ext cx="379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618" name="直接连接符 170001"/>
              <p:cNvSpPr>
                <a:spLocks noChangeShapeType="1"/>
              </p:cNvSpPr>
              <p:nvPr/>
            </p:nvSpPr>
            <p:spPr bwMode="auto">
              <a:xfrm>
                <a:off x="192" y="1311"/>
                <a:ext cx="379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619" name="直接连接符 170002"/>
              <p:cNvSpPr>
                <a:spLocks noChangeShapeType="1"/>
              </p:cNvSpPr>
              <p:nvPr/>
            </p:nvSpPr>
            <p:spPr bwMode="auto">
              <a:xfrm>
                <a:off x="192" y="1311"/>
                <a:ext cx="0" cy="27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620" name="直接连接符 170003"/>
              <p:cNvSpPr>
                <a:spLocks noChangeShapeType="1"/>
              </p:cNvSpPr>
              <p:nvPr/>
            </p:nvSpPr>
            <p:spPr bwMode="auto">
              <a:xfrm>
                <a:off x="3975" y="1311"/>
                <a:ext cx="0" cy="27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7613" name="组合 170004"/>
            <p:cNvGrpSpPr/>
            <p:nvPr/>
          </p:nvGrpSpPr>
          <p:grpSpPr bwMode="auto">
            <a:xfrm>
              <a:off x="2496" y="3504"/>
              <a:ext cx="1344" cy="480"/>
              <a:chOff x="2496" y="3504"/>
              <a:chExt cx="1344" cy="480"/>
            </a:xfrm>
          </p:grpSpPr>
          <p:sp>
            <p:nvSpPr>
              <p:cNvPr id="57614" name="直接连接符 170005"/>
              <p:cNvSpPr>
                <a:spLocks noChangeShapeType="1"/>
              </p:cNvSpPr>
              <p:nvPr/>
            </p:nvSpPr>
            <p:spPr bwMode="auto">
              <a:xfrm>
                <a:off x="2496" y="3504"/>
                <a:ext cx="2" cy="48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615" name="直接连接符 170006"/>
              <p:cNvSpPr>
                <a:spLocks noChangeShapeType="1"/>
              </p:cNvSpPr>
              <p:nvPr/>
            </p:nvSpPr>
            <p:spPr bwMode="auto">
              <a:xfrm>
                <a:off x="2496" y="3504"/>
                <a:ext cx="13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616" name="文本框 170007"/>
              <p:cNvSpPr txBox="1">
                <a:spLocks noChangeArrowheads="1"/>
              </p:cNvSpPr>
              <p:nvPr/>
            </p:nvSpPr>
            <p:spPr bwMode="auto">
              <a:xfrm>
                <a:off x="2496" y="3600"/>
                <a:ext cx="129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eaLnBrk="1" hangingPunct="1">
                  <a:spcBef>
                    <a:spcPct val="50000"/>
                  </a:spcBef>
                </a:pPr>
                <a:r>
                  <a:rPr lang="zh-CN" altLang="en-US" sz="2400"/>
                  <a:t>标题（</a:t>
                </a:r>
                <a:r>
                  <a:rPr lang="en-US" altLang="zh-CN" sz="2400"/>
                  <a:t>P7</a:t>
                </a:r>
                <a:r>
                  <a:rPr lang="zh-CN" altLang="en-US" sz="2400"/>
                  <a:t>）</a:t>
                </a:r>
              </a:p>
            </p:txBody>
          </p:sp>
        </p:grpSp>
      </p:grpSp>
      <p:sp>
        <p:nvSpPr>
          <p:cNvPr id="170009" name="直接连接符 170008"/>
          <p:cNvSpPr>
            <a:spLocks noChangeShapeType="1"/>
          </p:cNvSpPr>
          <p:nvPr/>
        </p:nvSpPr>
        <p:spPr bwMode="auto">
          <a:xfrm>
            <a:off x="1262063" y="3397250"/>
            <a:ext cx="1982787" cy="158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10" name="直接连接符 170009"/>
          <p:cNvSpPr>
            <a:spLocks noChangeShapeType="1"/>
          </p:cNvSpPr>
          <p:nvPr/>
        </p:nvSpPr>
        <p:spPr bwMode="auto">
          <a:xfrm flipH="1">
            <a:off x="1262063" y="3705225"/>
            <a:ext cx="1982787" cy="158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70011" name="组合 170010"/>
          <p:cNvGrpSpPr/>
          <p:nvPr/>
        </p:nvGrpSpPr>
        <p:grpSpPr bwMode="auto">
          <a:xfrm>
            <a:off x="1577975" y="2386013"/>
            <a:ext cx="1344613" cy="1587"/>
            <a:chOff x="998" y="1786"/>
            <a:chExt cx="847" cy="1"/>
          </a:xfrm>
        </p:grpSpPr>
        <p:sp>
          <p:nvSpPr>
            <p:cNvPr id="57602" name="直接连接符 170011"/>
            <p:cNvSpPr>
              <a:spLocks noChangeShapeType="1"/>
            </p:cNvSpPr>
            <p:nvPr/>
          </p:nvSpPr>
          <p:spPr bwMode="auto">
            <a:xfrm>
              <a:off x="1289" y="1786"/>
              <a:ext cx="265"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603" name="直接连接符 170012"/>
            <p:cNvSpPr>
              <a:spLocks noChangeShapeType="1"/>
            </p:cNvSpPr>
            <p:nvPr/>
          </p:nvSpPr>
          <p:spPr bwMode="auto">
            <a:xfrm>
              <a:off x="998" y="1786"/>
              <a:ext cx="159"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604" name="直接连接符 170013"/>
            <p:cNvSpPr>
              <a:spLocks noChangeShapeType="1"/>
            </p:cNvSpPr>
            <p:nvPr/>
          </p:nvSpPr>
          <p:spPr bwMode="auto">
            <a:xfrm>
              <a:off x="1201" y="1786"/>
              <a:ext cx="44"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605" name="直接连接符 170014"/>
            <p:cNvSpPr>
              <a:spLocks noChangeShapeType="1"/>
            </p:cNvSpPr>
            <p:nvPr/>
          </p:nvSpPr>
          <p:spPr bwMode="auto">
            <a:xfrm>
              <a:off x="1598" y="1786"/>
              <a:ext cx="44"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606" name="直接连接符 170015"/>
            <p:cNvSpPr>
              <a:spLocks noChangeShapeType="1"/>
            </p:cNvSpPr>
            <p:nvPr/>
          </p:nvSpPr>
          <p:spPr bwMode="auto">
            <a:xfrm>
              <a:off x="1686" y="1786"/>
              <a:ext cx="159"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0017" name="任意多边形 170016"/>
          <p:cNvSpPr>
            <a:spLocks noChangeArrowheads="1"/>
          </p:cNvSpPr>
          <p:nvPr/>
        </p:nvSpPr>
        <p:spPr bwMode="auto">
          <a:xfrm>
            <a:off x="1700213" y="1836738"/>
            <a:ext cx="1100137" cy="1098550"/>
          </a:xfrm>
          <a:custGeom>
            <a:avLst/>
            <a:gdLst>
              <a:gd name="T0" fmla="*/ 158603252 w 7631"/>
              <a:gd name="T1" fmla="*/ 79207935 h 7618"/>
              <a:gd name="T2" fmla="*/ 158021251 w 7631"/>
              <a:gd name="T3" fmla="*/ 69663038 h 7618"/>
              <a:gd name="T4" fmla="*/ 156296151 w 7631"/>
              <a:gd name="T5" fmla="*/ 60263788 h 7618"/>
              <a:gd name="T6" fmla="*/ 153448856 w 7631"/>
              <a:gd name="T7" fmla="*/ 51114012 h 7618"/>
              <a:gd name="T8" fmla="*/ 149520599 w 7631"/>
              <a:gd name="T9" fmla="*/ 42380121 h 7618"/>
              <a:gd name="T10" fmla="*/ 144573947 w 7631"/>
              <a:gd name="T11" fmla="*/ 34186853 h 7618"/>
              <a:gd name="T12" fmla="*/ 138650565 w 7631"/>
              <a:gd name="T13" fmla="*/ 26679854 h 7618"/>
              <a:gd name="T14" fmla="*/ 131895772 w 7631"/>
              <a:gd name="T15" fmla="*/ 19900800 h 7618"/>
              <a:gd name="T16" fmla="*/ 124351090 w 7631"/>
              <a:gd name="T17" fmla="*/ 14015814 h 7618"/>
              <a:gd name="T18" fmla="*/ 116162127 w 7631"/>
              <a:gd name="T19" fmla="*/ 9066571 h 7618"/>
              <a:gd name="T20" fmla="*/ 107412066 w 7631"/>
              <a:gd name="T21" fmla="*/ 5136421 h 7618"/>
              <a:gd name="T22" fmla="*/ 98267132 w 7631"/>
              <a:gd name="T23" fmla="*/ 2287372 h 7618"/>
              <a:gd name="T24" fmla="*/ 88851885 w 7631"/>
              <a:gd name="T25" fmla="*/ 561532 h 7618"/>
              <a:gd name="T26" fmla="*/ 79312078 w 7631"/>
              <a:gd name="T27" fmla="*/ 0 h 7618"/>
              <a:gd name="T28" fmla="*/ 69751367 w 7631"/>
              <a:gd name="T29" fmla="*/ 561532 h 7618"/>
              <a:gd name="T30" fmla="*/ 60315361 w 7631"/>
              <a:gd name="T31" fmla="*/ 2287372 h 7618"/>
              <a:gd name="T32" fmla="*/ 51191187 w 7631"/>
              <a:gd name="T33" fmla="*/ 5136421 h 7618"/>
              <a:gd name="T34" fmla="*/ 42441126 w 7631"/>
              <a:gd name="T35" fmla="*/ 9066571 h 7618"/>
              <a:gd name="T36" fmla="*/ 34252162 w 7631"/>
              <a:gd name="T37" fmla="*/ 14015814 h 7618"/>
              <a:gd name="T38" fmla="*/ 26707480 w 7631"/>
              <a:gd name="T39" fmla="*/ 19900800 h 7618"/>
              <a:gd name="T40" fmla="*/ 19952688 w 7631"/>
              <a:gd name="T41" fmla="*/ 26679854 h 7618"/>
              <a:gd name="T42" fmla="*/ 14029306 w 7631"/>
              <a:gd name="T43" fmla="*/ 34186853 h 7618"/>
              <a:gd name="T44" fmla="*/ 9082654 w 7631"/>
              <a:gd name="T45" fmla="*/ 42380121 h 7618"/>
              <a:gd name="T46" fmla="*/ 5133636 w 7631"/>
              <a:gd name="T47" fmla="*/ 51114012 h 7618"/>
              <a:gd name="T48" fmla="*/ 2286197 w 7631"/>
              <a:gd name="T49" fmla="*/ 60263788 h 7618"/>
              <a:gd name="T50" fmla="*/ 561241 w 7631"/>
              <a:gd name="T51" fmla="*/ 69663038 h 7618"/>
              <a:gd name="T52" fmla="*/ 0 w 7631"/>
              <a:gd name="T53" fmla="*/ 79207935 h 7618"/>
              <a:gd name="T54" fmla="*/ 561241 w 7631"/>
              <a:gd name="T55" fmla="*/ 88752832 h 7618"/>
              <a:gd name="T56" fmla="*/ 2286197 w 7631"/>
              <a:gd name="T57" fmla="*/ 98172992 h 7618"/>
              <a:gd name="T58" fmla="*/ 5133636 w 7631"/>
              <a:gd name="T59" fmla="*/ 107301859 h 7618"/>
              <a:gd name="T60" fmla="*/ 9082654 w 7631"/>
              <a:gd name="T61" fmla="*/ 116035750 h 7618"/>
              <a:gd name="T62" fmla="*/ 14029306 w 7631"/>
              <a:gd name="T63" fmla="*/ 124229018 h 7618"/>
              <a:gd name="T64" fmla="*/ 19952688 w 7631"/>
              <a:gd name="T65" fmla="*/ 131756782 h 7618"/>
              <a:gd name="T66" fmla="*/ 26707480 w 7631"/>
              <a:gd name="T67" fmla="*/ 138515071 h 7618"/>
              <a:gd name="T68" fmla="*/ 34252162 w 7631"/>
              <a:gd name="T69" fmla="*/ 144400057 h 7618"/>
              <a:gd name="T70" fmla="*/ 42441126 w 7631"/>
              <a:gd name="T71" fmla="*/ 149349300 h 7618"/>
              <a:gd name="T72" fmla="*/ 51191187 w 7631"/>
              <a:gd name="T73" fmla="*/ 153279450 h 7618"/>
              <a:gd name="T74" fmla="*/ 60315361 w 7631"/>
              <a:gd name="T75" fmla="*/ 156128499 h 7618"/>
              <a:gd name="T76" fmla="*/ 69751367 w 7631"/>
              <a:gd name="T77" fmla="*/ 157854338 h 7618"/>
              <a:gd name="T78" fmla="*/ 79312078 w 7631"/>
              <a:gd name="T79" fmla="*/ 158415871 h 7618"/>
              <a:gd name="T80" fmla="*/ 88851885 w 7631"/>
              <a:gd name="T81" fmla="*/ 157854338 h 7618"/>
              <a:gd name="T82" fmla="*/ 98267132 w 7631"/>
              <a:gd name="T83" fmla="*/ 156128499 h 7618"/>
              <a:gd name="T84" fmla="*/ 107412066 w 7631"/>
              <a:gd name="T85" fmla="*/ 153279450 h 7618"/>
              <a:gd name="T86" fmla="*/ 116162127 w 7631"/>
              <a:gd name="T87" fmla="*/ 149349300 h 7618"/>
              <a:gd name="T88" fmla="*/ 124351090 w 7631"/>
              <a:gd name="T89" fmla="*/ 144400057 h 7618"/>
              <a:gd name="T90" fmla="*/ 131895772 w 7631"/>
              <a:gd name="T91" fmla="*/ 138515071 h 7618"/>
              <a:gd name="T92" fmla="*/ 138650565 w 7631"/>
              <a:gd name="T93" fmla="*/ 131756782 h 7618"/>
              <a:gd name="T94" fmla="*/ 144573947 w 7631"/>
              <a:gd name="T95" fmla="*/ 124229018 h 7618"/>
              <a:gd name="T96" fmla="*/ 149520599 w 7631"/>
              <a:gd name="T97" fmla="*/ 116035750 h 7618"/>
              <a:gd name="T98" fmla="*/ 153448856 w 7631"/>
              <a:gd name="T99" fmla="*/ 107301859 h 7618"/>
              <a:gd name="T100" fmla="*/ 156296151 w 7631"/>
              <a:gd name="T101" fmla="*/ 98172992 h 7618"/>
              <a:gd name="T102" fmla="*/ 158021251 w 7631"/>
              <a:gd name="T103" fmla="*/ 88752832 h 7618"/>
              <a:gd name="T104" fmla="*/ 158603252 w 7631"/>
              <a:gd name="T105" fmla="*/ 79207935 h 761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631" h="7618">
                <a:moveTo>
                  <a:pt x="7631" y="3809"/>
                </a:moveTo>
                <a:lnTo>
                  <a:pt x="7603" y="3350"/>
                </a:lnTo>
                <a:lnTo>
                  <a:pt x="7520" y="2898"/>
                </a:lnTo>
                <a:lnTo>
                  <a:pt x="7383" y="2458"/>
                </a:lnTo>
                <a:lnTo>
                  <a:pt x="7194" y="2038"/>
                </a:lnTo>
                <a:lnTo>
                  <a:pt x="6956" y="1644"/>
                </a:lnTo>
                <a:lnTo>
                  <a:pt x="6671" y="1283"/>
                </a:lnTo>
                <a:lnTo>
                  <a:pt x="6346" y="957"/>
                </a:lnTo>
                <a:lnTo>
                  <a:pt x="5983" y="674"/>
                </a:lnTo>
                <a:lnTo>
                  <a:pt x="5589" y="436"/>
                </a:lnTo>
                <a:lnTo>
                  <a:pt x="5168" y="247"/>
                </a:lnTo>
                <a:lnTo>
                  <a:pt x="4728" y="110"/>
                </a:lnTo>
                <a:lnTo>
                  <a:pt x="4275" y="27"/>
                </a:lnTo>
                <a:lnTo>
                  <a:pt x="3816" y="0"/>
                </a:lnTo>
                <a:lnTo>
                  <a:pt x="3356" y="27"/>
                </a:lnTo>
                <a:lnTo>
                  <a:pt x="2902" y="110"/>
                </a:lnTo>
                <a:lnTo>
                  <a:pt x="2463" y="247"/>
                </a:lnTo>
                <a:lnTo>
                  <a:pt x="2042" y="436"/>
                </a:lnTo>
                <a:lnTo>
                  <a:pt x="1648" y="674"/>
                </a:lnTo>
                <a:lnTo>
                  <a:pt x="1285" y="957"/>
                </a:lnTo>
                <a:lnTo>
                  <a:pt x="960" y="1283"/>
                </a:lnTo>
                <a:lnTo>
                  <a:pt x="675" y="1644"/>
                </a:lnTo>
                <a:lnTo>
                  <a:pt x="437" y="2038"/>
                </a:lnTo>
                <a:lnTo>
                  <a:pt x="247" y="2458"/>
                </a:lnTo>
                <a:lnTo>
                  <a:pt x="110" y="2898"/>
                </a:lnTo>
                <a:lnTo>
                  <a:pt x="27" y="3350"/>
                </a:lnTo>
                <a:lnTo>
                  <a:pt x="0" y="3809"/>
                </a:lnTo>
                <a:lnTo>
                  <a:pt x="27" y="4268"/>
                </a:lnTo>
                <a:lnTo>
                  <a:pt x="110" y="4721"/>
                </a:lnTo>
                <a:lnTo>
                  <a:pt x="247" y="5160"/>
                </a:lnTo>
                <a:lnTo>
                  <a:pt x="437" y="5580"/>
                </a:lnTo>
                <a:lnTo>
                  <a:pt x="675" y="5974"/>
                </a:lnTo>
                <a:lnTo>
                  <a:pt x="960" y="6336"/>
                </a:lnTo>
                <a:lnTo>
                  <a:pt x="1285" y="6661"/>
                </a:lnTo>
                <a:lnTo>
                  <a:pt x="1648" y="6944"/>
                </a:lnTo>
                <a:lnTo>
                  <a:pt x="2042" y="7182"/>
                </a:lnTo>
                <a:lnTo>
                  <a:pt x="2463" y="7371"/>
                </a:lnTo>
                <a:lnTo>
                  <a:pt x="2902" y="7508"/>
                </a:lnTo>
                <a:lnTo>
                  <a:pt x="3356" y="7591"/>
                </a:lnTo>
                <a:lnTo>
                  <a:pt x="3816" y="7618"/>
                </a:lnTo>
                <a:lnTo>
                  <a:pt x="4275" y="7591"/>
                </a:lnTo>
                <a:lnTo>
                  <a:pt x="4728" y="7508"/>
                </a:lnTo>
                <a:lnTo>
                  <a:pt x="5168" y="7371"/>
                </a:lnTo>
                <a:lnTo>
                  <a:pt x="5589" y="7182"/>
                </a:lnTo>
                <a:lnTo>
                  <a:pt x="5983" y="6944"/>
                </a:lnTo>
                <a:lnTo>
                  <a:pt x="6346" y="6661"/>
                </a:lnTo>
                <a:lnTo>
                  <a:pt x="6671" y="6336"/>
                </a:lnTo>
                <a:lnTo>
                  <a:pt x="6956" y="5974"/>
                </a:lnTo>
                <a:lnTo>
                  <a:pt x="7194" y="5580"/>
                </a:lnTo>
                <a:lnTo>
                  <a:pt x="7383" y="5160"/>
                </a:lnTo>
                <a:lnTo>
                  <a:pt x="7520" y="4721"/>
                </a:lnTo>
                <a:lnTo>
                  <a:pt x="7603" y="4268"/>
                </a:lnTo>
                <a:lnTo>
                  <a:pt x="7631" y="3809"/>
                </a:lnTo>
                <a:close/>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18" name="任意多边形 170017"/>
          <p:cNvSpPr>
            <a:spLocks noChangeArrowheads="1"/>
          </p:cNvSpPr>
          <p:nvPr/>
        </p:nvSpPr>
        <p:spPr bwMode="auto">
          <a:xfrm>
            <a:off x="1966913" y="2100263"/>
            <a:ext cx="573087" cy="571500"/>
          </a:xfrm>
          <a:custGeom>
            <a:avLst/>
            <a:gdLst>
              <a:gd name="T0" fmla="*/ 82769332 w 3968"/>
              <a:gd name="T1" fmla="*/ 41218103 h 3962"/>
              <a:gd name="T2" fmla="*/ 82268747 w 3968"/>
              <a:gd name="T3" fmla="*/ 34768029 h 3962"/>
              <a:gd name="T4" fmla="*/ 80746052 w 3968"/>
              <a:gd name="T5" fmla="*/ 28484414 h 3962"/>
              <a:gd name="T6" fmla="*/ 78263782 w 3968"/>
              <a:gd name="T7" fmla="*/ 22492030 h 3962"/>
              <a:gd name="T8" fmla="*/ 74863678 w 3968"/>
              <a:gd name="T9" fmla="*/ 16999024 h 3962"/>
              <a:gd name="T10" fmla="*/ 70650160 w 3968"/>
              <a:gd name="T11" fmla="*/ 12067853 h 3962"/>
              <a:gd name="T12" fmla="*/ 65706562 w 3968"/>
              <a:gd name="T13" fmla="*/ 7885748 h 3962"/>
              <a:gd name="T14" fmla="*/ 60178757 w 3968"/>
              <a:gd name="T15" fmla="*/ 4494252 h 3962"/>
              <a:gd name="T16" fmla="*/ 54171309 w 3968"/>
              <a:gd name="T17" fmla="*/ 2018281 h 3962"/>
              <a:gd name="T18" fmla="*/ 47871829 w 3968"/>
              <a:gd name="T19" fmla="*/ 499377 h 3962"/>
              <a:gd name="T20" fmla="*/ 41384738 w 3968"/>
              <a:gd name="T21" fmla="*/ 0 h 3962"/>
              <a:gd name="T22" fmla="*/ 34918301 w 3968"/>
              <a:gd name="T23" fmla="*/ 499377 h 3962"/>
              <a:gd name="T24" fmla="*/ 28598023 w 3968"/>
              <a:gd name="T25" fmla="*/ 2018281 h 3962"/>
              <a:gd name="T26" fmla="*/ 22590575 w 3968"/>
              <a:gd name="T27" fmla="*/ 4494252 h 3962"/>
              <a:gd name="T28" fmla="*/ 17062770 w 3968"/>
              <a:gd name="T29" fmla="*/ 7885748 h 3962"/>
              <a:gd name="T30" fmla="*/ 12119172 w 3968"/>
              <a:gd name="T31" fmla="*/ 12067853 h 3962"/>
              <a:gd name="T32" fmla="*/ 7905654 w 3968"/>
              <a:gd name="T33" fmla="*/ 16999024 h 3962"/>
              <a:gd name="T34" fmla="*/ 4505550 w 3968"/>
              <a:gd name="T35" fmla="*/ 22492030 h 3962"/>
              <a:gd name="T36" fmla="*/ 2023280 w 3968"/>
              <a:gd name="T37" fmla="*/ 28484414 h 3962"/>
              <a:gd name="T38" fmla="*/ 500585 w 3968"/>
              <a:gd name="T39" fmla="*/ 34768029 h 3962"/>
              <a:gd name="T40" fmla="*/ 0 w 3968"/>
              <a:gd name="T41" fmla="*/ 41218103 h 3962"/>
              <a:gd name="T42" fmla="*/ 500585 w 3968"/>
              <a:gd name="T43" fmla="*/ 47668177 h 3962"/>
              <a:gd name="T44" fmla="*/ 2023280 w 3968"/>
              <a:gd name="T45" fmla="*/ 53951793 h 3962"/>
              <a:gd name="T46" fmla="*/ 4505550 w 3968"/>
              <a:gd name="T47" fmla="*/ 59944176 h 3962"/>
              <a:gd name="T48" fmla="*/ 7905654 w 3968"/>
              <a:gd name="T49" fmla="*/ 65457954 h 3962"/>
              <a:gd name="T50" fmla="*/ 12119172 w 3968"/>
              <a:gd name="T51" fmla="*/ 70368354 h 3962"/>
              <a:gd name="T52" fmla="*/ 17062770 w 3968"/>
              <a:gd name="T53" fmla="*/ 74550458 h 3962"/>
              <a:gd name="T54" fmla="*/ 22590575 w 3968"/>
              <a:gd name="T55" fmla="*/ 77941955 h 3962"/>
              <a:gd name="T56" fmla="*/ 28598023 w 3968"/>
              <a:gd name="T57" fmla="*/ 80417926 h 3962"/>
              <a:gd name="T58" fmla="*/ 34918301 w 3968"/>
              <a:gd name="T59" fmla="*/ 81936829 h 3962"/>
              <a:gd name="T60" fmla="*/ 41384738 w 3968"/>
              <a:gd name="T61" fmla="*/ 82436206 h 3962"/>
              <a:gd name="T62" fmla="*/ 47871829 w 3968"/>
              <a:gd name="T63" fmla="*/ 81936829 h 3962"/>
              <a:gd name="T64" fmla="*/ 54171309 w 3968"/>
              <a:gd name="T65" fmla="*/ 80417926 h 3962"/>
              <a:gd name="T66" fmla="*/ 60178757 w 3968"/>
              <a:gd name="T67" fmla="*/ 77941955 h 3962"/>
              <a:gd name="T68" fmla="*/ 65706562 w 3968"/>
              <a:gd name="T69" fmla="*/ 74550458 h 3962"/>
              <a:gd name="T70" fmla="*/ 70650160 w 3968"/>
              <a:gd name="T71" fmla="*/ 70368354 h 3962"/>
              <a:gd name="T72" fmla="*/ 74863678 w 3968"/>
              <a:gd name="T73" fmla="*/ 65457954 h 3962"/>
              <a:gd name="T74" fmla="*/ 78263782 w 3968"/>
              <a:gd name="T75" fmla="*/ 59944176 h 3962"/>
              <a:gd name="T76" fmla="*/ 80746052 w 3968"/>
              <a:gd name="T77" fmla="*/ 53951793 h 3962"/>
              <a:gd name="T78" fmla="*/ 82268747 w 3968"/>
              <a:gd name="T79" fmla="*/ 47668177 h 3962"/>
              <a:gd name="T80" fmla="*/ 82769332 w 3968"/>
              <a:gd name="T81" fmla="*/ 41218103 h 39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968" h="3962">
                <a:moveTo>
                  <a:pt x="3968" y="1981"/>
                </a:moveTo>
                <a:lnTo>
                  <a:pt x="3944" y="1671"/>
                </a:lnTo>
                <a:lnTo>
                  <a:pt x="3871" y="1369"/>
                </a:lnTo>
                <a:lnTo>
                  <a:pt x="3752" y="1081"/>
                </a:lnTo>
                <a:lnTo>
                  <a:pt x="3589" y="817"/>
                </a:lnTo>
                <a:lnTo>
                  <a:pt x="3387" y="580"/>
                </a:lnTo>
                <a:lnTo>
                  <a:pt x="3150" y="379"/>
                </a:lnTo>
                <a:lnTo>
                  <a:pt x="2885" y="216"/>
                </a:lnTo>
                <a:lnTo>
                  <a:pt x="2597" y="97"/>
                </a:lnTo>
                <a:lnTo>
                  <a:pt x="2295" y="24"/>
                </a:lnTo>
                <a:lnTo>
                  <a:pt x="1984" y="0"/>
                </a:lnTo>
                <a:lnTo>
                  <a:pt x="1674" y="24"/>
                </a:lnTo>
                <a:lnTo>
                  <a:pt x="1371" y="97"/>
                </a:lnTo>
                <a:lnTo>
                  <a:pt x="1083" y="216"/>
                </a:lnTo>
                <a:lnTo>
                  <a:pt x="818" y="379"/>
                </a:lnTo>
                <a:lnTo>
                  <a:pt x="581" y="580"/>
                </a:lnTo>
                <a:lnTo>
                  <a:pt x="379" y="817"/>
                </a:lnTo>
                <a:lnTo>
                  <a:pt x="216" y="1081"/>
                </a:lnTo>
                <a:lnTo>
                  <a:pt x="97" y="1369"/>
                </a:lnTo>
                <a:lnTo>
                  <a:pt x="24" y="1671"/>
                </a:lnTo>
                <a:lnTo>
                  <a:pt x="0" y="1981"/>
                </a:lnTo>
                <a:lnTo>
                  <a:pt x="24" y="2291"/>
                </a:lnTo>
                <a:lnTo>
                  <a:pt x="97" y="2593"/>
                </a:lnTo>
                <a:lnTo>
                  <a:pt x="216" y="2881"/>
                </a:lnTo>
                <a:lnTo>
                  <a:pt x="379" y="3146"/>
                </a:lnTo>
                <a:lnTo>
                  <a:pt x="581" y="3382"/>
                </a:lnTo>
                <a:lnTo>
                  <a:pt x="818" y="3583"/>
                </a:lnTo>
                <a:lnTo>
                  <a:pt x="1083" y="3746"/>
                </a:lnTo>
                <a:lnTo>
                  <a:pt x="1371" y="3865"/>
                </a:lnTo>
                <a:lnTo>
                  <a:pt x="1674" y="3938"/>
                </a:lnTo>
                <a:lnTo>
                  <a:pt x="1984" y="3962"/>
                </a:lnTo>
                <a:lnTo>
                  <a:pt x="2295" y="3938"/>
                </a:lnTo>
                <a:lnTo>
                  <a:pt x="2597" y="3865"/>
                </a:lnTo>
                <a:lnTo>
                  <a:pt x="2885" y="3746"/>
                </a:lnTo>
                <a:lnTo>
                  <a:pt x="3150" y="3583"/>
                </a:lnTo>
                <a:lnTo>
                  <a:pt x="3387" y="3382"/>
                </a:lnTo>
                <a:lnTo>
                  <a:pt x="3589" y="3146"/>
                </a:lnTo>
                <a:lnTo>
                  <a:pt x="3752" y="2881"/>
                </a:lnTo>
                <a:lnTo>
                  <a:pt x="3871" y="2593"/>
                </a:lnTo>
                <a:lnTo>
                  <a:pt x="3944" y="2291"/>
                </a:lnTo>
                <a:lnTo>
                  <a:pt x="3968" y="1981"/>
                </a:lnTo>
                <a:close/>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19" name="直接连接符 170018"/>
          <p:cNvSpPr>
            <a:spLocks noChangeShapeType="1"/>
          </p:cNvSpPr>
          <p:nvPr/>
        </p:nvSpPr>
        <p:spPr bwMode="auto">
          <a:xfrm>
            <a:off x="1714500" y="4260850"/>
            <a:ext cx="1079500"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20" name="直接连接符 170019"/>
          <p:cNvSpPr>
            <a:spLocks noChangeShapeType="1"/>
          </p:cNvSpPr>
          <p:nvPr/>
        </p:nvSpPr>
        <p:spPr bwMode="auto">
          <a:xfrm flipH="1">
            <a:off x="1700213" y="5348288"/>
            <a:ext cx="1100137" cy="158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21" name="直接连接符 170020"/>
          <p:cNvSpPr>
            <a:spLocks noChangeShapeType="1"/>
          </p:cNvSpPr>
          <p:nvPr/>
        </p:nvSpPr>
        <p:spPr bwMode="auto">
          <a:xfrm flipH="1">
            <a:off x="2120900" y="3040063"/>
            <a:ext cx="263525" cy="158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70022" name="组合 170021"/>
          <p:cNvGrpSpPr/>
          <p:nvPr/>
        </p:nvGrpSpPr>
        <p:grpSpPr bwMode="auto">
          <a:xfrm>
            <a:off x="2120900" y="5210175"/>
            <a:ext cx="263525" cy="1588"/>
            <a:chOff x="1249" y="3021"/>
            <a:chExt cx="166" cy="1"/>
          </a:xfrm>
        </p:grpSpPr>
        <p:sp>
          <p:nvSpPr>
            <p:cNvPr id="57600" name="直接连接符 170022"/>
            <p:cNvSpPr>
              <a:spLocks noChangeShapeType="1"/>
            </p:cNvSpPr>
            <p:nvPr/>
          </p:nvSpPr>
          <p:spPr bwMode="auto">
            <a:xfrm>
              <a:off x="1249" y="3021"/>
              <a:ext cx="61"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601" name="直接连接符 170023"/>
            <p:cNvSpPr>
              <a:spLocks noChangeShapeType="1"/>
            </p:cNvSpPr>
            <p:nvPr/>
          </p:nvSpPr>
          <p:spPr bwMode="auto">
            <a:xfrm>
              <a:off x="1354" y="3021"/>
              <a:ext cx="61"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0025" name="直接连接符 170024"/>
          <p:cNvSpPr>
            <a:spLocks noChangeShapeType="1"/>
          </p:cNvSpPr>
          <p:nvPr/>
        </p:nvSpPr>
        <p:spPr bwMode="auto">
          <a:xfrm>
            <a:off x="1887538" y="4822825"/>
            <a:ext cx="720725"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26" name="任意多边形 170025"/>
          <p:cNvSpPr>
            <a:spLocks noChangeArrowheads="1"/>
          </p:cNvSpPr>
          <p:nvPr/>
        </p:nvSpPr>
        <p:spPr bwMode="auto">
          <a:xfrm>
            <a:off x="1966913" y="4533900"/>
            <a:ext cx="573087" cy="571500"/>
          </a:xfrm>
          <a:custGeom>
            <a:avLst/>
            <a:gdLst>
              <a:gd name="T0" fmla="*/ 82769332 w 3968"/>
              <a:gd name="T1" fmla="*/ 41197319 h 3963"/>
              <a:gd name="T2" fmla="*/ 82268747 w 3968"/>
              <a:gd name="T3" fmla="*/ 34771225 h 3963"/>
              <a:gd name="T4" fmla="*/ 80746052 w 3968"/>
              <a:gd name="T5" fmla="*/ 28490782 h 3963"/>
              <a:gd name="T6" fmla="*/ 78263782 w 3968"/>
              <a:gd name="T7" fmla="*/ 22501497 h 3963"/>
              <a:gd name="T8" fmla="*/ 74863678 w 3968"/>
              <a:gd name="T9" fmla="*/ 16990552 h 3963"/>
              <a:gd name="T10" fmla="*/ 70650160 w 3968"/>
              <a:gd name="T11" fmla="*/ 12082545 h 3963"/>
              <a:gd name="T12" fmla="*/ 65706562 w 3968"/>
              <a:gd name="T13" fmla="*/ 7881739 h 3963"/>
              <a:gd name="T14" fmla="*/ 60178757 w 3968"/>
              <a:gd name="T15" fmla="*/ 4512730 h 3963"/>
              <a:gd name="T16" fmla="*/ 54171309 w 3968"/>
              <a:gd name="T17" fmla="*/ 2017195 h 3963"/>
              <a:gd name="T18" fmla="*/ 47871829 w 3968"/>
              <a:gd name="T19" fmla="*/ 519873 h 3963"/>
              <a:gd name="T20" fmla="*/ 41384738 w 3968"/>
              <a:gd name="T21" fmla="*/ 0 h 3963"/>
              <a:gd name="T22" fmla="*/ 34918301 w 3968"/>
              <a:gd name="T23" fmla="*/ 519873 h 3963"/>
              <a:gd name="T24" fmla="*/ 28598023 w 3968"/>
              <a:gd name="T25" fmla="*/ 2017195 h 3963"/>
              <a:gd name="T26" fmla="*/ 22590575 w 3968"/>
              <a:gd name="T27" fmla="*/ 4512730 h 3963"/>
              <a:gd name="T28" fmla="*/ 17062770 w 3968"/>
              <a:gd name="T29" fmla="*/ 7881739 h 3963"/>
              <a:gd name="T30" fmla="*/ 12119172 w 3968"/>
              <a:gd name="T31" fmla="*/ 12082545 h 3963"/>
              <a:gd name="T32" fmla="*/ 7905654 w 3968"/>
              <a:gd name="T33" fmla="*/ 16990552 h 3963"/>
              <a:gd name="T34" fmla="*/ 4505550 w 3968"/>
              <a:gd name="T35" fmla="*/ 22501497 h 3963"/>
              <a:gd name="T36" fmla="*/ 2023280 w 3968"/>
              <a:gd name="T37" fmla="*/ 28490782 h 3963"/>
              <a:gd name="T38" fmla="*/ 500585 w 3968"/>
              <a:gd name="T39" fmla="*/ 34771225 h 3963"/>
              <a:gd name="T40" fmla="*/ 0 w 3968"/>
              <a:gd name="T41" fmla="*/ 41197319 h 3963"/>
              <a:gd name="T42" fmla="*/ 500585 w 3968"/>
              <a:gd name="T43" fmla="*/ 47644180 h 3963"/>
              <a:gd name="T44" fmla="*/ 2023280 w 3968"/>
              <a:gd name="T45" fmla="*/ 53924623 h 3963"/>
              <a:gd name="T46" fmla="*/ 4505550 w 3968"/>
              <a:gd name="T47" fmla="*/ 59893142 h 3963"/>
              <a:gd name="T48" fmla="*/ 7905654 w 3968"/>
              <a:gd name="T49" fmla="*/ 65424853 h 3963"/>
              <a:gd name="T50" fmla="*/ 12119172 w 3968"/>
              <a:gd name="T51" fmla="*/ 70332860 h 3963"/>
              <a:gd name="T52" fmla="*/ 17062770 w 3968"/>
              <a:gd name="T53" fmla="*/ 74533666 h 3963"/>
              <a:gd name="T54" fmla="*/ 22590575 w 3968"/>
              <a:gd name="T55" fmla="*/ 77902675 h 3963"/>
              <a:gd name="T56" fmla="*/ 28598023 w 3968"/>
              <a:gd name="T57" fmla="*/ 80398210 h 3963"/>
              <a:gd name="T58" fmla="*/ 34918301 w 3968"/>
              <a:gd name="T59" fmla="*/ 81895532 h 3963"/>
              <a:gd name="T60" fmla="*/ 41384738 w 3968"/>
              <a:gd name="T61" fmla="*/ 82415405 h 3963"/>
              <a:gd name="T62" fmla="*/ 47871829 w 3968"/>
              <a:gd name="T63" fmla="*/ 81895532 h 3963"/>
              <a:gd name="T64" fmla="*/ 54171309 w 3968"/>
              <a:gd name="T65" fmla="*/ 80398210 h 3963"/>
              <a:gd name="T66" fmla="*/ 60178757 w 3968"/>
              <a:gd name="T67" fmla="*/ 77902675 h 3963"/>
              <a:gd name="T68" fmla="*/ 65706562 w 3968"/>
              <a:gd name="T69" fmla="*/ 74533666 h 3963"/>
              <a:gd name="T70" fmla="*/ 70650160 w 3968"/>
              <a:gd name="T71" fmla="*/ 70332860 h 3963"/>
              <a:gd name="T72" fmla="*/ 74863678 w 3968"/>
              <a:gd name="T73" fmla="*/ 65424853 h 3963"/>
              <a:gd name="T74" fmla="*/ 78263782 w 3968"/>
              <a:gd name="T75" fmla="*/ 59893142 h 3963"/>
              <a:gd name="T76" fmla="*/ 80746052 w 3968"/>
              <a:gd name="T77" fmla="*/ 53924623 h 3963"/>
              <a:gd name="T78" fmla="*/ 82268747 w 3968"/>
              <a:gd name="T79" fmla="*/ 47644180 h 3963"/>
              <a:gd name="T80" fmla="*/ 82769332 w 3968"/>
              <a:gd name="T81" fmla="*/ 41197319 h 396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968" h="3963">
                <a:moveTo>
                  <a:pt x="3968" y="1981"/>
                </a:moveTo>
                <a:lnTo>
                  <a:pt x="3944" y="1672"/>
                </a:lnTo>
                <a:lnTo>
                  <a:pt x="3871" y="1370"/>
                </a:lnTo>
                <a:lnTo>
                  <a:pt x="3752" y="1082"/>
                </a:lnTo>
                <a:lnTo>
                  <a:pt x="3589" y="817"/>
                </a:lnTo>
                <a:lnTo>
                  <a:pt x="3387" y="581"/>
                </a:lnTo>
                <a:lnTo>
                  <a:pt x="3150" y="379"/>
                </a:lnTo>
                <a:lnTo>
                  <a:pt x="2885" y="217"/>
                </a:lnTo>
                <a:lnTo>
                  <a:pt x="2597" y="97"/>
                </a:lnTo>
                <a:lnTo>
                  <a:pt x="2295" y="25"/>
                </a:lnTo>
                <a:lnTo>
                  <a:pt x="1984" y="0"/>
                </a:lnTo>
                <a:lnTo>
                  <a:pt x="1674" y="25"/>
                </a:lnTo>
                <a:lnTo>
                  <a:pt x="1371" y="97"/>
                </a:lnTo>
                <a:lnTo>
                  <a:pt x="1083" y="217"/>
                </a:lnTo>
                <a:lnTo>
                  <a:pt x="818" y="379"/>
                </a:lnTo>
                <a:lnTo>
                  <a:pt x="581" y="581"/>
                </a:lnTo>
                <a:lnTo>
                  <a:pt x="379" y="817"/>
                </a:lnTo>
                <a:lnTo>
                  <a:pt x="216" y="1082"/>
                </a:lnTo>
                <a:lnTo>
                  <a:pt x="97" y="1370"/>
                </a:lnTo>
                <a:lnTo>
                  <a:pt x="24" y="1672"/>
                </a:lnTo>
                <a:lnTo>
                  <a:pt x="0" y="1981"/>
                </a:lnTo>
                <a:lnTo>
                  <a:pt x="24" y="2291"/>
                </a:lnTo>
                <a:lnTo>
                  <a:pt x="97" y="2593"/>
                </a:lnTo>
                <a:lnTo>
                  <a:pt x="216" y="2880"/>
                </a:lnTo>
                <a:lnTo>
                  <a:pt x="379" y="3146"/>
                </a:lnTo>
                <a:lnTo>
                  <a:pt x="581" y="3382"/>
                </a:lnTo>
                <a:lnTo>
                  <a:pt x="818" y="3584"/>
                </a:lnTo>
                <a:lnTo>
                  <a:pt x="1083" y="3746"/>
                </a:lnTo>
                <a:lnTo>
                  <a:pt x="1371" y="3866"/>
                </a:lnTo>
                <a:lnTo>
                  <a:pt x="1674" y="3938"/>
                </a:lnTo>
                <a:lnTo>
                  <a:pt x="1984" y="3963"/>
                </a:lnTo>
                <a:lnTo>
                  <a:pt x="2295" y="3938"/>
                </a:lnTo>
                <a:lnTo>
                  <a:pt x="2597" y="3866"/>
                </a:lnTo>
                <a:lnTo>
                  <a:pt x="2885" y="3746"/>
                </a:lnTo>
                <a:lnTo>
                  <a:pt x="3150" y="3584"/>
                </a:lnTo>
                <a:lnTo>
                  <a:pt x="3387" y="3382"/>
                </a:lnTo>
                <a:lnTo>
                  <a:pt x="3589" y="3146"/>
                </a:lnTo>
                <a:lnTo>
                  <a:pt x="3752" y="2880"/>
                </a:lnTo>
                <a:lnTo>
                  <a:pt x="3871" y="2593"/>
                </a:lnTo>
                <a:lnTo>
                  <a:pt x="3944" y="2291"/>
                </a:lnTo>
                <a:lnTo>
                  <a:pt x="3968" y="1981"/>
                </a:lnTo>
                <a:close/>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27" name="直接连接符 170026"/>
          <p:cNvSpPr>
            <a:spLocks noChangeShapeType="1"/>
          </p:cNvSpPr>
          <p:nvPr/>
        </p:nvSpPr>
        <p:spPr bwMode="auto">
          <a:xfrm>
            <a:off x="1966913" y="1725613"/>
            <a:ext cx="573087" cy="158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28" name="直接连接符 170027"/>
          <p:cNvSpPr>
            <a:spLocks noChangeShapeType="1"/>
          </p:cNvSpPr>
          <p:nvPr/>
        </p:nvSpPr>
        <p:spPr bwMode="auto">
          <a:xfrm flipH="1">
            <a:off x="1612900" y="5095875"/>
            <a:ext cx="1588" cy="56197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29" name="直接连接符 170028"/>
          <p:cNvSpPr>
            <a:spLocks noChangeShapeType="1"/>
          </p:cNvSpPr>
          <p:nvPr/>
        </p:nvSpPr>
        <p:spPr bwMode="auto">
          <a:xfrm flipV="1">
            <a:off x="1262063" y="2185988"/>
            <a:ext cx="474662" cy="1211262"/>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30" name="直接连接符 170029"/>
          <p:cNvSpPr>
            <a:spLocks noChangeShapeType="1"/>
          </p:cNvSpPr>
          <p:nvPr/>
        </p:nvSpPr>
        <p:spPr bwMode="auto">
          <a:xfrm flipV="1">
            <a:off x="2120900" y="2921000"/>
            <a:ext cx="1588" cy="47625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70031" name="组合 170030"/>
          <p:cNvGrpSpPr/>
          <p:nvPr/>
        </p:nvGrpSpPr>
        <p:grpSpPr bwMode="auto">
          <a:xfrm>
            <a:off x="1966913" y="4248150"/>
            <a:ext cx="1587" cy="1100138"/>
            <a:chOff x="1152" y="2415"/>
            <a:chExt cx="1" cy="693"/>
          </a:xfrm>
        </p:grpSpPr>
        <p:sp>
          <p:nvSpPr>
            <p:cNvPr id="57594" name="直接连接符 170031"/>
            <p:cNvSpPr>
              <a:spLocks noChangeShapeType="1"/>
            </p:cNvSpPr>
            <p:nvPr/>
          </p:nvSpPr>
          <p:spPr bwMode="auto">
            <a:xfrm>
              <a:off x="1152" y="2415"/>
              <a:ext cx="1" cy="6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95" name="直接连接符 170032"/>
            <p:cNvSpPr>
              <a:spLocks noChangeShapeType="1"/>
            </p:cNvSpPr>
            <p:nvPr/>
          </p:nvSpPr>
          <p:spPr bwMode="auto">
            <a:xfrm>
              <a:off x="1152" y="2519"/>
              <a:ext cx="1" cy="8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96" name="直接连接符 170033"/>
            <p:cNvSpPr>
              <a:spLocks noChangeShapeType="1"/>
            </p:cNvSpPr>
            <p:nvPr/>
          </p:nvSpPr>
          <p:spPr bwMode="auto">
            <a:xfrm>
              <a:off x="1152" y="2651"/>
              <a:ext cx="1" cy="8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97" name="直接连接符 170034"/>
            <p:cNvSpPr>
              <a:spLocks noChangeShapeType="1"/>
            </p:cNvSpPr>
            <p:nvPr/>
          </p:nvSpPr>
          <p:spPr bwMode="auto">
            <a:xfrm>
              <a:off x="1152" y="2783"/>
              <a:ext cx="1" cy="8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98" name="直接连接符 170035"/>
            <p:cNvSpPr>
              <a:spLocks noChangeShapeType="1"/>
            </p:cNvSpPr>
            <p:nvPr/>
          </p:nvSpPr>
          <p:spPr bwMode="auto">
            <a:xfrm>
              <a:off x="1152" y="2915"/>
              <a:ext cx="1" cy="8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99" name="直接连接符 170036"/>
            <p:cNvSpPr>
              <a:spLocks noChangeShapeType="1"/>
            </p:cNvSpPr>
            <p:nvPr/>
          </p:nvSpPr>
          <p:spPr bwMode="auto">
            <a:xfrm>
              <a:off x="1152" y="3047"/>
              <a:ext cx="1" cy="6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0038" name="任意多边形 170037"/>
          <p:cNvSpPr>
            <a:spLocks noChangeArrowheads="1"/>
          </p:cNvSpPr>
          <p:nvPr/>
        </p:nvSpPr>
        <p:spPr bwMode="auto">
          <a:xfrm>
            <a:off x="1416050" y="5172075"/>
            <a:ext cx="396875" cy="395288"/>
          </a:xfrm>
          <a:custGeom>
            <a:avLst/>
            <a:gdLst>
              <a:gd name="T0" fmla="*/ 57338830 w 2747"/>
              <a:gd name="T1" fmla="*/ 28471688 h 2743"/>
              <a:gd name="T2" fmla="*/ 56796179 w 2747"/>
              <a:gd name="T3" fmla="*/ 22926848 h 2743"/>
              <a:gd name="T4" fmla="*/ 55168081 w 2747"/>
              <a:gd name="T5" fmla="*/ 17568916 h 2743"/>
              <a:gd name="T6" fmla="*/ 52517095 w 2747"/>
              <a:gd name="T7" fmla="*/ 12647198 h 2743"/>
              <a:gd name="T8" fmla="*/ 48947820 w 2747"/>
              <a:gd name="T9" fmla="*/ 8327564 h 2743"/>
              <a:gd name="T10" fmla="*/ 44606178 w 2747"/>
              <a:gd name="T11" fmla="*/ 4776457 h 2743"/>
              <a:gd name="T12" fmla="*/ 39659183 w 2747"/>
              <a:gd name="T13" fmla="*/ 2159745 h 2743"/>
              <a:gd name="T14" fmla="*/ 34273848 w 2747"/>
              <a:gd name="T15" fmla="*/ 539972 h 2743"/>
              <a:gd name="T16" fmla="*/ 28679889 w 2747"/>
              <a:gd name="T17" fmla="*/ 0 h 2743"/>
              <a:gd name="T18" fmla="*/ 23085787 w 2747"/>
              <a:gd name="T19" fmla="*/ 539972 h 2743"/>
              <a:gd name="T20" fmla="*/ 17700452 w 2747"/>
              <a:gd name="T21" fmla="*/ 2159745 h 2743"/>
              <a:gd name="T22" fmla="*/ 12732652 w 2747"/>
              <a:gd name="T23" fmla="*/ 4776457 h 2743"/>
              <a:gd name="T24" fmla="*/ 8391010 w 2747"/>
              <a:gd name="T25" fmla="*/ 8327564 h 2743"/>
              <a:gd name="T26" fmla="*/ 4821735 w 2747"/>
              <a:gd name="T27" fmla="*/ 12647198 h 2743"/>
              <a:gd name="T28" fmla="*/ 2191698 w 2747"/>
              <a:gd name="T29" fmla="*/ 17568916 h 2743"/>
              <a:gd name="T30" fmla="*/ 542651 w 2747"/>
              <a:gd name="T31" fmla="*/ 22926848 h 2743"/>
              <a:gd name="T32" fmla="*/ 0 w 2747"/>
              <a:gd name="T33" fmla="*/ 28471688 h 2743"/>
              <a:gd name="T34" fmla="*/ 542651 w 2747"/>
              <a:gd name="T35" fmla="*/ 34037280 h 2743"/>
              <a:gd name="T36" fmla="*/ 2191698 w 2747"/>
              <a:gd name="T37" fmla="*/ 39353565 h 2743"/>
              <a:gd name="T38" fmla="*/ 4821735 w 2747"/>
              <a:gd name="T39" fmla="*/ 44296178 h 2743"/>
              <a:gd name="T40" fmla="*/ 8391010 w 2747"/>
              <a:gd name="T41" fmla="*/ 48595061 h 2743"/>
              <a:gd name="T42" fmla="*/ 12732652 w 2747"/>
              <a:gd name="T43" fmla="*/ 52146168 h 2743"/>
              <a:gd name="T44" fmla="*/ 17700452 w 2747"/>
              <a:gd name="T45" fmla="*/ 54783631 h 2743"/>
              <a:gd name="T46" fmla="*/ 23085787 w 2747"/>
              <a:gd name="T47" fmla="*/ 56403404 h 2743"/>
              <a:gd name="T48" fmla="*/ 28679889 w 2747"/>
              <a:gd name="T49" fmla="*/ 56964128 h 2743"/>
              <a:gd name="T50" fmla="*/ 34273848 w 2747"/>
              <a:gd name="T51" fmla="*/ 56403404 h 2743"/>
              <a:gd name="T52" fmla="*/ 39659183 w 2747"/>
              <a:gd name="T53" fmla="*/ 54783631 h 2743"/>
              <a:gd name="T54" fmla="*/ 44606178 w 2747"/>
              <a:gd name="T55" fmla="*/ 52146168 h 2743"/>
              <a:gd name="T56" fmla="*/ 48947820 w 2747"/>
              <a:gd name="T57" fmla="*/ 48595061 h 2743"/>
              <a:gd name="T58" fmla="*/ 52517095 w 2747"/>
              <a:gd name="T59" fmla="*/ 44296178 h 2743"/>
              <a:gd name="T60" fmla="*/ 55168081 w 2747"/>
              <a:gd name="T61" fmla="*/ 39353565 h 2743"/>
              <a:gd name="T62" fmla="*/ 56796179 w 2747"/>
              <a:gd name="T63" fmla="*/ 34037280 h 2743"/>
              <a:gd name="T64" fmla="*/ 57338830 w 2747"/>
              <a:gd name="T65" fmla="*/ 28471688 h 27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47" h="2743">
                <a:moveTo>
                  <a:pt x="2747" y="1371"/>
                </a:moveTo>
                <a:lnTo>
                  <a:pt x="2721" y="1104"/>
                </a:lnTo>
                <a:lnTo>
                  <a:pt x="2643" y="846"/>
                </a:lnTo>
                <a:lnTo>
                  <a:pt x="2516" y="609"/>
                </a:lnTo>
                <a:lnTo>
                  <a:pt x="2345" y="401"/>
                </a:lnTo>
                <a:lnTo>
                  <a:pt x="2137" y="230"/>
                </a:lnTo>
                <a:lnTo>
                  <a:pt x="1900" y="104"/>
                </a:lnTo>
                <a:lnTo>
                  <a:pt x="1642" y="26"/>
                </a:lnTo>
                <a:lnTo>
                  <a:pt x="1374" y="0"/>
                </a:lnTo>
                <a:lnTo>
                  <a:pt x="1106" y="26"/>
                </a:lnTo>
                <a:lnTo>
                  <a:pt x="848" y="104"/>
                </a:lnTo>
                <a:lnTo>
                  <a:pt x="610" y="230"/>
                </a:lnTo>
                <a:lnTo>
                  <a:pt x="402" y="401"/>
                </a:lnTo>
                <a:lnTo>
                  <a:pt x="231" y="609"/>
                </a:lnTo>
                <a:lnTo>
                  <a:pt x="105" y="846"/>
                </a:lnTo>
                <a:lnTo>
                  <a:pt x="26" y="1104"/>
                </a:lnTo>
                <a:lnTo>
                  <a:pt x="0" y="1371"/>
                </a:lnTo>
                <a:lnTo>
                  <a:pt x="26" y="1639"/>
                </a:lnTo>
                <a:lnTo>
                  <a:pt x="105" y="1895"/>
                </a:lnTo>
                <a:lnTo>
                  <a:pt x="231" y="2133"/>
                </a:lnTo>
                <a:lnTo>
                  <a:pt x="402" y="2340"/>
                </a:lnTo>
                <a:lnTo>
                  <a:pt x="610" y="2511"/>
                </a:lnTo>
                <a:lnTo>
                  <a:pt x="848" y="2638"/>
                </a:lnTo>
                <a:lnTo>
                  <a:pt x="1106" y="2716"/>
                </a:lnTo>
                <a:lnTo>
                  <a:pt x="1374" y="2743"/>
                </a:lnTo>
                <a:lnTo>
                  <a:pt x="1642" y="2716"/>
                </a:lnTo>
                <a:lnTo>
                  <a:pt x="1900" y="2638"/>
                </a:lnTo>
                <a:lnTo>
                  <a:pt x="2137" y="2511"/>
                </a:lnTo>
                <a:lnTo>
                  <a:pt x="2345" y="2340"/>
                </a:lnTo>
                <a:lnTo>
                  <a:pt x="2516" y="2133"/>
                </a:lnTo>
                <a:lnTo>
                  <a:pt x="2643" y="1895"/>
                </a:lnTo>
                <a:lnTo>
                  <a:pt x="2721" y="1639"/>
                </a:lnTo>
                <a:lnTo>
                  <a:pt x="2747" y="1371"/>
                </a:lnTo>
                <a:close/>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70039" name="组合 170038"/>
          <p:cNvGrpSpPr/>
          <p:nvPr/>
        </p:nvGrpSpPr>
        <p:grpSpPr bwMode="auto">
          <a:xfrm>
            <a:off x="2120900" y="4665663"/>
            <a:ext cx="1588" cy="682625"/>
            <a:chOff x="1249" y="2678"/>
            <a:chExt cx="1" cy="430"/>
          </a:xfrm>
        </p:grpSpPr>
        <p:sp>
          <p:nvSpPr>
            <p:cNvPr id="57590" name="直接连接符 170039"/>
            <p:cNvSpPr>
              <a:spLocks noChangeShapeType="1"/>
            </p:cNvSpPr>
            <p:nvPr/>
          </p:nvSpPr>
          <p:spPr bwMode="auto">
            <a:xfrm flipV="1">
              <a:off x="1249" y="3047"/>
              <a:ext cx="1" cy="6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91" name="直接连接符 170040"/>
            <p:cNvSpPr>
              <a:spLocks noChangeShapeType="1"/>
            </p:cNvSpPr>
            <p:nvPr/>
          </p:nvSpPr>
          <p:spPr bwMode="auto">
            <a:xfrm flipV="1">
              <a:off x="1249" y="2915"/>
              <a:ext cx="1" cy="8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92" name="直接连接符 170041"/>
            <p:cNvSpPr>
              <a:spLocks noChangeShapeType="1"/>
            </p:cNvSpPr>
            <p:nvPr/>
          </p:nvSpPr>
          <p:spPr bwMode="auto">
            <a:xfrm flipV="1">
              <a:off x="1249" y="2783"/>
              <a:ext cx="1" cy="8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93" name="直接连接符 170042"/>
            <p:cNvSpPr>
              <a:spLocks noChangeShapeType="1"/>
            </p:cNvSpPr>
            <p:nvPr/>
          </p:nvSpPr>
          <p:spPr bwMode="auto">
            <a:xfrm flipV="1">
              <a:off x="1249" y="2678"/>
              <a:ext cx="1" cy="6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0044" name="直接连接符 170043"/>
          <p:cNvSpPr>
            <a:spLocks noChangeShapeType="1"/>
          </p:cNvSpPr>
          <p:nvPr/>
        </p:nvSpPr>
        <p:spPr bwMode="auto">
          <a:xfrm flipV="1">
            <a:off x="2120900" y="5348288"/>
            <a:ext cx="1588" cy="373062"/>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45" name="直接连接符 170044"/>
          <p:cNvSpPr>
            <a:spLocks noChangeShapeType="1"/>
          </p:cNvSpPr>
          <p:nvPr/>
        </p:nvSpPr>
        <p:spPr bwMode="auto">
          <a:xfrm flipV="1">
            <a:off x="1252538" y="4664075"/>
            <a:ext cx="504825"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46" name="直接连接符 170045"/>
          <p:cNvSpPr>
            <a:spLocks noChangeShapeType="1"/>
          </p:cNvSpPr>
          <p:nvPr/>
        </p:nvSpPr>
        <p:spPr bwMode="auto">
          <a:xfrm flipV="1">
            <a:off x="1262063" y="3397250"/>
            <a:ext cx="1587" cy="30797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70047" name="组合 170046"/>
          <p:cNvGrpSpPr/>
          <p:nvPr/>
        </p:nvGrpSpPr>
        <p:grpSpPr bwMode="auto">
          <a:xfrm>
            <a:off x="1416050" y="3397250"/>
            <a:ext cx="1588" cy="307975"/>
            <a:chOff x="896" y="2423"/>
            <a:chExt cx="1" cy="194"/>
          </a:xfrm>
        </p:grpSpPr>
        <p:sp>
          <p:nvSpPr>
            <p:cNvPr id="57588" name="直接连接符 170047"/>
            <p:cNvSpPr>
              <a:spLocks noChangeShapeType="1"/>
            </p:cNvSpPr>
            <p:nvPr/>
          </p:nvSpPr>
          <p:spPr bwMode="auto">
            <a:xfrm flipV="1">
              <a:off x="896" y="2542"/>
              <a:ext cx="1" cy="7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89" name="直接连接符 170048"/>
            <p:cNvSpPr>
              <a:spLocks noChangeShapeType="1"/>
            </p:cNvSpPr>
            <p:nvPr/>
          </p:nvSpPr>
          <p:spPr bwMode="auto">
            <a:xfrm flipV="1">
              <a:off x="896" y="2423"/>
              <a:ext cx="1" cy="7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0050" name="直接连接符 170049"/>
          <p:cNvSpPr>
            <a:spLocks noChangeShapeType="1"/>
          </p:cNvSpPr>
          <p:nvPr/>
        </p:nvSpPr>
        <p:spPr bwMode="auto">
          <a:xfrm flipH="1" flipV="1">
            <a:off x="1700213" y="4260850"/>
            <a:ext cx="0" cy="107950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70051" name="组合 170050"/>
          <p:cNvGrpSpPr/>
          <p:nvPr/>
        </p:nvGrpSpPr>
        <p:grpSpPr bwMode="auto">
          <a:xfrm>
            <a:off x="1812925" y="3397250"/>
            <a:ext cx="1588" cy="307975"/>
            <a:chOff x="1146" y="2423"/>
            <a:chExt cx="1" cy="194"/>
          </a:xfrm>
        </p:grpSpPr>
        <p:sp>
          <p:nvSpPr>
            <p:cNvPr id="57586" name="直接连接符 170051"/>
            <p:cNvSpPr>
              <a:spLocks noChangeShapeType="1"/>
            </p:cNvSpPr>
            <p:nvPr/>
          </p:nvSpPr>
          <p:spPr bwMode="auto">
            <a:xfrm flipV="1">
              <a:off x="1146" y="2542"/>
              <a:ext cx="1" cy="7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87" name="直接连接符 170052"/>
            <p:cNvSpPr>
              <a:spLocks noChangeShapeType="1"/>
            </p:cNvSpPr>
            <p:nvPr/>
          </p:nvSpPr>
          <p:spPr bwMode="auto">
            <a:xfrm flipV="1">
              <a:off x="1146" y="2423"/>
              <a:ext cx="1" cy="7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0054" name="直接连接符 170053"/>
          <p:cNvSpPr>
            <a:spLocks noChangeShapeType="1"/>
          </p:cNvSpPr>
          <p:nvPr/>
        </p:nvSpPr>
        <p:spPr bwMode="auto">
          <a:xfrm flipV="1">
            <a:off x="1614488" y="3287713"/>
            <a:ext cx="1587" cy="52705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55" name="直接连接符 170054"/>
          <p:cNvSpPr>
            <a:spLocks noChangeShapeType="1"/>
          </p:cNvSpPr>
          <p:nvPr/>
        </p:nvSpPr>
        <p:spPr bwMode="auto">
          <a:xfrm>
            <a:off x="1957388" y="1725613"/>
            <a:ext cx="1587" cy="18891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70056" name="组合 170055"/>
          <p:cNvGrpSpPr/>
          <p:nvPr/>
        </p:nvGrpSpPr>
        <p:grpSpPr bwMode="auto">
          <a:xfrm>
            <a:off x="2098675" y="1725613"/>
            <a:ext cx="1588" cy="419100"/>
            <a:chOff x="1326" y="1370"/>
            <a:chExt cx="1" cy="264"/>
          </a:xfrm>
        </p:grpSpPr>
        <p:sp>
          <p:nvSpPr>
            <p:cNvPr id="57584" name="直接连接符 170056"/>
            <p:cNvSpPr>
              <a:spLocks noChangeShapeType="1"/>
            </p:cNvSpPr>
            <p:nvPr/>
          </p:nvSpPr>
          <p:spPr bwMode="auto">
            <a:xfrm flipV="1">
              <a:off x="1326" y="1524"/>
              <a:ext cx="1" cy="11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85" name="直接连接符 170057"/>
            <p:cNvSpPr>
              <a:spLocks noChangeShapeType="1"/>
            </p:cNvSpPr>
            <p:nvPr/>
          </p:nvSpPr>
          <p:spPr bwMode="auto">
            <a:xfrm flipV="1">
              <a:off x="1326" y="1370"/>
              <a:ext cx="1" cy="11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70059" name="组合 170058"/>
          <p:cNvGrpSpPr/>
          <p:nvPr/>
        </p:nvGrpSpPr>
        <p:grpSpPr bwMode="auto">
          <a:xfrm>
            <a:off x="2252663" y="4127500"/>
            <a:ext cx="1587" cy="1703388"/>
            <a:chOff x="1423" y="2883"/>
            <a:chExt cx="1" cy="1073"/>
          </a:xfrm>
        </p:grpSpPr>
        <p:sp>
          <p:nvSpPr>
            <p:cNvPr id="57579" name="直接连接符 170059"/>
            <p:cNvSpPr>
              <a:spLocks noChangeShapeType="1"/>
            </p:cNvSpPr>
            <p:nvPr/>
          </p:nvSpPr>
          <p:spPr bwMode="auto">
            <a:xfrm>
              <a:off x="1423" y="2883"/>
              <a:ext cx="1" cy="273"/>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80" name="直接连接符 170060"/>
            <p:cNvSpPr>
              <a:spLocks noChangeShapeType="1"/>
            </p:cNvSpPr>
            <p:nvPr/>
          </p:nvSpPr>
          <p:spPr bwMode="auto">
            <a:xfrm>
              <a:off x="1423" y="3200"/>
              <a:ext cx="1" cy="4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81" name="直接连接符 170061"/>
            <p:cNvSpPr>
              <a:spLocks noChangeShapeType="1"/>
            </p:cNvSpPr>
            <p:nvPr/>
          </p:nvSpPr>
          <p:spPr bwMode="auto">
            <a:xfrm>
              <a:off x="1423" y="3288"/>
              <a:ext cx="1" cy="263"/>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82" name="直接连接符 170062"/>
            <p:cNvSpPr>
              <a:spLocks noChangeShapeType="1"/>
            </p:cNvSpPr>
            <p:nvPr/>
          </p:nvSpPr>
          <p:spPr bwMode="auto">
            <a:xfrm>
              <a:off x="1423" y="3595"/>
              <a:ext cx="1" cy="4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83" name="直接连接符 170063"/>
            <p:cNvSpPr>
              <a:spLocks noChangeShapeType="1"/>
            </p:cNvSpPr>
            <p:nvPr/>
          </p:nvSpPr>
          <p:spPr bwMode="auto">
            <a:xfrm>
              <a:off x="1423" y="3683"/>
              <a:ext cx="1" cy="273"/>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0065" name="直接连接符 170064"/>
          <p:cNvSpPr>
            <a:spLocks noChangeShapeType="1"/>
          </p:cNvSpPr>
          <p:nvPr/>
        </p:nvSpPr>
        <p:spPr bwMode="auto">
          <a:xfrm>
            <a:off x="2895600" y="5083175"/>
            <a:ext cx="0" cy="57467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66" name="直接连接符 170065"/>
          <p:cNvSpPr>
            <a:spLocks noChangeShapeType="1"/>
          </p:cNvSpPr>
          <p:nvPr/>
        </p:nvSpPr>
        <p:spPr bwMode="auto">
          <a:xfrm>
            <a:off x="4181475" y="3397250"/>
            <a:ext cx="1320800" cy="158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67" name="直接连接符 170066"/>
          <p:cNvSpPr>
            <a:spLocks noChangeShapeType="1"/>
          </p:cNvSpPr>
          <p:nvPr/>
        </p:nvSpPr>
        <p:spPr bwMode="auto">
          <a:xfrm flipH="1">
            <a:off x="4181475" y="3705225"/>
            <a:ext cx="1320800" cy="158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70068" name="组合 170067"/>
          <p:cNvGrpSpPr/>
          <p:nvPr/>
        </p:nvGrpSpPr>
        <p:grpSpPr bwMode="auto">
          <a:xfrm>
            <a:off x="3905250" y="2386013"/>
            <a:ext cx="1363663" cy="1587"/>
            <a:chOff x="2464" y="1786"/>
            <a:chExt cx="859" cy="1"/>
          </a:xfrm>
        </p:grpSpPr>
        <p:sp>
          <p:nvSpPr>
            <p:cNvPr id="57574" name="直接连接符 170068"/>
            <p:cNvSpPr>
              <a:spLocks noChangeShapeType="1"/>
            </p:cNvSpPr>
            <p:nvPr/>
          </p:nvSpPr>
          <p:spPr bwMode="auto">
            <a:xfrm>
              <a:off x="2464" y="1786"/>
              <a:ext cx="166"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75" name="直接连接符 170069"/>
            <p:cNvSpPr>
              <a:spLocks noChangeShapeType="1"/>
            </p:cNvSpPr>
            <p:nvPr/>
          </p:nvSpPr>
          <p:spPr bwMode="auto">
            <a:xfrm>
              <a:off x="2674" y="1786"/>
              <a:ext cx="44"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76" name="直接连接符 170070"/>
            <p:cNvSpPr>
              <a:spLocks noChangeShapeType="1"/>
            </p:cNvSpPr>
            <p:nvPr/>
          </p:nvSpPr>
          <p:spPr bwMode="auto">
            <a:xfrm>
              <a:off x="2762" y="1786"/>
              <a:ext cx="264"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77" name="直接连接符 170071"/>
            <p:cNvSpPr>
              <a:spLocks noChangeShapeType="1"/>
            </p:cNvSpPr>
            <p:nvPr/>
          </p:nvSpPr>
          <p:spPr bwMode="auto">
            <a:xfrm>
              <a:off x="3070" y="1786"/>
              <a:ext cx="44"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78" name="直接连接符 170072"/>
            <p:cNvSpPr>
              <a:spLocks noChangeShapeType="1"/>
            </p:cNvSpPr>
            <p:nvPr/>
          </p:nvSpPr>
          <p:spPr bwMode="auto">
            <a:xfrm>
              <a:off x="3158" y="1786"/>
              <a:ext cx="165"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0074" name="直接连接符 170073"/>
          <p:cNvSpPr>
            <a:spLocks noChangeShapeType="1"/>
          </p:cNvSpPr>
          <p:nvPr/>
        </p:nvSpPr>
        <p:spPr bwMode="auto">
          <a:xfrm flipH="1" flipV="1">
            <a:off x="5032375" y="3040063"/>
            <a:ext cx="469900" cy="35718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70075" name="组合 170074"/>
          <p:cNvGrpSpPr/>
          <p:nvPr/>
        </p:nvGrpSpPr>
        <p:grpSpPr bwMode="auto">
          <a:xfrm>
            <a:off x="2252663" y="1563688"/>
            <a:ext cx="1587" cy="2251075"/>
            <a:chOff x="1423" y="1268"/>
            <a:chExt cx="1" cy="1418"/>
          </a:xfrm>
        </p:grpSpPr>
        <p:sp>
          <p:nvSpPr>
            <p:cNvPr id="57567" name="直接连接符 170075"/>
            <p:cNvSpPr>
              <a:spLocks noChangeShapeType="1"/>
            </p:cNvSpPr>
            <p:nvPr/>
          </p:nvSpPr>
          <p:spPr bwMode="auto">
            <a:xfrm flipV="1">
              <a:off x="1423" y="2439"/>
              <a:ext cx="1" cy="24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68" name="直接连接符 170076"/>
            <p:cNvSpPr>
              <a:spLocks noChangeShapeType="1"/>
            </p:cNvSpPr>
            <p:nvPr/>
          </p:nvSpPr>
          <p:spPr bwMode="auto">
            <a:xfrm flipV="1">
              <a:off x="1423" y="2351"/>
              <a:ext cx="1" cy="4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69" name="直接连接符 170077"/>
            <p:cNvSpPr>
              <a:spLocks noChangeShapeType="1"/>
            </p:cNvSpPr>
            <p:nvPr/>
          </p:nvSpPr>
          <p:spPr bwMode="auto">
            <a:xfrm flipV="1">
              <a:off x="1423" y="2043"/>
              <a:ext cx="1" cy="26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70" name="直接连接符 170078"/>
            <p:cNvSpPr>
              <a:spLocks noChangeShapeType="1"/>
            </p:cNvSpPr>
            <p:nvPr/>
          </p:nvSpPr>
          <p:spPr bwMode="auto">
            <a:xfrm flipV="1">
              <a:off x="1423" y="1955"/>
              <a:ext cx="1" cy="4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71" name="直接连接符 170079"/>
            <p:cNvSpPr>
              <a:spLocks noChangeShapeType="1"/>
            </p:cNvSpPr>
            <p:nvPr/>
          </p:nvSpPr>
          <p:spPr bwMode="auto">
            <a:xfrm flipV="1">
              <a:off x="1423" y="1647"/>
              <a:ext cx="1" cy="26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72" name="直接连接符 170080"/>
            <p:cNvSpPr>
              <a:spLocks noChangeShapeType="1"/>
            </p:cNvSpPr>
            <p:nvPr/>
          </p:nvSpPr>
          <p:spPr bwMode="auto">
            <a:xfrm flipV="1">
              <a:off x="1423" y="1559"/>
              <a:ext cx="1" cy="4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73" name="直接连接符 170081"/>
            <p:cNvSpPr>
              <a:spLocks noChangeShapeType="1"/>
            </p:cNvSpPr>
            <p:nvPr/>
          </p:nvSpPr>
          <p:spPr bwMode="auto">
            <a:xfrm flipV="1">
              <a:off x="1423" y="1268"/>
              <a:ext cx="1" cy="24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0083" name="直接连接符 170082"/>
          <p:cNvSpPr>
            <a:spLocks noChangeShapeType="1"/>
          </p:cNvSpPr>
          <p:nvPr/>
        </p:nvSpPr>
        <p:spPr bwMode="auto">
          <a:xfrm flipH="1" flipV="1">
            <a:off x="2762250" y="2182813"/>
            <a:ext cx="482600" cy="121443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84" name="直接连接符 170083"/>
          <p:cNvSpPr>
            <a:spLocks noChangeShapeType="1"/>
          </p:cNvSpPr>
          <p:nvPr/>
        </p:nvSpPr>
        <p:spPr bwMode="auto">
          <a:xfrm flipV="1">
            <a:off x="4181475" y="2182813"/>
            <a:ext cx="1588" cy="121443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85" name="直接连接符 170084"/>
          <p:cNvSpPr>
            <a:spLocks noChangeShapeType="1"/>
          </p:cNvSpPr>
          <p:nvPr/>
        </p:nvSpPr>
        <p:spPr bwMode="auto">
          <a:xfrm flipV="1">
            <a:off x="4445000" y="2182813"/>
            <a:ext cx="1588" cy="121443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086" name="直接连接符 170085"/>
          <p:cNvSpPr>
            <a:spLocks noChangeShapeType="1"/>
          </p:cNvSpPr>
          <p:nvPr/>
        </p:nvSpPr>
        <p:spPr bwMode="auto">
          <a:xfrm flipV="1">
            <a:off x="2384425" y="2919413"/>
            <a:ext cx="1588" cy="47783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70087" name="组合 170086"/>
          <p:cNvGrpSpPr/>
          <p:nvPr/>
        </p:nvGrpSpPr>
        <p:grpSpPr bwMode="auto">
          <a:xfrm>
            <a:off x="2540000" y="4248150"/>
            <a:ext cx="1588" cy="1100138"/>
            <a:chOff x="1513" y="2415"/>
            <a:chExt cx="1" cy="693"/>
          </a:xfrm>
        </p:grpSpPr>
        <p:sp>
          <p:nvSpPr>
            <p:cNvPr id="57561" name="直接连接符 170087"/>
            <p:cNvSpPr>
              <a:spLocks noChangeShapeType="1"/>
            </p:cNvSpPr>
            <p:nvPr/>
          </p:nvSpPr>
          <p:spPr bwMode="auto">
            <a:xfrm>
              <a:off x="1513" y="2415"/>
              <a:ext cx="1" cy="6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62" name="直接连接符 170088"/>
            <p:cNvSpPr>
              <a:spLocks noChangeShapeType="1"/>
            </p:cNvSpPr>
            <p:nvPr/>
          </p:nvSpPr>
          <p:spPr bwMode="auto">
            <a:xfrm>
              <a:off x="1513" y="2519"/>
              <a:ext cx="1" cy="8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63" name="直接连接符 170089"/>
            <p:cNvSpPr>
              <a:spLocks noChangeShapeType="1"/>
            </p:cNvSpPr>
            <p:nvPr/>
          </p:nvSpPr>
          <p:spPr bwMode="auto">
            <a:xfrm>
              <a:off x="1513" y="2651"/>
              <a:ext cx="1" cy="8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64" name="直接连接符 170090"/>
            <p:cNvSpPr>
              <a:spLocks noChangeShapeType="1"/>
            </p:cNvSpPr>
            <p:nvPr/>
          </p:nvSpPr>
          <p:spPr bwMode="auto">
            <a:xfrm>
              <a:off x="1513" y="2783"/>
              <a:ext cx="1" cy="8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65" name="直接连接符 170091"/>
            <p:cNvSpPr>
              <a:spLocks noChangeShapeType="1"/>
            </p:cNvSpPr>
            <p:nvPr/>
          </p:nvSpPr>
          <p:spPr bwMode="auto">
            <a:xfrm>
              <a:off x="1513" y="2915"/>
              <a:ext cx="1" cy="8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66" name="直接连接符 170092"/>
            <p:cNvSpPr>
              <a:spLocks noChangeShapeType="1"/>
            </p:cNvSpPr>
            <p:nvPr/>
          </p:nvSpPr>
          <p:spPr bwMode="auto">
            <a:xfrm>
              <a:off x="1513" y="3047"/>
              <a:ext cx="1" cy="6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0094" name="任意多边形 170093"/>
          <p:cNvSpPr>
            <a:spLocks noChangeArrowheads="1"/>
          </p:cNvSpPr>
          <p:nvPr/>
        </p:nvSpPr>
        <p:spPr bwMode="auto">
          <a:xfrm>
            <a:off x="2693988" y="5172075"/>
            <a:ext cx="395287" cy="395288"/>
          </a:xfrm>
          <a:custGeom>
            <a:avLst/>
            <a:gdLst>
              <a:gd name="T0" fmla="*/ 56880893 w 2747"/>
              <a:gd name="T1" fmla="*/ 28471688 h 2743"/>
              <a:gd name="T2" fmla="*/ 56342571 w 2747"/>
              <a:gd name="T3" fmla="*/ 22926848 h 2743"/>
              <a:gd name="T4" fmla="*/ 54727464 w 2747"/>
              <a:gd name="T5" fmla="*/ 17568916 h 2743"/>
              <a:gd name="T6" fmla="*/ 52097733 w 2747"/>
              <a:gd name="T7" fmla="*/ 12647198 h 2743"/>
              <a:gd name="T8" fmla="*/ 48556842 w 2747"/>
              <a:gd name="T9" fmla="*/ 8327564 h 2743"/>
              <a:gd name="T10" fmla="*/ 44249840 w 2747"/>
              <a:gd name="T11" fmla="*/ 4776457 h 2743"/>
              <a:gd name="T12" fmla="*/ 39342496 w 2747"/>
              <a:gd name="T13" fmla="*/ 2159745 h 2743"/>
              <a:gd name="T14" fmla="*/ 34000150 w 2747"/>
              <a:gd name="T15" fmla="*/ 539972 h 2743"/>
              <a:gd name="T16" fmla="*/ 28450735 w 2747"/>
              <a:gd name="T17" fmla="*/ 0 h 2743"/>
              <a:gd name="T18" fmla="*/ 22901464 w 2747"/>
              <a:gd name="T19" fmla="*/ 539972 h 2743"/>
              <a:gd name="T20" fmla="*/ 17579839 w 2747"/>
              <a:gd name="T21" fmla="*/ 2159745 h 2743"/>
              <a:gd name="T22" fmla="*/ 12651630 w 2747"/>
              <a:gd name="T23" fmla="*/ 4776457 h 2743"/>
              <a:gd name="T24" fmla="*/ 8344772 w 2747"/>
              <a:gd name="T25" fmla="*/ 8327564 h 2743"/>
              <a:gd name="T26" fmla="*/ 4803881 w 2747"/>
              <a:gd name="T27" fmla="*/ 12647198 h 2743"/>
              <a:gd name="T28" fmla="*/ 2174150 w 2747"/>
              <a:gd name="T29" fmla="*/ 17568916 h 2743"/>
              <a:gd name="T30" fmla="*/ 538321 w 2747"/>
              <a:gd name="T31" fmla="*/ 22926848 h 2743"/>
              <a:gd name="T32" fmla="*/ 0 w 2747"/>
              <a:gd name="T33" fmla="*/ 28471688 h 2743"/>
              <a:gd name="T34" fmla="*/ 538321 w 2747"/>
              <a:gd name="T35" fmla="*/ 34037280 h 2743"/>
              <a:gd name="T36" fmla="*/ 2174150 w 2747"/>
              <a:gd name="T37" fmla="*/ 39353565 h 2743"/>
              <a:gd name="T38" fmla="*/ 4803881 w 2747"/>
              <a:gd name="T39" fmla="*/ 44296178 h 2743"/>
              <a:gd name="T40" fmla="*/ 8344772 w 2747"/>
              <a:gd name="T41" fmla="*/ 48595061 h 2743"/>
              <a:gd name="T42" fmla="*/ 12651630 w 2747"/>
              <a:gd name="T43" fmla="*/ 52146168 h 2743"/>
              <a:gd name="T44" fmla="*/ 17579839 w 2747"/>
              <a:gd name="T45" fmla="*/ 54783631 h 2743"/>
              <a:gd name="T46" fmla="*/ 22901464 w 2747"/>
              <a:gd name="T47" fmla="*/ 56403404 h 2743"/>
              <a:gd name="T48" fmla="*/ 28450735 w 2747"/>
              <a:gd name="T49" fmla="*/ 56964128 h 2743"/>
              <a:gd name="T50" fmla="*/ 34000150 w 2747"/>
              <a:gd name="T51" fmla="*/ 56403404 h 2743"/>
              <a:gd name="T52" fmla="*/ 39342496 w 2747"/>
              <a:gd name="T53" fmla="*/ 54783631 h 2743"/>
              <a:gd name="T54" fmla="*/ 44249840 w 2747"/>
              <a:gd name="T55" fmla="*/ 52146168 h 2743"/>
              <a:gd name="T56" fmla="*/ 48556842 w 2747"/>
              <a:gd name="T57" fmla="*/ 48595061 h 2743"/>
              <a:gd name="T58" fmla="*/ 52097733 w 2747"/>
              <a:gd name="T59" fmla="*/ 44296178 h 2743"/>
              <a:gd name="T60" fmla="*/ 54727464 w 2747"/>
              <a:gd name="T61" fmla="*/ 39353565 h 2743"/>
              <a:gd name="T62" fmla="*/ 56342571 w 2747"/>
              <a:gd name="T63" fmla="*/ 34037280 h 2743"/>
              <a:gd name="T64" fmla="*/ 56880893 w 2747"/>
              <a:gd name="T65" fmla="*/ 28471688 h 27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47" h="2743">
                <a:moveTo>
                  <a:pt x="2747" y="1371"/>
                </a:moveTo>
                <a:lnTo>
                  <a:pt x="2721" y="1104"/>
                </a:lnTo>
                <a:lnTo>
                  <a:pt x="2643" y="846"/>
                </a:lnTo>
                <a:lnTo>
                  <a:pt x="2516" y="609"/>
                </a:lnTo>
                <a:lnTo>
                  <a:pt x="2345" y="401"/>
                </a:lnTo>
                <a:lnTo>
                  <a:pt x="2137" y="230"/>
                </a:lnTo>
                <a:lnTo>
                  <a:pt x="1900" y="104"/>
                </a:lnTo>
                <a:lnTo>
                  <a:pt x="1642" y="26"/>
                </a:lnTo>
                <a:lnTo>
                  <a:pt x="1374" y="0"/>
                </a:lnTo>
                <a:lnTo>
                  <a:pt x="1106" y="26"/>
                </a:lnTo>
                <a:lnTo>
                  <a:pt x="849" y="104"/>
                </a:lnTo>
                <a:lnTo>
                  <a:pt x="611" y="230"/>
                </a:lnTo>
                <a:lnTo>
                  <a:pt x="403" y="401"/>
                </a:lnTo>
                <a:lnTo>
                  <a:pt x="232" y="609"/>
                </a:lnTo>
                <a:lnTo>
                  <a:pt x="105" y="846"/>
                </a:lnTo>
                <a:lnTo>
                  <a:pt x="26" y="1104"/>
                </a:lnTo>
                <a:lnTo>
                  <a:pt x="0" y="1371"/>
                </a:lnTo>
                <a:lnTo>
                  <a:pt x="26" y="1639"/>
                </a:lnTo>
                <a:lnTo>
                  <a:pt x="105" y="1895"/>
                </a:lnTo>
                <a:lnTo>
                  <a:pt x="232" y="2133"/>
                </a:lnTo>
                <a:lnTo>
                  <a:pt x="403" y="2340"/>
                </a:lnTo>
                <a:lnTo>
                  <a:pt x="611" y="2511"/>
                </a:lnTo>
                <a:lnTo>
                  <a:pt x="849" y="2638"/>
                </a:lnTo>
                <a:lnTo>
                  <a:pt x="1106" y="2716"/>
                </a:lnTo>
                <a:lnTo>
                  <a:pt x="1374" y="2743"/>
                </a:lnTo>
                <a:lnTo>
                  <a:pt x="1642" y="2716"/>
                </a:lnTo>
                <a:lnTo>
                  <a:pt x="1900" y="2638"/>
                </a:lnTo>
                <a:lnTo>
                  <a:pt x="2137" y="2511"/>
                </a:lnTo>
                <a:lnTo>
                  <a:pt x="2345" y="2340"/>
                </a:lnTo>
                <a:lnTo>
                  <a:pt x="2516" y="2133"/>
                </a:lnTo>
                <a:lnTo>
                  <a:pt x="2643" y="1895"/>
                </a:lnTo>
                <a:lnTo>
                  <a:pt x="2721" y="1639"/>
                </a:lnTo>
                <a:lnTo>
                  <a:pt x="2747" y="1371"/>
                </a:lnTo>
                <a:close/>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95" name="直接连接符 170094"/>
          <p:cNvSpPr>
            <a:spLocks noChangeShapeType="1"/>
          </p:cNvSpPr>
          <p:nvPr/>
        </p:nvSpPr>
        <p:spPr bwMode="auto">
          <a:xfrm flipH="1" flipV="1">
            <a:off x="2606675" y="5370513"/>
            <a:ext cx="576263"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70096" name="组合 170095"/>
          <p:cNvGrpSpPr/>
          <p:nvPr/>
        </p:nvGrpSpPr>
        <p:grpSpPr bwMode="auto">
          <a:xfrm>
            <a:off x="2384425" y="4665663"/>
            <a:ext cx="1588" cy="682625"/>
            <a:chOff x="1415" y="2678"/>
            <a:chExt cx="1" cy="430"/>
          </a:xfrm>
        </p:grpSpPr>
        <p:sp>
          <p:nvSpPr>
            <p:cNvPr id="57557" name="直接连接符 170096"/>
            <p:cNvSpPr>
              <a:spLocks noChangeShapeType="1"/>
            </p:cNvSpPr>
            <p:nvPr/>
          </p:nvSpPr>
          <p:spPr bwMode="auto">
            <a:xfrm flipV="1">
              <a:off x="1415" y="3047"/>
              <a:ext cx="1" cy="6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58" name="直接连接符 170097"/>
            <p:cNvSpPr>
              <a:spLocks noChangeShapeType="1"/>
            </p:cNvSpPr>
            <p:nvPr/>
          </p:nvSpPr>
          <p:spPr bwMode="auto">
            <a:xfrm flipV="1">
              <a:off x="1415" y="2915"/>
              <a:ext cx="1" cy="8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59" name="直接连接符 170098"/>
            <p:cNvSpPr>
              <a:spLocks noChangeShapeType="1"/>
            </p:cNvSpPr>
            <p:nvPr/>
          </p:nvSpPr>
          <p:spPr bwMode="auto">
            <a:xfrm flipV="1">
              <a:off x="1415" y="2783"/>
              <a:ext cx="1" cy="88"/>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60" name="直接连接符 170099"/>
            <p:cNvSpPr>
              <a:spLocks noChangeShapeType="1"/>
            </p:cNvSpPr>
            <p:nvPr/>
          </p:nvSpPr>
          <p:spPr bwMode="auto">
            <a:xfrm flipV="1">
              <a:off x="1415" y="2678"/>
              <a:ext cx="1" cy="6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0101" name="直接连接符 170100"/>
          <p:cNvSpPr>
            <a:spLocks noChangeShapeType="1"/>
          </p:cNvSpPr>
          <p:nvPr/>
        </p:nvSpPr>
        <p:spPr bwMode="auto">
          <a:xfrm flipV="1">
            <a:off x="2384425" y="5348288"/>
            <a:ext cx="1588" cy="373062"/>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102" name="直接连接符 170101"/>
          <p:cNvSpPr>
            <a:spLocks noChangeShapeType="1"/>
          </p:cNvSpPr>
          <p:nvPr/>
        </p:nvSpPr>
        <p:spPr bwMode="auto">
          <a:xfrm>
            <a:off x="2751138" y="4678363"/>
            <a:ext cx="504825"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70103" name="组合 170102"/>
          <p:cNvGrpSpPr/>
          <p:nvPr/>
        </p:nvGrpSpPr>
        <p:grpSpPr bwMode="auto">
          <a:xfrm>
            <a:off x="2808288" y="4246563"/>
            <a:ext cx="0" cy="1109662"/>
            <a:chOff x="1773" y="2958"/>
            <a:chExt cx="0" cy="699"/>
          </a:xfrm>
        </p:grpSpPr>
        <p:sp>
          <p:nvSpPr>
            <p:cNvPr id="57555" name="直接连接符 170103"/>
            <p:cNvSpPr>
              <a:spLocks noChangeShapeType="1"/>
            </p:cNvSpPr>
            <p:nvPr/>
          </p:nvSpPr>
          <p:spPr bwMode="auto">
            <a:xfrm>
              <a:off x="1773" y="3203"/>
              <a:ext cx="0" cy="45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56" name="直接连接符 170104"/>
            <p:cNvSpPr>
              <a:spLocks noChangeShapeType="1"/>
            </p:cNvSpPr>
            <p:nvPr/>
          </p:nvSpPr>
          <p:spPr bwMode="auto">
            <a:xfrm>
              <a:off x="1773" y="2958"/>
              <a:ext cx="0" cy="273"/>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70106" name="组合 170105"/>
          <p:cNvGrpSpPr/>
          <p:nvPr/>
        </p:nvGrpSpPr>
        <p:grpSpPr bwMode="auto">
          <a:xfrm>
            <a:off x="2693988" y="3397250"/>
            <a:ext cx="1587" cy="307975"/>
            <a:chOff x="1701" y="2423"/>
            <a:chExt cx="1" cy="194"/>
          </a:xfrm>
        </p:grpSpPr>
        <p:sp>
          <p:nvSpPr>
            <p:cNvPr id="57553" name="直接连接符 170106"/>
            <p:cNvSpPr>
              <a:spLocks noChangeShapeType="1"/>
            </p:cNvSpPr>
            <p:nvPr/>
          </p:nvSpPr>
          <p:spPr bwMode="auto">
            <a:xfrm flipV="1">
              <a:off x="1701" y="2542"/>
              <a:ext cx="1" cy="7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54" name="直接连接符 170107"/>
            <p:cNvSpPr>
              <a:spLocks noChangeShapeType="1"/>
            </p:cNvSpPr>
            <p:nvPr/>
          </p:nvSpPr>
          <p:spPr bwMode="auto">
            <a:xfrm flipV="1">
              <a:off x="1701" y="2423"/>
              <a:ext cx="1" cy="7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0109" name="直接连接符 170108"/>
          <p:cNvSpPr>
            <a:spLocks noChangeShapeType="1"/>
          </p:cNvSpPr>
          <p:nvPr/>
        </p:nvSpPr>
        <p:spPr bwMode="auto">
          <a:xfrm flipV="1">
            <a:off x="2892425" y="3287713"/>
            <a:ext cx="1588" cy="52705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110" name="直接连接符 170109"/>
          <p:cNvSpPr>
            <a:spLocks noChangeShapeType="1"/>
          </p:cNvSpPr>
          <p:nvPr/>
        </p:nvSpPr>
        <p:spPr bwMode="auto">
          <a:xfrm>
            <a:off x="3244850" y="3397250"/>
            <a:ext cx="1588" cy="30797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70111" name="组合 170110"/>
          <p:cNvGrpSpPr/>
          <p:nvPr/>
        </p:nvGrpSpPr>
        <p:grpSpPr bwMode="auto">
          <a:xfrm>
            <a:off x="3089275" y="3397250"/>
            <a:ext cx="1588" cy="307975"/>
            <a:chOff x="1950" y="2423"/>
            <a:chExt cx="1" cy="194"/>
          </a:xfrm>
        </p:grpSpPr>
        <p:sp>
          <p:nvSpPr>
            <p:cNvPr id="57551" name="直接连接符 170111"/>
            <p:cNvSpPr>
              <a:spLocks noChangeShapeType="1"/>
            </p:cNvSpPr>
            <p:nvPr/>
          </p:nvSpPr>
          <p:spPr bwMode="auto">
            <a:xfrm flipV="1">
              <a:off x="1950" y="2542"/>
              <a:ext cx="1" cy="7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52" name="直接连接符 170112"/>
            <p:cNvSpPr>
              <a:spLocks noChangeShapeType="1"/>
            </p:cNvSpPr>
            <p:nvPr/>
          </p:nvSpPr>
          <p:spPr bwMode="auto">
            <a:xfrm flipV="1">
              <a:off x="1950" y="2423"/>
              <a:ext cx="1" cy="7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0114" name="直接连接符 170113"/>
          <p:cNvSpPr>
            <a:spLocks noChangeShapeType="1"/>
          </p:cNvSpPr>
          <p:nvPr/>
        </p:nvSpPr>
        <p:spPr bwMode="auto">
          <a:xfrm flipV="1">
            <a:off x="4181475" y="3397250"/>
            <a:ext cx="1588" cy="30797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115" name="直接连接符 170114"/>
          <p:cNvSpPr>
            <a:spLocks noChangeShapeType="1"/>
          </p:cNvSpPr>
          <p:nvPr/>
        </p:nvSpPr>
        <p:spPr bwMode="auto">
          <a:xfrm>
            <a:off x="2540000" y="1725613"/>
            <a:ext cx="1588" cy="19208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70116" name="组合 170115"/>
          <p:cNvGrpSpPr/>
          <p:nvPr/>
        </p:nvGrpSpPr>
        <p:grpSpPr bwMode="auto">
          <a:xfrm>
            <a:off x="2406650" y="1725613"/>
            <a:ext cx="1588" cy="419100"/>
            <a:chOff x="1520" y="1370"/>
            <a:chExt cx="1" cy="264"/>
          </a:xfrm>
        </p:grpSpPr>
        <p:sp>
          <p:nvSpPr>
            <p:cNvPr id="57549" name="直接连接符 170116"/>
            <p:cNvSpPr>
              <a:spLocks noChangeShapeType="1"/>
            </p:cNvSpPr>
            <p:nvPr/>
          </p:nvSpPr>
          <p:spPr bwMode="auto">
            <a:xfrm flipV="1">
              <a:off x="1520" y="1524"/>
              <a:ext cx="1" cy="11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50" name="直接连接符 170117"/>
            <p:cNvSpPr>
              <a:spLocks noChangeShapeType="1"/>
            </p:cNvSpPr>
            <p:nvPr/>
          </p:nvSpPr>
          <p:spPr bwMode="auto">
            <a:xfrm flipV="1">
              <a:off x="1520" y="1370"/>
              <a:ext cx="1" cy="11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0119" name="直接连接符 170118"/>
          <p:cNvSpPr>
            <a:spLocks noChangeShapeType="1"/>
          </p:cNvSpPr>
          <p:nvPr/>
        </p:nvSpPr>
        <p:spPr bwMode="auto">
          <a:xfrm>
            <a:off x="4313238" y="1725613"/>
            <a:ext cx="1587" cy="11112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120" name="直接连接符 170119"/>
          <p:cNvSpPr>
            <a:spLocks noChangeShapeType="1"/>
          </p:cNvSpPr>
          <p:nvPr/>
        </p:nvSpPr>
        <p:spPr bwMode="auto">
          <a:xfrm>
            <a:off x="4886325" y="1725613"/>
            <a:ext cx="1588" cy="11112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70121" name="组合 170120"/>
          <p:cNvGrpSpPr/>
          <p:nvPr/>
        </p:nvGrpSpPr>
        <p:grpSpPr bwMode="auto">
          <a:xfrm>
            <a:off x="4027488" y="2671763"/>
            <a:ext cx="1100137" cy="1587"/>
            <a:chOff x="2541" y="1966"/>
            <a:chExt cx="693" cy="1"/>
          </a:xfrm>
        </p:grpSpPr>
        <p:sp>
          <p:nvSpPr>
            <p:cNvPr id="57543" name="直接连接符 170121"/>
            <p:cNvSpPr>
              <a:spLocks noChangeShapeType="1"/>
            </p:cNvSpPr>
            <p:nvPr/>
          </p:nvSpPr>
          <p:spPr bwMode="auto">
            <a:xfrm>
              <a:off x="2541" y="1966"/>
              <a:ext cx="6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44" name="直接连接符 170122"/>
            <p:cNvSpPr>
              <a:spLocks noChangeShapeType="1"/>
            </p:cNvSpPr>
            <p:nvPr/>
          </p:nvSpPr>
          <p:spPr bwMode="auto">
            <a:xfrm>
              <a:off x="2645" y="1966"/>
              <a:ext cx="88"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45" name="直接连接符 170123"/>
            <p:cNvSpPr>
              <a:spLocks noChangeShapeType="1"/>
            </p:cNvSpPr>
            <p:nvPr/>
          </p:nvSpPr>
          <p:spPr bwMode="auto">
            <a:xfrm>
              <a:off x="2777" y="1966"/>
              <a:ext cx="88"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46" name="直接连接符 170124"/>
            <p:cNvSpPr>
              <a:spLocks noChangeShapeType="1"/>
            </p:cNvSpPr>
            <p:nvPr/>
          </p:nvSpPr>
          <p:spPr bwMode="auto">
            <a:xfrm>
              <a:off x="2910" y="1966"/>
              <a:ext cx="88"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47" name="直接连接符 170125"/>
            <p:cNvSpPr>
              <a:spLocks noChangeShapeType="1"/>
            </p:cNvSpPr>
            <p:nvPr/>
          </p:nvSpPr>
          <p:spPr bwMode="auto">
            <a:xfrm>
              <a:off x="3042" y="1966"/>
              <a:ext cx="88"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48" name="直接连接符 170126"/>
            <p:cNvSpPr>
              <a:spLocks noChangeShapeType="1"/>
            </p:cNvSpPr>
            <p:nvPr/>
          </p:nvSpPr>
          <p:spPr bwMode="auto">
            <a:xfrm>
              <a:off x="3174" y="1966"/>
              <a:ext cx="6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0128" name="直接连接符 170127"/>
          <p:cNvSpPr>
            <a:spLocks noChangeShapeType="1"/>
          </p:cNvSpPr>
          <p:nvPr/>
        </p:nvSpPr>
        <p:spPr bwMode="auto">
          <a:xfrm flipV="1">
            <a:off x="4027488" y="1836738"/>
            <a:ext cx="1587" cy="109855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129" name="直接连接符 170128"/>
          <p:cNvSpPr>
            <a:spLocks noChangeShapeType="1"/>
          </p:cNvSpPr>
          <p:nvPr/>
        </p:nvSpPr>
        <p:spPr bwMode="auto">
          <a:xfrm>
            <a:off x="5127625" y="1836738"/>
            <a:ext cx="1588" cy="109855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130" name="直接连接符 170129"/>
          <p:cNvSpPr>
            <a:spLocks noChangeShapeType="1"/>
          </p:cNvSpPr>
          <p:nvPr/>
        </p:nvSpPr>
        <p:spPr bwMode="auto">
          <a:xfrm>
            <a:off x="4445000" y="2919413"/>
            <a:ext cx="587375" cy="158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131" name="直接连接符 170130"/>
          <p:cNvSpPr>
            <a:spLocks noChangeShapeType="1"/>
          </p:cNvSpPr>
          <p:nvPr/>
        </p:nvSpPr>
        <p:spPr bwMode="auto">
          <a:xfrm flipV="1">
            <a:off x="5032375" y="2919413"/>
            <a:ext cx="1588" cy="12065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70132" name="组合 170131"/>
          <p:cNvGrpSpPr/>
          <p:nvPr/>
        </p:nvGrpSpPr>
        <p:grpSpPr bwMode="auto">
          <a:xfrm>
            <a:off x="4021138" y="2935288"/>
            <a:ext cx="1106487" cy="4762"/>
            <a:chOff x="2537" y="2132"/>
            <a:chExt cx="697" cy="3"/>
          </a:xfrm>
        </p:grpSpPr>
        <p:sp>
          <p:nvSpPr>
            <p:cNvPr id="57541" name="直接连接符 170132"/>
            <p:cNvSpPr>
              <a:spLocks noChangeShapeType="1"/>
            </p:cNvSpPr>
            <p:nvPr/>
          </p:nvSpPr>
          <p:spPr bwMode="auto">
            <a:xfrm flipH="1">
              <a:off x="2537" y="2135"/>
              <a:ext cx="635"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42" name="直接连接符 170133"/>
            <p:cNvSpPr>
              <a:spLocks noChangeShapeType="1"/>
            </p:cNvSpPr>
            <p:nvPr/>
          </p:nvSpPr>
          <p:spPr bwMode="auto">
            <a:xfrm flipH="1">
              <a:off x="3174" y="2132"/>
              <a:ext cx="6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70135" name="组合 170134"/>
          <p:cNvGrpSpPr/>
          <p:nvPr/>
        </p:nvGrpSpPr>
        <p:grpSpPr bwMode="auto">
          <a:xfrm>
            <a:off x="4445000" y="2100263"/>
            <a:ext cx="307975" cy="41275"/>
            <a:chOff x="2713" y="1062"/>
            <a:chExt cx="194" cy="26"/>
          </a:xfrm>
        </p:grpSpPr>
        <p:sp>
          <p:nvSpPr>
            <p:cNvPr id="57539" name="任意多边形 170135"/>
            <p:cNvSpPr>
              <a:spLocks noChangeArrowheads="1"/>
            </p:cNvSpPr>
            <p:nvPr/>
          </p:nvSpPr>
          <p:spPr bwMode="auto">
            <a:xfrm>
              <a:off x="2713" y="1062"/>
              <a:ext cx="75" cy="26"/>
            </a:xfrm>
            <a:custGeom>
              <a:avLst/>
              <a:gdLst>
                <a:gd name="T0" fmla="*/ 0 w 827"/>
                <a:gd name="T1" fmla="*/ 0 h 292"/>
                <a:gd name="T2" fmla="*/ 2 w 827"/>
                <a:gd name="T3" fmla="*/ 1 h 292"/>
                <a:gd name="T4" fmla="*/ 5 w 827"/>
                <a:gd name="T5" fmla="*/ 2 h 292"/>
                <a:gd name="T6" fmla="*/ 7 w 827"/>
                <a:gd name="T7" fmla="*/ 2 h 2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27" h="292">
                  <a:moveTo>
                    <a:pt x="0" y="0"/>
                  </a:moveTo>
                  <a:lnTo>
                    <a:pt x="285" y="150"/>
                  </a:lnTo>
                  <a:lnTo>
                    <a:pt x="590" y="254"/>
                  </a:lnTo>
                  <a:lnTo>
                    <a:pt x="827" y="292"/>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40" name="任意多边形 170136"/>
            <p:cNvSpPr>
              <a:spLocks noChangeArrowheads="1"/>
            </p:cNvSpPr>
            <p:nvPr/>
          </p:nvSpPr>
          <p:spPr bwMode="auto">
            <a:xfrm>
              <a:off x="2832" y="1062"/>
              <a:ext cx="75" cy="26"/>
            </a:xfrm>
            <a:custGeom>
              <a:avLst/>
              <a:gdLst>
                <a:gd name="T0" fmla="*/ 0 w 827"/>
                <a:gd name="T1" fmla="*/ 2 h 292"/>
                <a:gd name="T2" fmla="*/ 2 w 827"/>
                <a:gd name="T3" fmla="*/ 2 h 292"/>
                <a:gd name="T4" fmla="*/ 4 w 827"/>
                <a:gd name="T5" fmla="*/ 1 h 292"/>
                <a:gd name="T6" fmla="*/ 7 w 827"/>
                <a:gd name="T7" fmla="*/ 0 h 2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27" h="292">
                  <a:moveTo>
                    <a:pt x="0" y="292"/>
                  </a:moveTo>
                  <a:lnTo>
                    <a:pt x="238" y="254"/>
                  </a:lnTo>
                  <a:lnTo>
                    <a:pt x="543" y="150"/>
                  </a:lnTo>
                  <a:lnTo>
                    <a:pt x="827"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70138" name="直接连接符 170137"/>
          <p:cNvSpPr>
            <a:spLocks noChangeShapeType="1"/>
          </p:cNvSpPr>
          <p:nvPr/>
        </p:nvSpPr>
        <p:spPr bwMode="auto">
          <a:xfrm>
            <a:off x="4313238" y="1725613"/>
            <a:ext cx="573087" cy="1587"/>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139" name="直接连接符 170138"/>
          <p:cNvSpPr>
            <a:spLocks noChangeShapeType="1"/>
          </p:cNvSpPr>
          <p:nvPr/>
        </p:nvSpPr>
        <p:spPr bwMode="auto">
          <a:xfrm flipV="1">
            <a:off x="5149850" y="3287713"/>
            <a:ext cx="1588" cy="52705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70140" name="组合 170139"/>
          <p:cNvGrpSpPr/>
          <p:nvPr/>
        </p:nvGrpSpPr>
        <p:grpSpPr bwMode="auto">
          <a:xfrm>
            <a:off x="4951413" y="3397250"/>
            <a:ext cx="398462" cy="307975"/>
            <a:chOff x="3123" y="2423"/>
            <a:chExt cx="251" cy="194"/>
          </a:xfrm>
        </p:grpSpPr>
        <p:sp>
          <p:nvSpPr>
            <p:cNvPr id="57535" name="直接连接符 170140"/>
            <p:cNvSpPr>
              <a:spLocks noChangeShapeType="1"/>
            </p:cNvSpPr>
            <p:nvPr/>
          </p:nvSpPr>
          <p:spPr bwMode="auto">
            <a:xfrm flipV="1">
              <a:off x="3123" y="2542"/>
              <a:ext cx="1" cy="7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36" name="直接连接符 170141"/>
            <p:cNvSpPr>
              <a:spLocks noChangeShapeType="1"/>
            </p:cNvSpPr>
            <p:nvPr/>
          </p:nvSpPr>
          <p:spPr bwMode="auto">
            <a:xfrm flipV="1">
              <a:off x="3123" y="2423"/>
              <a:ext cx="1" cy="7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37" name="直接连接符 170142"/>
            <p:cNvSpPr>
              <a:spLocks noChangeShapeType="1"/>
            </p:cNvSpPr>
            <p:nvPr/>
          </p:nvSpPr>
          <p:spPr bwMode="auto">
            <a:xfrm flipV="1">
              <a:off x="3373" y="2542"/>
              <a:ext cx="1" cy="7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38" name="直接连接符 170143"/>
            <p:cNvSpPr>
              <a:spLocks noChangeShapeType="1"/>
            </p:cNvSpPr>
            <p:nvPr/>
          </p:nvSpPr>
          <p:spPr bwMode="auto">
            <a:xfrm flipV="1">
              <a:off x="3373" y="2423"/>
              <a:ext cx="1" cy="7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0145" name="直接连接符 170144"/>
          <p:cNvSpPr>
            <a:spLocks noChangeShapeType="1"/>
          </p:cNvSpPr>
          <p:nvPr/>
        </p:nvSpPr>
        <p:spPr bwMode="auto">
          <a:xfrm>
            <a:off x="5502275" y="3397250"/>
            <a:ext cx="1588" cy="307975"/>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146" name="直接连接符 170145"/>
          <p:cNvSpPr>
            <a:spLocks noChangeShapeType="1"/>
          </p:cNvSpPr>
          <p:nvPr/>
        </p:nvSpPr>
        <p:spPr bwMode="auto">
          <a:xfrm flipV="1">
            <a:off x="1281113" y="4405313"/>
            <a:ext cx="194468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147" name="直接连接符 170146"/>
          <p:cNvSpPr>
            <a:spLocks noChangeShapeType="1"/>
          </p:cNvSpPr>
          <p:nvPr/>
        </p:nvSpPr>
        <p:spPr bwMode="auto">
          <a:xfrm flipH="1">
            <a:off x="1254125" y="4391025"/>
            <a:ext cx="0" cy="10080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148" name="直接连接符 170147"/>
          <p:cNvSpPr>
            <a:spLocks noChangeShapeType="1"/>
          </p:cNvSpPr>
          <p:nvPr/>
        </p:nvSpPr>
        <p:spPr bwMode="auto">
          <a:xfrm>
            <a:off x="3240088" y="4403725"/>
            <a:ext cx="0" cy="10080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149" name="直接连接符 170148"/>
          <p:cNvSpPr>
            <a:spLocks noChangeShapeType="1"/>
          </p:cNvSpPr>
          <p:nvPr/>
        </p:nvSpPr>
        <p:spPr bwMode="auto">
          <a:xfrm>
            <a:off x="1612900" y="5716588"/>
            <a:ext cx="129698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150" name="任意多边形 170149"/>
          <p:cNvSpPr>
            <a:spLocks noChangeArrowheads="1"/>
          </p:cNvSpPr>
          <p:nvPr/>
        </p:nvSpPr>
        <p:spPr bwMode="auto">
          <a:xfrm flipV="1">
            <a:off x="2894013" y="5375275"/>
            <a:ext cx="342900" cy="330200"/>
          </a:xfrm>
          <a:custGeom>
            <a:avLst/>
            <a:gdLst>
              <a:gd name="T0" fmla="*/ 0 w 25663"/>
              <a:gd name="T1" fmla="*/ 68835 h 24695"/>
              <a:gd name="T2" fmla="*/ 725377 w 25663"/>
              <a:gd name="T3" fmla="*/ -174 h 24695"/>
              <a:gd name="T4" fmla="*/ 4581709 w 25663"/>
              <a:gd name="T5" fmla="*/ 3861622 h 24695"/>
              <a:gd name="T6" fmla="*/ 4542426 w 25663"/>
              <a:gd name="T7" fmla="*/ 4415320 h 24695"/>
              <a:gd name="T8" fmla="*/ 0 w 25663"/>
              <a:gd name="T9" fmla="*/ 68835 h 24695"/>
              <a:gd name="T10" fmla="*/ 725377 w 25663"/>
              <a:gd name="T11" fmla="*/ -174 h 24695"/>
              <a:gd name="T12" fmla="*/ 4581709 w 25663"/>
              <a:gd name="T13" fmla="*/ 3861622 h 24695"/>
              <a:gd name="T14" fmla="*/ 4542426 w 25663"/>
              <a:gd name="T15" fmla="*/ 4415320 h 24695"/>
              <a:gd name="T16" fmla="*/ 725377 w 25663"/>
              <a:gd name="T17" fmla="*/ 3861796 h 246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663" h="24695" fill="none">
                <a:moveTo>
                  <a:pt x="0" y="385"/>
                </a:moveTo>
                <a:cubicBezTo>
                  <a:pt x="1313" y="130"/>
                  <a:pt x="2673" y="-1"/>
                  <a:pt x="4063" y="-1"/>
                </a:cubicBezTo>
                <a:cubicBezTo>
                  <a:pt x="15992" y="-1"/>
                  <a:pt x="25663" y="9670"/>
                  <a:pt x="25663" y="21599"/>
                </a:cubicBezTo>
                <a:cubicBezTo>
                  <a:pt x="25663" y="22653"/>
                  <a:pt x="25588" y="23689"/>
                  <a:pt x="25443" y="24696"/>
                </a:cubicBezTo>
              </a:path>
              <a:path w="25663" h="24695" stroke="0">
                <a:moveTo>
                  <a:pt x="0" y="385"/>
                </a:moveTo>
                <a:cubicBezTo>
                  <a:pt x="1313" y="130"/>
                  <a:pt x="2673" y="-1"/>
                  <a:pt x="4063" y="-1"/>
                </a:cubicBezTo>
                <a:cubicBezTo>
                  <a:pt x="15992" y="-1"/>
                  <a:pt x="25663" y="9670"/>
                  <a:pt x="25663" y="21599"/>
                </a:cubicBezTo>
                <a:cubicBezTo>
                  <a:pt x="25663" y="22653"/>
                  <a:pt x="25588" y="23689"/>
                  <a:pt x="25443" y="24696"/>
                </a:cubicBezTo>
                <a:lnTo>
                  <a:pt x="4063" y="21600"/>
                </a:lnTo>
                <a:lnTo>
                  <a:pt x="0" y="385"/>
                </a:lnTo>
                <a:close/>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151" name="任意多边形 170150"/>
          <p:cNvSpPr>
            <a:spLocks noChangeArrowheads="1"/>
          </p:cNvSpPr>
          <p:nvPr/>
        </p:nvSpPr>
        <p:spPr bwMode="auto">
          <a:xfrm flipH="1" flipV="1">
            <a:off x="1257300" y="5391150"/>
            <a:ext cx="327025" cy="311150"/>
          </a:xfrm>
          <a:custGeom>
            <a:avLst/>
            <a:gdLst>
              <a:gd name="T0" fmla="*/ 0 w 24489"/>
              <a:gd name="T1" fmla="*/ 34657 h 23280"/>
              <a:gd name="T2" fmla="*/ 515196 w 24489"/>
              <a:gd name="T3" fmla="*/ 0 h 23280"/>
              <a:gd name="T4" fmla="*/ 4367077 w 24489"/>
              <a:gd name="T5" fmla="*/ 3858581 h 23280"/>
              <a:gd name="T6" fmla="*/ 4355659 w 24489"/>
              <a:gd name="T7" fmla="*/ 4158691 h 23280"/>
              <a:gd name="T8" fmla="*/ 0 w 24489"/>
              <a:gd name="T9" fmla="*/ 34657 h 23280"/>
              <a:gd name="T10" fmla="*/ 515196 w 24489"/>
              <a:gd name="T11" fmla="*/ 0 h 23280"/>
              <a:gd name="T12" fmla="*/ 4367077 w 24489"/>
              <a:gd name="T13" fmla="*/ 3858581 h 23280"/>
              <a:gd name="T14" fmla="*/ 4355659 w 24489"/>
              <a:gd name="T15" fmla="*/ 4158691 h 23280"/>
              <a:gd name="T16" fmla="*/ 515196 w 24489"/>
              <a:gd name="T17" fmla="*/ 3858581 h 232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89" h="23280" fill="none">
                <a:moveTo>
                  <a:pt x="0" y="194"/>
                </a:moveTo>
                <a:cubicBezTo>
                  <a:pt x="943" y="65"/>
                  <a:pt x="1908" y="0"/>
                  <a:pt x="2889" y="0"/>
                </a:cubicBezTo>
                <a:cubicBezTo>
                  <a:pt x="14818" y="0"/>
                  <a:pt x="24489" y="9671"/>
                  <a:pt x="24489" y="21600"/>
                </a:cubicBezTo>
                <a:cubicBezTo>
                  <a:pt x="24489" y="22167"/>
                  <a:pt x="24467" y="22730"/>
                  <a:pt x="24425" y="23280"/>
                </a:cubicBezTo>
              </a:path>
              <a:path w="24489" h="23280" stroke="0">
                <a:moveTo>
                  <a:pt x="0" y="194"/>
                </a:moveTo>
                <a:cubicBezTo>
                  <a:pt x="943" y="65"/>
                  <a:pt x="1908" y="0"/>
                  <a:pt x="2889" y="0"/>
                </a:cubicBezTo>
                <a:cubicBezTo>
                  <a:pt x="14818" y="0"/>
                  <a:pt x="24489" y="9671"/>
                  <a:pt x="24489" y="21600"/>
                </a:cubicBezTo>
                <a:cubicBezTo>
                  <a:pt x="24489" y="22167"/>
                  <a:pt x="24467" y="22730"/>
                  <a:pt x="24425" y="23280"/>
                </a:cubicBezTo>
                <a:lnTo>
                  <a:pt x="2889" y="21600"/>
                </a:lnTo>
                <a:lnTo>
                  <a:pt x="0" y="194"/>
                </a:lnTo>
                <a:close/>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70152" name="组合 170151"/>
          <p:cNvGrpSpPr/>
          <p:nvPr/>
        </p:nvGrpSpPr>
        <p:grpSpPr bwMode="auto">
          <a:xfrm>
            <a:off x="4027488" y="2100263"/>
            <a:ext cx="1100137" cy="3175"/>
            <a:chOff x="2541" y="1606"/>
            <a:chExt cx="693" cy="2"/>
          </a:xfrm>
        </p:grpSpPr>
        <p:sp>
          <p:nvSpPr>
            <p:cNvPr id="57530" name="直接连接符 170152"/>
            <p:cNvSpPr>
              <a:spLocks noChangeShapeType="1"/>
            </p:cNvSpPr>
            <p:nvPr/>
          </p:nvSpPr>
          <p:spPr bwMode="auto">
            <a:xfrm>
              <a:off x="2541" y="1606"/>
              <a:ext cx="109"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31" name="直接连接符 170153"/>
            <p:cNvSpPr>
              <a:spLocks noChangeShapeType="1"/>
            </p:cNvSpPr>
            <p:nvPr/>
          </p:nvSpPr>
          <p:spPr bwMode="auto">
            <a:xfrm>
              <a:off x="2694" y="1606"/>
              <a:ext cx="11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32" name="直接连接符 170154"/>
            <p:cNvSpPr>
              <a:spLocks noChangeShapeType="1"/>
            </p:cNvSpPr>
            <p:nvPr/>
          </p:nvSpPr>
          <p:spPr bwMode="auto">
            <a:xfrm>
              <a:off x="2998" y="1606"/>
              <a:ext cx="96"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33" name="直接连接符 170155"/>
            <p:cNvSpPr>
              <a:spLocks noChangeShapeType="1"/>
            </p:cNvSpPr>
            <p:nvPr/>
          </p:nvSpPr>
          <p:spPr bwMode="auto">
            <a:xfrm>
              <a:off x="3138" y="1606"/>
              <a:ext cx="96"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34" name="直接连接符 170156"/>
            <p:cNvSpPr>
              <a:spLocks noChangeShapeType="1"/>
            </p:cNvSpPr>
            <p:nvPr/>
          </p:nvSpPr>
          <p:spPr bwMode="auto">
            <a:xfrm>
              <a:off x="2848" y="1607"/>
              <a:ext cx="11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0158" name="直接连接符 170157"/>
          <p:cNvSpPr>
            <a:spLocks noChangeShapeType="1"/>
          </p:cNvSpPr>
          <p:nvPr/>
        </p:nvSpPr>
        <p:spPr bwMode="auto">
          <a:xfrm flipH="1" flipV="1">
            <a:off x="1757363" y="2173288"/>
            <a:ext cx="504825" cy="215900"/>
          </a:xfrm>
          <a:prstGeom prst="line">
            <a:avLst/>
          </a:prstGeom>
          <a:noFill/>
          <a:ln w="12700">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159" name="直接连接符 170158"/>
          <p:cNvSpPr>
            <a:spLocks noChangeShapeType="1"/>
          </p:cNvSpPr>
          <p:nvPr/>
        </p:nvSpPr>
        <p:spPr bwMode="auto">
          <a:xfrm flipV="1">
            <a:off x="2276475" y="2187575"/>
            <a:ext cx="488950" cy="187325"/>
          </a:xfrm>
          <a:prstGeom prst="line">
            <a:avLst/>
          </a:prstGeom>
          <a:noFill/>
          <a:ln w="952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70160" name="组合 170159"/>
          <p:cNvGrpSpPr/>
          <p:nvPr/>
        </p:nvGrpSpPr>
        <p:grpSpPr bwMode="auto">
          <a:xfrm>
            <a:off x="1773238" y="4664075"/>
            <a:ext cx="949325" cy="3175"/>
            <a:chOff x="1121" y="3221"/>
            <a:chExt cx="598" cy="2"/>
          </a:xfrm>
        </p:grpSpPr>
        <p:sp>
          <p:nvSpPr>
            <p:cNvPr id="57525" name="直接连接符 170160"/>
            <p:cNvSpPr>
              <a:spLocks noChangeShapeType="1"/>
            </p:cNvSpPr>
            <p:nvPr/>
          </p:nvSpPr>
          <p:spPr bwMode="auto">
            <a:xfrm>
              <a:off x="1241" y="3222"/>
              <a:ext cx="99"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26" name="直接连接符 170161"/>
            <p:cNvSpPr>
              <a:spLocks noChangeShapeType="1"/>
            </p:cNvSpPr>
            <p:nvPr/>
          </p:nvSpPr>
          <p:spPr bwMode="auto">
            <a:xfrm>
              <a:off x="1506" y="3222"/>
              <a:ext cx="97"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27" name="直接连接符 170162"/>
            <p:cNvSpPr>
              <a:spLocks noChangeShapeType="1"/>
            </p:cNvSpPr>
            <p:nvPr/>
          </p:nvSpPr>
          <p:spPr bwMode="auto">
            <a:xfrm>
              <a:off x="1121" y="3221"/>
              <a:ext cx="99"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28" name="直接连接符 170163"/>
            <p:cNvSpPr>
              <a:spLocks noChangeShapeType="1"/>
            </p:cNvSpPr>
            <p:nvPr/>
          </p:nvSpPr>
          <p:spPr bwMode="auto">
            <a:xfrm>
              <a:off x="1620" y="3222"/>
              <a:ext cx="99"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29" name="直接连接符 170164"/>
            <p:cNvSpPr>
              <a:spLocks noChangeShapeType="1"/>
            </p:cNvSpPr>
            <p:nvPr/>
          </p:nvSpPr>
          <p:spPr bwMode="auto">
            <a:xfrm>
              <a:off x="1375" y="3221"/>
              <a:ext cx="99"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0166" name="直接连接符 170165"/>
          <p:cNvSpPr>
            <a:spLocks noChangeShapeType="1"/>
          </p:cNvSpPr>
          <p:nvPr/>
        </p:nvSpPr>
        <p:spPr bwMode="auto">
          <a:xfrm>
            <a:off x="2765425" y="2187575"/>
            <a:ext cx="1655763" cy="0"/>
          </a:xfrm>
          <a:prstGeom prst="line">
            <a:avLst/>
          </a:prstGeom>
          <a:noFill/>
          <a:ln w="952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424" name="文本框 170166"/>
          <p:cNvSpPr txBox="1">
            <a:spLocks noChangeArrowheads="1"/>
          </p:cNvSpPr>
          <p:nvPr/>
        </p:nvSpPr>
        <p:spPr bwMode="auto">
          <a:xfrm>
            <a:off x="177800" y="663575"/>
            <a:ext cx="4767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sz="2800" b="1" dirty="0" smtClean="0"/>
              <a:t>例：</a:t>
            </a:r>
            <a:r>
              <a:rPr lang="zh-CN" altLang="en-US" sz="2800" b="1" dirty="0"/>
              <a:t>求作轴承座的三视图</a:t>
            </a:r>
          </a:p>
        </p:txBody>
      </p:sp>
      <p:sp>
        <p:nvSpPr>
          <p:cNvPr id="57425" name="文本框 170167"/>
          <p:cNvSpPr txBox="1">
            <a:spLocks noChangeArrowheads="1"/>
          </p:cNvSpPr>
          <p:nvPr/>
        </p:nvSpPr>
        <p:spPr bwMode="auto">
          <a:xfrm>
            <a:off x="6538913" y="1271588"/>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eaLnBrk="1" hangingPunct="1">
              <a:spcBef>
                <a:spcPct val="50000"/>
              </a:spcBef>
            </a:pPr>
            <a:r>
              <a:rPr lang="en-US" altLang="zh-CN" sz="2400">
                <a:solidFill>
                  <a:srgbClr val="FF5050"/>
                </a:solidFill>
              </a:rPr>
              <a:t>●</a:t>
            </a:r>
            <a:r>
              <a:rPr lang="zh-CN" altLang="en-US" sz="2400" b="1">
                <a:solidFill>
                  <a:srgbClr val="FF5050"/>
                </a:solidFill>
              </a:rPr>
              <a:t>形体分析</a:t>
            </a:r>
          </a:p>
        </p:txBody>
      </p:sp>
      <p:sp>
        <p:nvSpPr>
          <p:cNvPr id="170169" name="矩形 170168"/>
          <p:cNvSpPr>
            <a:spLocks noChangeArrowheads="1"/>
          </p:cNvSpPr>
          <p:nvPr/>
        </p:nvSpPr>
        <p:spPr bwMode="auto">
          <a:xfrm>
            <a:off x="1714500" y="4362450"/>
            <a:ext cx="1079500" cy="714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70170" name="组合 170169"/>
          <p:cNvGrpSpPr/>
          <p:nvPr/>
        </p:nvGrpSpPr>
        <p:grpSpPr bwMode="auto">
          <a:xfrm>
            <a:off x="1700213" y="4402138"/>
            <a:ext cx="1100137" cy="1587"/>
            <a:chOff x="984" y="2512"/>
            <a:chExt cx="693" cy="1"/>
          </a:xfrm>
        </p:grpSpPr>
        <p:sp>
          <p:nvSpPr>
            <p:cNvPr id="57519" name="直接连接符 170170"/>
            <p:cNvSpPr>
              <a:spLocks noChangeShapeType="1"/>
            </p:cNvSpPr>
            <p:nvPr/>
          </p:nvSpPr>
          <p:spPr bwMode="auto">
            <a:xfrm>
              <a:off x="984" y="2512"/>
              <a:ext cx="6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20" name="直接连接符 170171"/>
            <p:cNvSpPr>
              <a:spLocks noChangeShapeType="1"/>
            </p:cNvSpPr>
            <p:nvPr/>
          </p:nvSpPr>
          <p:spPr bwMode="auto">
            <a:xfrm>
              <a:off x="1088" y="2512"/>
              <a:ext cx="88"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21" name="直接连接符 170172"/>
            <p:cNvSpPr>
              <a:spLocks noChangeShapeType="1"/>
            </p:cNvSpPr>
            <p:nvPr/>
          </p:nvSpPr>
          <p:spPr bwMode="auto">
            <a:xfrm>
              <a:off x="1220" y="2512"/>
              <a:ext cx="88"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22" name="直接连接符 170173"/>
            <p:cNvSpPr>
              <a:spLocks noChangeShapeType="1"/>
            </p:cNvSpPr>
            <p:nvPr/>
          </p:nvSpPr>
          <p:spPr bwMode="auto">
            <a:xfrm>
              <a:off x="1352" y="2512"/>
              <a:ext cx="89"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23" name="直接连接符 170174"/>
            <p:cNvSpPr>
              <a:spLocks noChangeShapeType="1"/>
            </p:cNvSpPr>
            <p:nvPr/>
          </p:nvSpPr>
          <p:spPr bwMode="auto">
            <a:xfrm>
              <a:off x="1485" y="2512"/>
              <a:ext cx="88"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24" name="直接连接符 170175"/>
            <p:cNvSpPr>
              <a:spLocks noChangeShapeType="1"/>
            </p:cNvSpPr>
            <p:nvPr/>
          </p:nvSpPr>
          <p:spPr bwMode="auto">
            <a:xfrm>
              <a:off x="1617" y="2512"/>
              <a:ext cx="60" cy="1"/>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0177" name="矩形 170176"/>
          <p:cNvSpPr>
            <a:spLocks noChangeArrowheads="1"/>
          </p:cNvSpPr>
          <p:nvPr/>
        </p:nvSpPr>
        <p:spPr bwMode="auto">
          <a:xfrm>
            <a:off x="1657350" y="4419600"/>
            <a:ext cx="71438" cy="244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0178" name="矩形 170177"/>
          <p:cNvSpPr>
            <a:spLocks noChangeArrowheads="1"/>
          </p:cNvSpPr>
          <p:nvPr/>
        </p:nvSpPr>
        <p:spPr bwMode="auto">
          <a:xfrm>
            <a:off x="2781300" y="4419600"/>
            <a:ext cx="87313" cy="244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0179" name="直接连接符 170178"/>
          <p:cNvSpPr>
            <a:spLocks noChangeShapeType="1"/>
          </p:cNvSpPr>
          <p:nvPr/>
        </p:nvSpPr>
        <p:spPr bwMode="auto">
          <a:xfrm>
            <a:off x="1757363" y="2201863"/>
            <a:ext cx="0" cy="2447925"/>
          </a:xfrm>
          <a:prstGeom prst="line">
            <a:avLst/>
          </a:prstGeom>
          <a:noFill/>
          <a:ln w="12700">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180" name="直接连接符 170179"/>
          <p:cNvSpPr>
            <a:spLocks noChangeShapeType="1"/>
          </p:cNvSpPr>
          <p:nvPr/>
        </p:nvSpPr>
        <p:spPr bwMode="auto">
          <a:xfrm>
            <a:off x="2751138" y="2159000"/>
            <a:ext cx="0" cy="2519363"/>
          </a:xfrm>
          <a:prstGeom prst="line">
            <a:avLst/>
          </a:prstGeom>
          <a:noFill/>
          <a:ln w="12700">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181" name="矩形 170180"/>
          <p:cNvSpPr>
            <a:spLocks noChangeArrowheads="1"/>
          </p:cNvSpPr>
          <p:nvPr/>
        </p:nvSpPr>
        <p:spPr bwMode="auto">
          <a:xfrm>
            <a:off x="4205288" y="2906713"/>
            <a:ext cx="233362" cy="73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0182" name="矩形 170181"/>
          <p:cNvSpPr>
            <a:spLocks noChangeArrowheads="1"/>
          </p:cNvSpPr>
          <p:nvPr/>
        </p:nvSpPr>
        <p:spPr bwMode="auto">
          <a:xfrm>
            <a:off x="4465638" y="2935288"/>
            <a:ext cx="546100" cy="73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0183" name="矩形 170182"/>
          <p:cNvSpPr>
            <a:spLocks noChangeArrowheads="1"/>
          </p:cNvSpPr>
          <p:nvPr/>
        </p:nvSpPr>
        <p:spPr bwMode="auto">
          <a:xfrm>
            <a:off x="4494213" y="2057400"/>
            <a:ext cx="215900" cy="714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70184" name="组合 170183"/>
          <p:cNvGrpSpPr/>
          <p:nvPr/>
        </p:nvGrpSpPr>
        <p:grpSpPr bwMode="auto">
          <a:xfrm>
            <a:off x="4598988" y="1577975"/>
            <a:ext cx="1587" cy="700088"/>
            <a:chOff x="2810" y="733"/>
            <a:chExt cx="1" cy="441"/>
          </a:xfrm>
        </p:grpSpPr>
        <p:sp>
          <p:nvSpPr>
            <p:cNvPr id="57516" name="直接连接符 170184"/>
            <p:cNvSpPr>
              <a:spLocks noChangeShapeType="1"/>
            </p:cNvSpPr>
            <p:nvPr/>
          </p:nvSpPr>
          <p:spPr bwMode="auto">
            <a:xfrm flipV="1">
              <a:off x="2810" y="932"/>
              <a:ext cx="1" cy="4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17" name="直接连接符 170185"/>
            <p:cNvSpPr>
              <a:spLocks noChangeShapeType="1"/>
            </p:cNvSpPr>
            <p:nvPr/>
          </p:nvSpPr>
          <p:spPr bwMode="auto">
            <a:xfrm flipV="1">
              <a:off x="2810" y="733"/>
              <a:ext cx="1" cy="164"/>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18" name="直接连接符 170186"/>
            <p:cNvSpPr>
              <a:spLocks noChangeShapeType="1"/>
            </p:cNvSpPr>
            <p:nvPr/>
          </p:nvSpPr>
          <p:spPr bwMode="auto">
            <a:xfrm flipV="1">
              <a:off x="2810" y="1011"/>
              <a:ext cx="1" cy="163"/>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0188" name="直接连接符 170187"/>
          <p:cNvSpPr>
            <a:spLocks noChangeShapeType="1"/>
          </p:cNvSpPr>
          <p:nvPr/>
        </p:nvSpPr>
        <p:spPr bwMode="auto">
          <a:xfrm>
            <a:off x="4033838" y="1841500"/>
            <a:ext cx="10795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189" name="矩形 170188"/>
          <p:cNvSpPr>
            <a:spLocks noChangeArrowheads="1"/>
          </p:cNvSpPr>
          <p:nvPr/>
        </p:nvSpPr>
        <p:spPr bwMode="auto">
          <a:xfrm>
            <a:off x="2146300" y="4606925"/>
            <a:ext cx="215900" cy="714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0190" name="任意多边形 170189"/>
          <p:cNvSpPr>
            <a:spLocks noChangeArrowheads="1"/>
          </p:cNvSpPr>
          <p:nvPr/>
        </p:nvSpPr>
        <p:spPr bwMode="auto">
          <a:xfrm>
            <a:off x="2098675" y="4665663"/>
            <a:ext cx="307975" cy="307975"/>
          </a:xfrm>
          <a:custGeom>
            <a:avLst/>
            <a:gdLst>
              <a:gd name="T0" fmla="*/ 44383997 w 2137"/>
              <a:gd name="T1" fmla="*/ 22223147 h 2133"/>
              <a:gd name="T2" fmla="*/ 43823243 w 2137"/>
              <a:gd name="T3" fmla="*/ 17282408 h 2133"/>
              <a:gd name="T4" fmla="*/ 42161734 w 2137"/>
              <a:gd name="T5" fmla="*/ 12591745 h 2133"/>
              <a:gd name="T6" fmla="*/ 39544739 w 2137"/>
              <a:gd name="T7" fmla="*/ 8359796 h 2133"/>
              <a:gd name="T8" fmla="*/ 36013908 w 2137"/>
              <a:gd name="T9" fmla="*/ 4857428 h 2133"/>
              <a:gd name="T10" fmla="*/ 31797806 w 2137"/>
              <a:gd name="T11" fmla="*/ 2189034 h 2133"/>
              <a:gd name="T12" fmla="*/ 27124714 w 2137"/>
              <a:gd name="T13" fmla="*/ 542024 h 2133"/>
              <a:gd name="T14" fmla="*/ 22181550 w 2137"/>
              <a:gd name="T15" fmla="*/ 0 h 2133"/>
              <a:gd name="T16" fmla="*/ 17238530 w 2137"/>
              <a:gd name="T17" fmla="*/ 542024 h 2133"/>
              <a:gd name="T18" fmla="*/ 12544685 w 2137"/>
              <a:gd name="T19" fmla="*/ 2189034 h 2133"/>
              <a:gd name="T20" fmla="*/ 8349192 w 2137"/>
              <a:gd name="T21" fmla="*/ 4857428 h 2133"/>
              <a:gd name="T22" fmla="*/ 4839257 w 2137"/>
              <a:gd name="T23" fmla="*/ 8359796 h 2133"/>
              <a:gd name="T24" fmla="*/ 2180757 w 2137"/>
              <a:gd name="T25" fmla="*/ 12591745 h 2133"/>
              <a:gd name="T26" fmla="*/ 540001 w 2137"/>
              <a:gd name="T27" fmla="*/ 17282408 h 2133"/>
              <a:gd name="T28" fmla="*/ 0 w 2137"/>
              <a:gd name="T29" fmla="*/ 22223147 h 2133"/>
              <a:gd name="T30" fmla="*/ 540001 w 2137"/>
              <a:gd name="T31" fmla="*/ 27184822 h 2133"/>
              <a:gd name="T32" fmla="*/ 2180757 w 2137"/>
              <a:gd name="T33" fmla="*/ 31875485 h 2133"/>
              <a:gd name="T34" fmla="*/ 4839257 w 2137"/>
              <a:gd name="T35" fmla="*/ 36107434 h 2133"/>
              <a:gd name="T36" fmla="*/ 8349192 w 2137"/>
              <a:gd name="T37" fmla="*/ 39609801 h 2133"/>
              <a:gd name="T38" fmla="*/ 12544685 w 2137"/>
              <a:gd name="T39" fmla="*/ 42257404 h 2133"/>
              <a:gd name="T40" fmla="*/ 17238530 w 2137"/>
              <a:gd name="T41" fmla="*/ 43925205 h 2133"/>
              <a:gd name="T42" fmla="*/ 22181550 w 2137"/>
              <a:gd name="T43" fmla="*/ 44467230 h 2133"/>
              <a:gd name="T44" fmla="*/ 27124714 w 2137"/>
              <a:gd name="T45" fmla="*/ 43925205 h 2133"/>
              <a:gd name="T46" fmla="*/ 31797806 w 2137"/>
              <a:gd name="T47" fmla="*/ 42257404 h 2133"/>
              <a:gd name="T48" fmla="*/ 36013908 w 2137"/>
              <a:gd name="T49" fmla="*/ 39609801 h 2133"/>
              <a:gd name="T50" fmla="*/ 39544739 w 2137"/>
              <a:gd name="T51" fmla="*/ 36107434 h 2133"/>
              <a:gd name="T52" fmla="*/ 42161734 w 2137"/>
              <a:gd name="T53" fmla="*/ 31875485 h 2133"/>
              <a:gd name="T54" fmla="*/ 43823243 w 2137"/>
              <a:gd name="T55" fmla="*/ 27184822 h 2133"/>
              <a:gd name="T56" fmla="*/ 44383997 w 2137"/>
              <a:gd name="T57" fmla="*/ 22223147 h 213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37" h="2133">
                <a:moveTo>
                  <a:pt x="2137" y="1066"/>
                </a:moveTo>
                <a:lnTo>
                  <a:pt x="2110" y="829"/>
                </a:lnTo>
                <a:lnTo>
                  <a:pt x="2030" y="604"/>
                </a:lnTo>
                <a:lnTo>
                  <a:pt x="1904" y="401"/>
                </a:lnTo>
                <a:lnTo>
                  <a:pt x="1734" y="233"/>
                </a:lnTo>
                <a:lnTo>
                  <a:pt x="1531" y="105"/>
                </a:lnTo>
                <a:lnTo>
                  <a:pt x="1306" y="26"/>
                </a:lnTo>
                <a:lnTo>
                  <a:pt x="1068" y="0"/>
                </a:lnTo>
                <a:lnTo>
                  <a:pt x="830" y="26"/>
                </a:lnTo>
                <a:lnTo>
                  <a:pt x="604" y="105"/>
                </a:lnTo>
                <a:lnTo>
                  <a:pt x="402" y="233"/>
                </a:lnTo>
                <a:lnTo>
                  <a:pt x="233" y="401"/>
                </a:lnTo>
                <a:lnTo>
                  <a:pt x="105" y="604"/>
                </a:lnTo>
                <a:lnTo>
                  <a:pt x="26" y="829"/>
                </a:lnTo>
                <a:lnTo>
                  <a:pt x="0" y="1066"/>
                </a:lnTo>
                <a:lnTo>
                  <a:pt x="26" y="1304"/>
                </a:lnTo>
                <a:lnTo>
                  <a:pt x="105" y="1529"/>
                </a:lnTo>
                <a:lnTo>
                  <a:pt x="233" y="1732"/>
                </a:lnTo>
                <a:lnTo>
                  <a:pt x="402" y="1900"/>
                </a:lnTo>
                <a:lnTo>
                  <a:pt x="604" y="2027"/>
                </a:lnTo>
                <a:lnTo>
                  <a:pt x="830" y="2107"/>
                </a:lnTo>
                <a:lnTo>
                  <a:pt x="1068" y="2133"/>
                </a:lnTo>
                <a:lnTo>
                  <a:pt x="1306" y="2107"/>
                </a:lnTo>
                <a:lnTo>
                  <a:pt x="1531" y="2027"/>
                </a:lnTo>
                <a:lnTo>
                  <a:pt x="1734" y="1900"/>
                </a:lnTo>
                <a:lnTo>
                  <a:pt x="1904" y="1732"/>
                </a:lnTo>
                <a:lnTo>
                  <a:pt x="2030" y="1529"/>
                </a:lnTo>
                <a:lnTo>
                  <a:pt x="2110" y="1304"/>
                </a:lnTo>
                <a:lnTo>
                  <a:pt x="2137" y="1066"/>
                </a:lnTo>
                <a:close/>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191" name="矩形 170190"/>
          <p:cNvSpPr>
            <a:spLocks noChangeArrowheads="1"/>
          </p:cNvSpPr>
          <p:nvPr/>
        </p:nvSpPr>
        <p:spPr bwMode="auto">
          <a:xfrm flipV="1">
            <a:off x="4349750" y="1784350"/>
            <a:ext cx="519113" cy="69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70192" name="组合 170191"/>
          <p:cNvGrpSpPr/>
          <p:nvPr/>
        </p:nvGrpSpPr>
        <p:grpSpPr bwMode="auto">
          <a:xfrm>
            <a:off x="4445000" y="1725613"/>
            <a:ext cx="1588" cy="374650"/>
            <a:chOff x="2713" y="826"/>
            <a:chExt cx="1" cy="236"/>
          </a:xfrm>
        </p:grpSpPr>
        <p:sp>
          <p:nvSpPr>
            <p:cNvPr id="57514" name="直接连接符 170192"/>
            <p:cNvSpPr>
              <a:spLocks noChangeShapeType="1"/>
            </p:cNvSpPr>
            <p:nvPr/>
          </p:nvSpPr>
          <p:spPr bwMode="auto">
            <a:xfrm flipV="1">
              <a:off x="2713" y="966"/>
              <a:ext cx="1" cy="9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15" name="直接连接符 170193"/>
            <p:cNvSpPr>
              <a:spLocks noChangeShapeType="1"/>
            </p:cNvSpPr>
            <p:nvPr/>
          </p:nvSpPr>
          <p:spPr bwMode="auto">
            <a:xfrm flipV="1">
              <a:off x="2713" y="826"/>
              <a:ext cx="1" cy="9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70195" name="组合 170194"/>
          <p:cNvGrpSpPr/>
          <p:nvPr/>
        </p:nvGrpSpPr>
        <p:grpSpPr bwMode="auto">
          <a:xfrm>
            <a:off x="4752975" y="1725613"/>
            <a:ext cx="1588" cy="374650"/>
            <a:chOff x="2907" y="826"/>
            <a:chExt cx="1" cy="236"/>
          </a:xfrm>
        </p:grpSpPr>
        <p:sp>
          <p:nvSpPr>
            <p:cNvPr id="57512" name="直接连接符 170195"/>
            <p:cNvSpPr>
              <a:spLocks noChangeShapeType="1"/>
            </p:cNvSpPr>
            <p:nvPr/>
          </p:nvSpPr>
          <p:spPr bwMode="auto">
            <a:xfrm flipV="1">
              <a:off x="2907" y="966"/>
              <a:ext cx="1" cy="9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13" name="直接连接符 170196"/>
            <p:cNvSpPr>
              <a:spLocks noChangeShapeType="1"/>
            </p:cNvSpPr>
            <p:nvPr/>
          </p:nvSpPr>
          <p:spPr bwMode="auto">
            <a:xfrm flipV="1">
              <a:off x="2907" y="826"/>
              <a:ext cx="1" cy="96"/>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0198" name="任意多边形 170197"/>
          <p:cNvSpPr>
            <a:spLocks noChangeArrowheads="1"/>
          </p:cNvSpPr>
          <p:nvPr/>
        </p:nvSpPr>
        <p:spPr bwMode="auto">
          <a:xfrm>
            <a:off x="4321175" y="1849438"/>
            <a:ext cx="573088" cy="79375"/>
          </a:xfrm>
          <a:custGeom>
            <a:avLst/>
            <a:gdLst>
              <a:gd name="T0" fmla="*/ 0 w 3968"/>
              <a:gd name="T1" fmla="*/ 0 h 560"/>
              <a:gd name="T2" fmla="*/ 8531472 w 3968"/>
              <a:gd name="T3" fmla="*/ 4440039 h 560"/>
              <a:gd name="T4" fmla="*/ 17542588 w 3968"/>
              <a:gd name="T5" fmla="*/ 7815177 h 560"/>
              <a:gd name="T6" fmla="*/ 26929359 w 3968"/>
              <a:gd name="T7" fmla="*/ 10105571 h 560"/>
              <a:gd name="T8" fmla="*/ 36545481 w 3968"/>
              <a:gd name="T9" fmla="*/ 11250698 h 560"/>
              <a:gd name="T10" fmla="*/ 46245082 w 3968"/>
              <a:gd name="T11" fmla="*/ 11250698 h 560"/>
              <a:gd name="T12" fmla="*/ 55861204 w 3968"/>
              <a:gd name="T13" fmla="*/ 10105571 h 560"/>
              <a:gd name="T14" fmla="*/ 65227033 w 3968"/>
              <a:gd name="T15" fmla="*/ 7815177 h 560"/>
              <a:gd name="T16" fmla="*/ 74259091 w 3968"/>
              <a:gd name="T17" fmla="*/ 4440039 h 560"/>
              <a:gd name="T18" fmla="*/ 82769621 w 3968"/>
              <a:gd name="T19" fmla="*/ 0 h 5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68" h="560">
                <a:moveTo>
                  <a:pt x="0" y="0"/>
                </a:moveTo>
                <a:lnTo>
                  <a:pt x="409" y="221"/>
                </a:lnTo>
                <a:lnTo>
                  <a:pt x="841" y="389"/>
                </a:lnTo>
                <a:lnTo>
                  <a:pt x="1291" y="503"/>
                </a:lnTo>
                <a:lnTo>
                  <a:pt x="1752" y="560"/>
                </a:lnTo>
                <a:lnTo>
                  <a:pt x="2217" y="560"/>
                </a:lnTo>
                <a:lnTo>
                  <a:pt x="2678" y="503"/>
                </a:lnTo>
                <a:lnTo>
                  <a:pt x="3127" y="389"/>
                </a:lnTo>
                <a:lnTo>
                  <a:pt x="3560" y="221"/>
                </a:lnTo>
                <a:lnTo>
                  <a:pt x="3968" y="0"/>
                </a:lnTo>
              </a:path>
            </a:pathLst>
          </a:custGeom>
          <a:noFill/>
          <a:ln w="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199" name="文本框 170198"/>
          <p:cNvSpPr txBox="1">
            <a:spLocks noChangeArrowheads="1"/>
          </p:cNvSpPr>
          <p:nvPr/>
        </p:nvSpPr>
        <p:spPr bwMode="auto">
          <a:xfrm>
            <a:off x="6538913" y="1647825"/>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eaLnBrk="1" hangingPunct="1">
              <a:spcBef>
                <a:spcPct val="50000"/>
              </a:spcBef>
            </a:pPr>
            <a:r>
              <a:rPr lang="en-US" altLang="zh-CN" sz="2400" b="1">
                <a:solidFill>
                  <a:srgbClr val="FF5050"/>
                </a:solidFill>
              </a:rPr>
              <a:t>●</a:t>
            </a:r>
            <a:r>
              <a:rPr lang="zh-CN" altLang="en-US" sz="2400" b="1">
                <a:solidFill>
                  <a:srgbClr val="FF5050"/>
                </a:solidFill>
              </a:rPr>
              <a:t>选择正面投影图</a:t>
            </a:r>
          </a:p>
        </p:txBody>
      </p:sp>
      <p:sp>
        <p:nvSpPr>
          <p:cNvPr id="170200" name="文本框 170199"/>
          <p:cNvSpPr txBox="1">
            <a:spLocks noChangeArrowheads="1"/>
          </p:cNvSpPr>
          <p:nvPr/>
        </p:nvSpPr>
        <p:spPr bwMode="auto">
          <a:xfrm>
            <a:off x="6538913" y="2105025"/>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eaLnBrk="1" hangingPunct="1">
              <a:spcBef>
                <a:spcPct val="50000"/>
              </a:spcBef>
            </a:pPr>
            <a:r>
              <a:rPr lang="en-US" altLang="zh-CN" sz="2400" b="1">
                <a:solidFill>
                  <a:srgbClr val="FF5050"/>
                </a:solidFill>
              </a:rPr>
              <a:t>●</a:t>
            </a:r>
            <a:r>
              <a:rPr lang="zh-CN" altLang="en-US" sz="2400" b="1">
                <a:solidFill>
                  <a:srgbClr val="FF5050"/>
                </a:solidFill>
              </a:rPr>
              <a:t>确定比例和图幅</a:t>
            </a:r>
          </a:p>
        </p:txBody>
      </p:sp>
      <p:sp>
        <p:nvSpPr>
          <p:cNvPr id="170201" name="文本框 170200"/>
          <p:cNvSpPr txBox="1">
            <a:spLocks noChangeArrowheads="1"/>
          </p:cNvSpPr>
          <p:nvPr/>
        </p:nvSpPr>
        <p:spPr bwMode="auto">
          <a:xfrm>
            <a:off x="6538913" y="2562225"/>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eaLnBrk="1" hangingPunct="1">
              <a:spcBef>
                <a:spcPct val="50000"/>
              </a:spcBef>
            </a:pPr>
            <a:r>
              <a:rPr lang="en-US" altLang="zh-CN" sz="2400" b="1">
                <a:solidFill>
                  <a:srgbClr val="FF5050"/>
                </a:solidFill>
              </a:rPr>
              <a:t>●</a:t>
            </a:r>
            <a:r>
              <a:rPr lang="zh-CN" altLang="en-US" sz="2400" b="1">
                <a:solidFill>
                  <a:srgbClr val="FF5050"/>
                </a:solidFill>
              </a:rPr>
              <a:t>画图</a:t>
            </a:r>
          </a:p>
        </p:txBody>
      </p:sp>
      <p:sp>
        <p:nvSpPr>
          <p:cNvPr id="170202" name="文本框 170201"/>
          <p:cNvSpPr txBox="1">
            <a:spLocks noChangeArrowheads="1"/>
          </p:cNvSpPr>
          <p:nvPr/>
        </p:nvSpPr>
        <p:spPr bwMode="auto">
          <a:xfrm>
            <a:off x="6538913" y="297180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eaLnBrk="1" hangingPunct="1">
              <a:spcBef>
                <a:spcPct val="50000"/>
              </a:spcBef>
            </a:pPr>
            <a:r>
              <a:rPr lang="en-US" altLang="zh-CN" sz="2400" b="1">
                <a:solidFill>
                  <a:srgbClr val="FF5050"/>
                </a:solidFill>
              </a:rPr>
              <a:t>●</a:t>
            </a:r>
            <a:r>
              <a:rPr lang="zh-CN" altLang="en-US" sz="2400" b="1">
                <a:solidFill>
                  <a:srgbClr val="FF5050"/>
                </a:solidFill>
              </a:rPr>
              <a:t>检查、加深</a:t>
            </a:r>
          </a:p>
        </p:txBody>
      </p:sp>
      <p:sp>
        <p:nvSpPr>
          <p:cNvPr id="170205" name="文本框 170204"/>
          <p:cNvSpPr txBox="1">
            <a:spLocks noChangeArrowheads="1"/>
          </p:cNvSpPr>
          <p:nvPr/>
        </p:nvSpPr>
        <p:spPr bwMode="auto">
          <a:xfrm>
            <a:off x="204788" y="6213475"/>
            <a:ext cx="1060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eaLnBrk="1" hangingPunct="1">
              <a:spcBef>
                <a:spcPct val="50000"/>
              </a:spcBef>
            </a:pPr>
            <a:r>
              <a:rPr lang="en-US" altLang="zh-CN" sz="2000" b="1"/>
              <a:t> </a:t>
            </a:r>
            <a:r>
              <a:rPr lang="en-US" altLang="zh-CN" sz="2000" b="1">
                <a:solidFill>
                  <a:srgbClr val="FF3300"/>
                </a:solidFill>
                <a:sym typeface="Symbol" pitchFamily="18" charset="2"/>
              </a:rPr>
              <a:t></a:t>
            </a:r>
            <a:r>
              <a:rPr lang="en-US" altLang="zh-CN" sz="2000" b="1">
                <a:sym typeface="Symbol" pitchFamily="18" charset="2"/>
              </a:rPr>
              <a:t> </a:t>
            </a:r>
            <a:r>
              <a:rPr lang="zh-CN" altLang="en-US" sz="2000" b="1">
                <a:sym typeface="Symbol" pitchFamily="18" charset="2"/>
              </a:rPr>
              <a:t>布局</a:t>
            </a:r>
          </a:p>
        </p:txBody>
      </p:sp>
      <p:sp>
        <p:nvSpPr>
          <p:cNvPr id="170206" name="文本框 170205"/>
          <p:cNvSpPr txBox="1">
            <a:spLocks noChangeArrowheads="1"/>
          </p:cNvSpPr>
          <p:nvPr/>
        </p:nvSpPr>
        <p:spPr bwMode="auto">
          <a:xfrm>
            <a:off x="1287463" y="6219825"/>
            <a:ext cx="12461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eaLnBrk="1" hangingPunct="1">
              <a:spcBef>
                <a:spcPct val="50000"/>
              </a:spcBef>
            </a:pPr>
            <a:r>
              <a:rPr lang="en-US" altLang="zh-CN" sz="2000" b="1"/>
              <a:t> </a:t>
            </a:r>
            <a:r>
              <a:rPr lang="en-US" altLang="zh-CN" sz="2000" b="1">
                <a:sym typeface="Symbol" pitchFamily="18" charset="2"/>
              </a:rPr>
              <a:t> </a:t>
            </a:r>
            <a:r>
              <a:rPr lang="zh-CN" altLang="en-US" sz="2000" b="1"/>
              <a:t>画底板</a:t>
            </a:r>
          </a:p>
        </p:txBody>
      </p:sp>
      <p:sp>
        <p:nvSpPr>
          <p:cNvPr id="170207" name="文本框 170206"/>
          <p:cNvSpPr txBox="1">
            <a:spLocks noChangeArrowheads="1"/>
          </p:cNvSpPr>
          <p:nvPr/>
        </p:nvSpPr>
        <p:spPr bwMode="auto">
          <a:xfrm>
            <a:off x="2716213" y="6237288"/>
            <a:ext cx="1328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eaLnBrk="1" hangingPunct="1">
              <a:spcBef>
                <a:spcPct val="50000"/>
              </a:spcBef>
            </a:pPr>
            <a:r>
              <a:rPr lang="en-US" altLang="zh-CN" sz="2000" b="1"/>
              <a:t> </a:t>
            </a:r>
            <a:r>
              <a:rPr lang="en-US" altLang="zh-CN" sz="2000" b="1">
                <a:sym typeface="Symbol" pitchFamily="18" charset="2"/>
              </a:rPr>
              <a:t> </a:t>
            </a:r>
            <a:r>
              <a:rPr lang="zh-CN" altLang="en-US" sz="2000" b="1"/>
              <a:t>画圆筒</a:t>
            </a:r>
          </a:p>
        </p:txBody>
      </p:sp>
      <p:sp>
        <p:nvSpPr>
          <p:cNvPr id="170208" name="文本框 170207"/>
          <p:cNvSpPr txBox="1">
            <a:spLocks noChangeArrowheads="1"/>
          </p:cNvSpPr>
          <p:nvPr/>
        </p:nvSpPr>
        <p:spPr bwMode="auto">
          <a:xfrm>
            <a:off x="4041775" y="6237288"/>
            <a:ext cx="1597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eaLnBrk="1" hangingPunct="1">
              <a:spcBef>
                <a:spcPct val="50000"/>
              </a:spcBef>
            </a:pPr>
            <a:r>
              <a:rPr lang="en-US" altLang="zh-CN" sz="2000" b="1"/>
              <a:t> </a:t>
            </a:r>
            <a:r>
              <a:rPr lang="en-US" altLang="zh-CN" sz="2000" b="1">
                <a:sym typeface="Symbol" pitchFamily="18" charset="2"/>
              </a:rPr>
              <a:t> </a:t>
            </a:r>
            <a:r>
              <a:rPr lang="zh-CN" altLang="en-US" sz="2000" b="1"/>
              <a:t>画支撑板</a:t>
            </a:r>
          </a:p>
        </p:txBody>
      </p:sp>
      <p:sp>
        <p:nvSpPr>
          <p:cNvPr id="170209" name="文本框 170208"/>
          <p:cNvSpPr txBox="1">
            <a:spLocks noChangeArrowheads="1"/>
          </p:cNvSpPr>
          <p:nvPr/>
        </p:nvSpPr>
        <p:spPr bwMode="auto">
          <a:xfrm>
            <a:off x="5611813" y="6265863"/>
            <a:ext cx="1384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eaLnBrk="1" hangingPunct="1">
              <a:spcBef>
                <a:spcPct val="50000"/>
              </a:spcBef>
            </a:pPr>
            <a:r>
              <a:rPr lang="en-US" altLang="zh-CN" sz="2000" b="1"/>
              <a:t> </a:t>
            </a:r>
            <a:r>
              <a:rPr lang="en-US" altLang="zh-CN" sz="2000" b="1">
                <a:sym typeface="Symbol" pitchFamily="18" charset="2"/>
              </a:rPr>
              <a:t> </a:t>
            </a:r>
            <a:r>
              <a:rPr lang="zh-CN" altLang="en-US" sz="2000" b="1"/>
              <a:t>画肋板</a:t>
            </a:r>
          </a:p>
        </p:txBody>
      </p:sp>
      <p:sp>
        <p:nvSpPr>
          <p:cNvPr id="170210" name="文本框 170209"/>
          <p:cNvSpPr txBox="1">
            <a:spLocks noChangeArrowheads="1"/>
          </p:cNvSpPr>
          <p:nvPr/>
        </p:nvSpPr>
        <p:spPr bwMode="auto">
          <a:xfrm>
            <a:off x="6907213" y="6251575"/>
            <a:ext cx="131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宋体" pitchFamily="2" charset="-122"/>
              </a:defRPr>
            </a:lvl1pPr>
            <a:lvl2pPr marL="742950" indent="-285750" eaLnBrk="0" hangingPunct="0">
              <a:defRPr>
                <a:solidFill>
                  <a:schemeClr val="tx1"/>
                </a:solidFill>
                <a:latin typeface="Times New Roman" pitchFamily="18" charset="0"/>
                <a:ea typeface="宋体" pitchFamily="2" charset="-122"/>
              </a:defRPr>
            </a:lvl2pPr>
            <a:lvl3pPr marL="1143000" indent="-228600" eaLnBrk="0" hangingPunct="0">
              <a:defRPr>
                <a:solidFill>
                  <a:schemeClr val="tx1"/>
                </a:solidFill>
                <a:latin typeface="Times New Roman" pitchFamily="18" charset="0"/>
                <a:ea typeface="宋体" pitchFamily="2" charset="-122"/>
              </a:defRPr>
            </a:lvl3pPr>
            <a:lvl4pPr marL="1600200" indent="-228600" eaLnBrk="0" hangingPunct="0">
              <a:defRPr>
                <a:solidFill>
                  <a:schemeClr val="tx1"/>
                </a:solidFill>
                <a:latin typeface="Times New Roman" pitchFamily="18" charset="0"/>
                <a:ea typeface="宋体" pitchFamily="2" charset="-122"/>
              </a:defRPr>
            </a:lvl4pPr>
            <a:lvl5pPr marL="2057400" indent="-228600" eaLnBrk="0" hangingPunct="0">
              <a:defRPr>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eaLnBrk="1" hangingPunct="1">
              <a:spcBef>
                <a:spcPct val="50000"/>
              </a:spcBef>
            </a:pPr>
            <a:r>
              <a:rPr lang="en-US" altLang="zh-CN" sz="2000" b="1"/>
              <a:t> </a:t>
            </a:r>
            <a:r>
              <a:rPr lang="en-US" altLang="zh-CN" sz="2000" b="1">
                <a:sym typeface="Symbol" pitchFamily="18" charset="2"/>
              </a:rPr>
              <a:t> </a:t>
            </a:r>
            <a:r>
              <a:rPr lang="zh-CN" altLang="en-US" sz="2000" b="1"/>
              <a:t>画凸台</a:t>
            </a:r>
          </a:p>
        </p:txBody>
      </p:sp>
      <p:sp>
        <p:nvSpPr>
          <p:cNvPr id="170211" name="任意多边形 170210"/>
          <p:cNvSpPr>
            <a:spLocks noChangeArrowheads="1"/>
          </p:cNvSpPr>
          <p:nvPr/>
        </p:nvSpPr>
        <p:spPr bwMode="auto">
          <a:xfrm>
            <a:off x="1701800" y="1841500"/>
            <a:ext cx="1100138" cy="1098550"/>
          </a:xfrm>
          <a:custGeom>
            <a:avLst/>
            <a:gdLst>
              <a:gd name="T0" fmla="*/ 158603541 w 7631"/>
              <a:gd name="T1" fmla="*/ 79207935 h 7618"/>
              <a:gd name="T2" fmla="*/ 158021539 w 7631"/>
              <a:gd name="T3" fmla="*/ 69663038 h 7618"/>
              <a:gd name="T4" fmla="*/ 156296437 w 7631"/>
              <a:gd name="T5" fmla="*/ 60263788 h 7618"/>
              <a:gd name="T6" fmla="*/ 153449140 w 7631"/>
              <a:gd name="T7" fmla="*/ 51114012 h 7618"/>
              <a:gd name="T8" fmla="*/ 149520879 w 7631"/>
              <a:gd name="T9" fmla="*/ 42380121 h 7618"/>
              <a:gd name="T10" fmla="*/ 144574222 w 7631"/>
              <a:gd name="T11" fmla="*/ 34186853 h 7618"/>
              <a:gd name="T12" fmla="*/ 138650835 w 7631"/>
              <a:gd name="T13" fmla="*/ 26679854 h 7618"/>
              <a:gd name="T14" fmla="*/ 131895892 w 7631"/>
              <a:gd name="T15" fmla="*/ 19900800 h 7618"/>
              <a:gd name="T16" fmla="*/ 124351347 w 7631"/>
              <a:gd name="T17" fmla="*/ 14015814 h 7618"/>
              <a:gd name="T18" fmla="*/ 116162376 w 7631"/>
              <a:gd name="T19" fmla="*/ 9066571 h 7618"/>
              <a:gd name="T20" fmla="*/ 107412307 w 7631"/>
              <a:gd name="T21" fmla="*/ 5136421 h 7618"/>
              <a:gd name="T22" fmla="*/ 98267221 w 7631"/>
              <a:gd name="T23" fmla="*/ 2287372 h 7618"/>
              <a:gd name="T24" fmla="*/ 88852110 w 7631"/>
              <a:gd name="T25" fmla="*/ 561532 h 7618"/>
              <a:gd name="T26" fmla="*/ 79312150 w 7631"/>
              <a:gd name="T27" fmla="*/ 0 h 7618"/>
              <a:gd name="T28" fmla="*/ 69751431 w 7631"/>
              <a:gd name="T29" fmla="*/ 561532 h 7618"/>
              <a:gd name="T30" fmla="*/ 60315415 w 7631"/>
              <a:gd name="T31" fmla="*/ 2287372 h 7618"/>
              <a:gd name="T32" fmla="*/ 51191233 w 7631"/>
              <a:gd name="T33" fmla="*/ 5136421 h 7618"/>
              <a:gd name="T34" fmla="*/ 42441164 w 7631"/>
              <a:gd name="T35" fmla="*/ 9066571 h 7618"/>
              <a:gd name="T36" fmla="*/ 34252193 w 7631"/>
              <a:gd name="T37" fmla="*/ 14015814 h 7618"/>
              <a:gd name="T38" fmla="*/ 26707648 w 7631"/>
              <a:gd name="T39" fmla="*/ 19900800 h 7618"/>
              <a:gd name="T40" fmla="*/ 19952706 w 7631"/>
              <a:gd name="T41" fmla="*/ 26679854 h 7618"/>
              <a:gd name="T42" fmla="*/ 14029318 w 7631"/>
              <a:gd name="T43" fmla="*/ 34186853 h 7618"/>
              <a:gd name="T44" fmla="*/ 9082662 w 7631"/>
              <a:gd name="T45" fmla="*/ 42380121 h 7618"/>
              <a:gd name="T46" fmla="*/ 5133641 w 7631"/>
              <a:gd name="T47" fmla="*/ 51114012 h 7618"/>
              <a:gd name="T48" fmla="*/ 2286200 w 7631"/>
              <a:gd name="T49" fmla="*/ 60263788 h 7618"/>
              <a:gd name="T50" fmla="*/ 561242 w 7631"/>
              <a:gd name="T51" fmla="*/ 69663038 h 7618"/>
              <a:gd name="T52" fmla="*/ 0 w 7631"/>
              <a:gd name="T53" fmla="*/ 79207935 h 7618"/>
              <a:gd name="T54" fmla="*/ 561242 w 7631"/>
              <a:gd name="T55" fmla="*/ 88752832 h 7618"/>
              <a:gd name="T56" fmla="*/ 2286200 w 7631"/>
              <a:gd name="T57" fmla="*/ 98172992 h 7618"/>
              <a:gd name="T58" fmla="*/ 5133641 w 7631"/>
              <a:gd name="T59" fmla="*/ 107301859 h 7618"/>
              <a:gd name="T60" fmla="*/ 9082662 w 7631"/>
              <a:gd name="T61" fmla="*/ 116035750 h 7618"/>
              <a:gd name="T62" fmla="*/ 14029318 w 7631"/>
              <a:gd name="T63" fmla="*/ 124229018 h 7618"/>
              <a:gd name="T64" fmla="*/ 19952706 w 7631"/>
              <a:gd name="T65" fmla="*/ 131756782 h 7618"/>
              <a:gd name="T66" fmla="*/ 26707648 w 7631"/>
              <a:gd name="T67" fmla="*/ 138515071 h 7618"/>
              <a:gd name="T68" fmla="*/ 34252193 w 7631"/>
              <a:gd name="T69" fmla="*/ 144400057 h 7618"/>
              <a:gd name="T70" fmla="*/ 42441164 w 7631"/>
              <a:gd name="T71" fmla="*/ 149349300 h 7618"/>
              <a:gd name="T72" fmla="*/ 51191233 w 7631"/>
              <a:gd name="T73" fmla="*/ 153279450 h 7618"/>
              <a:gd name="T74" fmla="*/ 60315415 w 7631"/>
              <a:gd name="T75" fmla="*/ 156128499 h 7618"/>
              <a:gd name="T76" fmla="*/ 69751431 w 7631"/>
              <a:gd name="T77" fmla="*/ 157854338 h 7618"/>
              <a:gd name="T78" fmla="*/ 79312150 w 7631"/>
              <a:gd name="T79" fmla="*/ 158415871 h 7618"/>
              <a:gd name="T80" fmla="*/ 88852110 w 7631"/>
              <a:gd name="T81" fmla="*/ 157854338 h 7618"/>
              <a:gd name="T82" fmla="*/ 98267221 w 7631"/>
              <a:gd name="T83" fmla="*/ 156128499 h 7618"/>
              <a:gd name="T84" fmla="*/ 107412307 w 7631"/>
              <a:gd name="T85" fmla="*/ 153279450 h 7618"/>
              <a:gd name="T86" fmla="*/ 116162376 w 7631"/>
              <a:gd name="T87" fmla="*/ 149349300 h 7618"/>
              <a:gd name="T88" fmla="*/ 124351347 w 7631"/>
              <a:gd name="T89" fmla="*/ 144400057 h 7618"/>
              <a:gd name="T90" fmla="*/ 131895892 w 7631"/>
              <a:gd name="T91" fmla="*/ 138515071 h 7618"/>
              <a:gd name="T92" fmla="*/ 138650835 w 7631"/>
              <a:gd name="T93" fmla="*/ 131756782 h 7618"/>
              <a:gd name="T94" fmla="*/ 144574222 w 7631"/>
              <a:gd name="T95" fmla="*/ 124229018 h 7618"/>
              <a:gd name="T96" fmla="*/ 149520879 w 7631"/>
              <a:gd name="T97" fmla="*/ 116035750 h 7618"/>
              <a:gd name="T98" fmla="*/ 153449140 w 7631"/>
              <a:gd name="T99" fmla="*/ 107301859 h 7618"/>
              <a:gd name="T100" fmla="*/ 156296437 w 7631"/>
              <a:gd name="T101" fmla="*/ 98172992 h 7618"/>
              <a:gd name="T102" fmla="*/ 158021539 w 7631"/>
              <a:gd name="T103" fmla="*/ 88752832 h 7618"/>
              <a:gd name="T104" fmla="*/ 158603541 w 7631"/>
              <a:gd name="T105" fmla="*/ 79207935 h 761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631" h="7618">
                <a:moveTo>
                  <a:pt x="7631" y="3809"/>
                </a:moveTo>
                <a:lnTo>
                  <a:pt x="7603" y="3350"/>
                </a:lnTo>
                <a:lnTo>
                  <a:pt x="7520" y="2898"/>
                </a:lnTo>
                <a:lnTo>
                  <a:pt x="7383" y="2458"/>
                </a:lnTo>
                <a:lnTo>
                  <a:pt x="7194" y="2038"/>
                </a:lnTo>
                <a:lnTo>
                  <a:pt x="6956" y="1644"/>
                </a:lnTo>
                <a:lnTo>
                  <a:pt x="6671" y="1283"/>
                </a:lnTo>
                <a:lnTo>
                  <a:pt x="6346" y="957"/>
                </a:lnTo>
                <a:lnTo>
                  <a:pt x="5983" y="674"/>
                </a:lnTo>
                <a:lnTo>
                  <a:pt x="5589" y="436"/>
                </a:lnTo>
                <a:lnTo>
                  <a:pt x="5168" y="247"/>
                </a:lnTo>
                <a:lnTo>
                  <a:pt x="4728" y="110"/>
                </a:lnTo>
                <a:lnTo>
                  <a:pt x="4275" y="27"/>
                </a:lnTo>
                <a:lnTo>
                  <a:pt x="3816" y="0"/>
                </a:lnTo>
                <a:lnTo>
                  <a:pt x="3356" y="27"/>
                </a:lnTo>
                <a:lnTo>
                  <a:pt x="2902" y="110"/>
                </a:lnTo>
                <a:lnTo>
                  <a:pt x="2463" y="247"/>
                </a:lnTo>
                <a:lnTo>
                  <a:pt x="2042" y="436"/>
                </a:lnTo>
                <a:lnTo>
                  <a:pt x="1648" y="674"/>
                </a:lnTo>
                <a:lnTo>
                  <a:pt x="1285" y="957"/>
                </a:lnTo>
                <a:lnTo>
                  <a:pt x="960" y="1283"/>
                </a:lnTo>
                <a:lnTo>
                  <a:pt x="675" y="1644"/>
                </a:lnTo>
                <a:lnTo>
                  <a:pt x="437" y="2038"/>
                </a:lnTo>
                <a:lnTo>
                  <a:pt x="247" y="2458"/>
                </a:lnTo>
                <a:lnTo>
                  <a:pt x="110" y="2898"/>
                </a:lnTo>
                <a:lnTo>
                  <a:pt x="27" y="3350"/>
                </a:lnTo>
                <a:lnTo>
                  <a:pt x="0" y="3809"/>
                </a:lnTo>
                <a:lnTo>
                  <a:pt x="27" y="4268"/>
                </a:lnTo>
                <a:lnTo>
                  <a:pt x="110" y="4721"/>
                </a:lnTo>
                <a:lnTo>
                  <a:pt x="247" y="5160"/>
                </a:lnTo>
                <a:lnTo>
                  <a:pt x="437" y="5580"/>
                </a:lnTo>
                <a:lnTo>
                  <a:pt x="675" y="5974"/>
                </a:lnTo>
                <a:lnTo>
                  <a:pt x="960" y="6336"/>
                </a:lnTo>
                <a:lnTo>
                  <a:pt x="1285" y="6661"/>
                </a:lnTo>
                <a:lnTo>
                  <a:pt x="1648" y="6944"/>
                </a:lnTo>
                <a:lnTo>
                  <a:pt x="2042" y="7182"/>
                </a:lnTo>
                <a:lnTo>
                  <a:pt x="2463" y="7371"/>
                </a:lnTo>
                <a:lnTo>
                  <a:pt x="2902" y="7508"/>
                </a:lnTo>
                <a:lnTo>
                  <a:pt x="3356" y="7591"/>
                </a:lnTo>
                <a:lnTo>
                  <a:pt x="3816" y="7618"/>
                </a:lnTo>
                <a:lnTo>
                  <a:pt x="4275" y="7591"/>
                </a:lnTo>
                <a:lnTo>
                  <a:pt x="4728" y="7508"/>
                </a:lnTo>
                <a:lnTo>
                  <a:pt x="5168" y="7371"/>
                </a:lnTo>
                <a:lnTo>
                  <a:pt x="5589" y="7182"/>
                </a:lnTo>
                <a:lnTo>
                  <a:pt x="5983" y="6944"/>
                </a:lnTo>
                <a:lnTo>
                  <a:pt x="6346" y="6661"/>
                </a:lnTo>
                <a:lnTo>
                  <a:pt x="6671" y="6336"/>
                </a:lnTo>
                <a:lnTo>
                  <a:pt x="6956" y="5974"/>
                </a:lnTo>
                <a:lnTo>
                  <a:pt x="7194" y="5580"/>
                </a:lnTo>
                <a:lnTo>
                  <a:pt x="7383" y="5160"/>
                </a:lnTo>
                <a:lnTo>
                  <a:pt x="7520" y="4721"/>
                </a:lnTo>
                <a:lnTo>
                  <a:pt x="7603" y="4268"/>
                </a:lnTo>
                <a:lnTo>
                  <a:pt x="7631" y="3809"/>
                </a:lnTo>
                <a:close/>
              </a:path>
            </a:pathLst>
          </a:cu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212" name="任意多边形 170211"/>
          <p:cNvSpPr>
            <a:spLocks noChangeArrowheads="1"/>
          </p:cNvSpPr>
          <p:nvPr/>
        </p:nvSpPr>
        <p:spPr bwMode="auto">
          <a:xfrm>
            <a:off x="1958975" y="2100263"/>
            <a:ext cx="573088" cy="571500"/>
          </a:xfrm>
          <a:custGeom>
            <a:avLst/>
            <a:gdLst>
              <a:gd name="T0" fmla="*/ 82769621 w 3968"/>
              <a:gd name="T1" fmla="*/ 41218103 h 3962"/>
              <a:gd name="T2" fmla="*/ 82269035 w 3968"/>
              <a:gd name="T3" fmla="*/ 34768029 h 3962"/>
              <a:gd name="T4" fmla="*/ 80746337 w 3968"/>
              <a:gd name="T5" fmla="*/ 28484414 h 3962"/>
              <a:gd name="T6" fmla="*/ 78264063 w 3968"/>
              <a:gd name="T7" fmla="*/ 22492030 h 3962"/>
              <a:gd name="T8" fmla="*/ 74863953 w 3968"/>
              <a:gd name="T9" fmla="*/ 16999024 h 3962"/>
              <a:gd name="T10" fmla="*/ 70650427 w 3968"/>
              <a:gd name="T11" fmla="*/ 12067853 h 3962"/>
              <a:gd name="T12" fmla="*/ 65706677 w 3968"/>
              <a:gd name="T13" fmla="*/ 7885748 h 3962"/>
              <a:gd name="T14" fmla="*/ 60179006 w 3968"/>
              <a:gd name="T15" fmla="*/ 4494252 h 3962"/>
              <a:gd name="T16" fmla="*/ 54171548 w 3968"/>
              <a:gd name="T17" fmla="*/ 2018281 h 3962"/>
              <a:gd name="T18" fmla="*/ 47872057 w 3968"/>
              <a:gd name="T19" fmla="*/ 499377 h 3962"/>
              <a:gd name="T20" fmla="*/ 41384810 w 3968"/>
              <a:gd name="T21" fmla="*/ 0 h 3962"/>
              <a:gd name="T22" fmla="*/ 34918506 w 3968"/>
              <a:gd name="T23" fmla="*/ 499377 h 3962"/>
              <a:gd name="T24" fmla="*/ 28598073 w 3968"/>
              <a:gd name="T25" fmla="*/ 2018281 h 3962"/>
              <a:gd name="T26" fmla="*/ 22590615 w 3968"/>
              <a:gd name="T27" fmla="*/ 4494252 h 3962"/>
              <a:gd name="T28" fmla="*/ 17062944 w 3968"/>
              <a:gd name="T29" fmla="*/ 7885748 h 3962"/>
              <a:gd name="T30" fmla="*/ 12119194 w 3968"/>
              <a:gd name="T31" fmla="*/ 12067853 h 3962"/>
              <a:gd name="T32" fmla="*/ 7905668 w 3968"/>
              <a:gd name="T33" fmla="*/ 16999024 h 3962"/>
              <a:gd name="T34" fmla="*/ 4505558 w 3968"/>
              <a:gd name="T35" fmla="*/ 22492030 h 3962"/>
              <a:gd name="T36" fmla="*/ 2023284 w 3968"/>
              <a:gd name="T37" fmla="*/ 28484414 h 3962"/>
              <a:gd name="T38" fmla="*/ 500585 w 3968"/>
              <a:gd name="T39" fmla="*/ 34768029 h 3962"/>
              <a:gd name="T40" fmla="*/ 0 w 3968"/>
              <a:gd name="T41" fmla="*/ 41218103 h 3962"/>
              <a:gd name="T42" fmla="*/ 500585 w 3968"/>
              <a:gd name="T43" fmla="*/ 47668177 h 3962"/>
              <a:gd name="T44" fmla="*/ 2023284 w 3968"/>
              <a:gd name="T45" fmla="*/ 53951793 h 3962"/>
              <a:gd name="T46" fmla="*/ 4505558 w 3968"/>
              <a:gd name="T47" fmla="*/ 59944176 h 3962"/>
              <a:gd name="T48" fmla="*/ 7905668 w 3968"/>
              <a:gd name="T49" fmla="*/ 65457954 h 3962"/>
              <a:gd name="T50" fmla="*/ 12119194 w 3968"/>
              <a:gd name="T51" fmla="*/ 70368354 h 3962"/>
              <a:gd name="T52" fmla="*/ 17062944 w 3968"/>
              <a:gd name="T53" fmla="*/ 74550458 h 3962"/>
              <a:gd name="T54" fmla="*/ 22590615 w 3968"/>
              <a:gd name="T55" fmla="*/ 77941955 h 3962"/>
              <a:gd name="T56" fmla="*/ 28598073 w 3968"/>
              <a:gd name="T57" fmla="*/ 80417926 h 3962"/>
              <a:gd name="T58" fmla="*/ 34918506 w 3968"/>
              <a:gd name="T59" fmla="*/ 81936829 h 3962"/>
              <a:gd name="T60" fmla="*/ 41384810 w 3968"/>
              <a:gd name="T61" fmla="*/ 82436206 h 3962"/>
              <a:gd name="T62" fmla="*/ 47872057 w 3968"/>
              <a:gd name="T63" fmla="*/ 81936829 h 3962"/>
              <a:gd name="T64" fmla="*/ 54171548 w 3968"/>
              <a:gd name="T65" fmla="*/ 80417926 h 3962"/>
              <a:gd name="T66" fmla="*/ 60179006 w 3968"/>
              <a:gd name="T67" fmla="*/ 77941955 h 3962"/>
              <a:gd name="T68" fmla="*/ 65706677 w 3968"/>
              <a:gd name="T69" fmla="*/ 74550458 h 3962"/>
              <a:gd name="T70" fmla="*/ 70650427 w 3968"/>
              <a:gd name="T71" fmla="*/ 70368354 h 3962"/>
              <a:gd name="T72" fmla="*/ 74863953 w 3968"/>
              <a:gd name="T73" fmla="*/ 65457954 h 3962"/>
              <a:gd name="T74" fmla="*/ 78264063 w 3968"/>
              <a:gd name="T75" fmla="*/ 59944176 h 3962"/>
              <a:gd name="T76" fmla="*/ 80746337 w 3968"/>
              <a:gd name="T77" fmla="*/ 53951793 h 3962"/>
              <a:gd name="T78" fmla="*/ 82269035 w 3968"/>
              <a:gd name="T79" fmla="*/ 47668177 h 3962"/>
              <a:gd name="T80" fmla="*/ 82769621 w 3968"/>
              <a:gd name="T81" fmla="*/ 41218103 h 39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968" h="3962">
                <a:moveTo>
                  <a:pt x="3968" y="1981"/>
                </a:moveTo>
                <a:lnTo>
                  <a:pt x="3944" y="1671"/>
                </a:lnTo>
                <a:lnTo>
                  <a:pt x="3871" y="1369"/>
                </a:lnTo>
                <a:lnTo>
                  <a:pt x="3752" y="1081"/>
                </a:lnTo>
                <a:lnTo>
                  <a:pt x="3589" y="817"/>
                </a:lnTo>
                <a:lnTo>
                  <a:pt x="3387" y="580"/>
                </a:lnTo>
                <a:lnTo>
                  <a:pt x="3150" y="379"/>
                </a:lnTo>
                <a:lnTo>
                  <a:pt x="2885" y="216"/>
                </a:lnTo>
                <a:lnTo>
                  <a:pt x="2597" y="97"/>
                </a:lnTo>
                <a:lnTo>
                  <a:pt x="2295" y="24"/>
                </a:lnTo>
                <a:lnTo>
                  <a:pt x="1984" y="0"/>
                </a:lnTo>
                <a:lnTo>
                  <a:pt x="1674" y="24"/>
                </a:lnTo>
                <a:lnTo>
                  <a:pt x="1371" y="97"/>
                </a:lnTo>
                <a:lnTo>
                  <a:pt x="1083" y="216"/>
                </a:lnTo>
                <a:lnTo>
                  <a:pt x="818" y="379"/>
                </a:lnTo>
                <a:lnTo>
                  <a:pt x="581" y="580"/>
                </a:lnTo>
                <a:lnTo>
                  <a:pt x="379" y="817"/>
                </a:lnTo>
                <a:lnTo>
                  <a:pt x="216" y="1081"/>
                </a:lnTo>
                <a:lnTo>
                  <a:pt x="97" y="1369"/>
                </a:lnTo>
                <a:lnTo>
                  <a:pt x="24" y="1671"/>
                </a:lnTo>
                <a:lnTo>
                  <a:pt x="0" y="1981"/>
                </a:lnTo>
                <a:lnTo>
                  <a:pt x="24" y="2291"/>
                </a:lnTo>
                <a:lnTo>
                  <a:pt x="97" y="2593"/>
                </a:lnTo>
                <a:lnTo>
                  <a:pt x="216" y="2881"/>
                </a:lnTo>
                <a:lnTo>
                  <a:pt x="379" y="3146"/>
                </a:lnTo>
                <a:lnTo>
                  <a:pt x="581" y="3382"/>
                </a:lnTo>
                <a:lnTo>
                  <a:pt x="818" y="3583"/>
                </a:lnTo>
                <a:lnTo>
                  <a:pt x="1083" y="3746"/>
                </a:lnTo>
                <a:lnTo>
                  <a:pt x="1371" y="3865"/>
                </a:lnTo>
                <a:lnTo>
                  <a:pt x="1674" y="3938"/>
                </a:lnTo>
                <a:lnTo>
                  <a:pt x="1984" y="3962"/>
                </a:lnTo>
                <a:lnTo>
                  <a:pt x="2295" y="3938"/>
                </a:lnTo>
                <a:lnTo>
                  <a:pt x="2597" y="3865"/>
                </a:lnTo>
                <a:lnTo>
                  <a:pt x="2885" y="3746"/>
                </a:lnTo>
                <a:lnTo>
                  <a:pt x="3150" y="3583"/>
                </a:lnTo>
                <a:lnTo>
                  <a:pt x="3387" y="3382"/>
                </a:lnTo>
                <a:lnTo>
                  <a:pt x="3589" y="3146"/>
                </a:lnTo>
                <a:lnTo>
                  <a:pt x="3752" y="2881"/>
                </a:lnTo>
                <a:lnTo>
                  <a:pt x="3871" y="2593"/>
                </a:lnTo>
                <a:lnTo>
                  <a:pt x="3944" y="2291"/>
                </a:lnTo>
                <a:lnTo>
                  <a:pt x="3968" y="1981"/>
                </a:lnTo>
                <a:close/>
              </a:path>
            </a:pathLst>
          </a:cu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213" name="任意多边形 170212"/>
          <p:cNvSpPr>
            <a:spLocks noChangeArrowheads="1"/>
          </p:cNvSpPr>
          <p:nvPr/>
        </p:nvSpPr>
        <p:spPr bwMode="auto">
          <a:xfrm>
            <a:off x="4322763" y="1836738"/>
            <a:ext cx="573087" cy="79375"/>
          </a:xfrm>
          <a:custGeom>
            <a:avLst/>
            <a:gdLst>
              <a:gd name="T0" fmla="*/ 0 w 3968"/>
              <a:gd name="T1" fmla="*/ 0 h 560"/>
              <a:gd name="T2" fmla="*/ 8531457 w 3968"/>
              <a:gd name="T3" fmla="*/ 4440039 h 560"/>
              <a:gd name="T4" fmla="*/ 17542557 w 3968"/>
              <a:gd name="T5" fmla="*/ 7815177 h 560"/>
              <a:gd name="T6" fmla="*/ 26929167 w 3968"/>
              <a:gd name="T7" fmla="*/ 10105571 h 560"/>
              <a:gd name="T8" fmla="*/ 36545273 w 3968"/>
              <a:gd name="T9" fmla="*/ 11250698 h 560"/>
              <a:gd name="T10" fmla="*/ 46244857 w 3968"/>
              <a:gd name="T11" fmla="*/ 11250698 h 560"/>
              <a:gd name="T12" fmla="*/ 55860962 w 3968"/>
              <a:gd name="T13" fmla="*/ 10105571 h 560"/>
              <a:gd name="T14" fmla="*/ 65226775 w 3968"/>
              <a:gd name="T15" fmla="*/ 7815177 h 560"/>
              <a:gd name="T16" fmla="*/ 74258817 w 3968"/>
              <a:gd name="T17" fmla="*/ 4440039 h 560"/>
              <a:gd name="T18" fmla="*/ 82769332 w 3968"/>
              <a:gd name="T19" fmla="*/ 0 h 5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68" h="560">
                <a:moveTo>
                  <a:pt x="0" y="0"/>
                </a:moveTo>
                <a:lnTo>
                  <a:pt x="409" y="221"/>
                </a:lnTo>
                <a:lnTo>
                  <a:pt x="841" y="389"/>
                </a:lnTo>
                <a:lnTo>
                  <a:pt x="1291" y="503"/>
                </a:lnTo>
                <a:lnTo>
                  <a:pt x="1752" y="560"/>
                </a:lnTo>
                <a:lnTo>
                  <a:pt x="2217" y="560"/>
                </a:lnTo>
                <a:lnTo>
                  <a:pt x="2678" y="503"/>
                </a:lnTo>
                <a:lnTo>
                  <a:pt x="3127" y="389"/>
                </a:lnTo>
                <a:lnTo>
                  <a:pt x="3560" y="221"/>
                </a:lnTo>
                <a:lnTo>
                  <a:pt x="3968" y="0"/>
                </a:lnTo>
              </a:path>
            </a:pathLst>
          </a:cu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214" name="任意多边形 170213"/>
          <p:cNvSpPr>
            <a:spLocks noChangeArrowheads="1"/>
          </p:cNvSpPr>
          <p:nvPr/>
        </p:nvSpPr>
        <p:spPr bwMode="auto">
          <a:xfrm>
            <a:off x="2100263" y="4664075"/>
            <a:ext cx="307975" cy="307975"/>
          </a:xfrm>
          <a:custGeom>
            <a:avLst/>
            <a:gdLst>
              <a:gd name="T0" fmla="*/ 44383997 w 2137"/>
              <a:gd name="T1" fmla="*/ 22223147 h 2133"/>
              <a:gd name="T2" fmla="*/ 43823243 w 2137"/>
              <a:gd name="T3" fmla="*/ 17282408 h 2133"/>
              <a:gd name="T4" fmla="*/ 42161734 w 2137"/>
              <a:gd name="T5" fmla="*/ 12591745 h 2133"/>
              <a:gd name="T6" fmla="*/ 39544739 w 2137"/>
              <a:gd name="T7" fmla="*/ 8359796 h 2133"/>
              <a:gd name="T8" fmla="*/ 36013908 w 2137"/>
              <a:gd name="T9" fmla="*/ 4857428 h 2133"/>
              <a:gd name="T10" fmla="*/ 31797806 w 2137"/>
              <a:gd name="T11" fmla="*/ 2189034 h 2133"/>
              <a:gd name="T12" fmla="*/ 27124714 w 2137"/>
              <a:gd name="T13" fmla="*/ 542024 h 2133"/>
              <a:gd name="T14" fmla="*/ 22181550 w 2137"/>
              <a:gd name="T15" fmla="*/ 0 h 2133"/>
              <a:gd name="T16" fmla="*/ 17238530 w 2137"/>
              <a:gd name="T17" fmla="*/ 542024 h 2133"/>
              <a:gd name="T18" fmla="*/ 12544685 w 2137"/>
              <a:gd name="T19" fmla="*/ 2189034 h 2133"/>
              <a:gd name="T20" fmla="*/ 8349192 w 2137"/>
              <a:gd name="T21" fmla="*/ 4857428 h 2133"/>
              <a:gd name="T22" fmla="*/ 4839257 w 2137"/>
              <a:gd name="T23" fmla="*/ 8359796 h 2133"/>
              <a:gd name="T24" fmla="*/ 2180757 w 2137"/>
              <a:gd name="T25" fmla="*/ 12591745 h 2133"/>
              <a:gd name="T26" fmla="*/ 540001 w 2137"/>
              <a:gd name="T27" fmla="*/ 17282408 h 2133"/>
              <a:gd name="T28" fmla="*/ 0 w 2137"/>
              <a:gd name="T29" fmla="*/ 22223147 h 2133"/>
              <a:gd name="T30" fmla="*/ 540001 w 2137"/>
              <a:gd name="T31" fmla="*/ 27184822 h 2133"/>
              <a:gd name="T32" fmla="*/ 2180757 w 2137"/>
              <a:gd name="T33" fmla="*/ 31875485 h 2133"/>
              <a:gd name="T34" fmla="*/ 4839257 w 2137"/>
              <a:gd name="T35" fmla="*/ 36107434 h 2133"/>
              <a:gd name="T36" fmla="*/ 8349192 w 2137"/>
              <a:gd name="T37" fmla="*/ 39609801 h 2133"/>
              <a:gd name="T38" fmla="*/ 12544685 w 2137"/>
              <a:gd name="T39" fmla="*/ 42257404 h 2133"/>
              <a:gd name="T40" fmla="*/ 17238530 w 2137"/>
              <a:gd name="T41" fmla="*/ 43925205 h 2133"/>
              <a:gd name="T42" fmla="*/ 22181550 w 2137"/>
              <a:gd name="T43" fmla="*/ 44467230 h 2133"/>
              <a:gd name="T44" fmla="*/ 27124714 w 2137"/>
              <a:gd name="T45" fmla="*/ 43925205 h 2133"/>
              <a:gd name="T46" fmla="*/ 31797806 w 2137"/>
              <a:gd name="T47" fmla="*/ 42257404 h 2133"/>
              <a:gd name="T48" fmla="*/ 36013908 w 2137"/>
              <a:gd name="T49" fmla="*/ 39609801 h 2133"/>
              <a:gd name="T50" fmla="*/ 39544739 w 2137"/>
              <a:gd name="T51" fmla="*/ 36107434 h 2133"/>
              <a:gd name="T52" fmla="*/ 42161734 w 2137"/>
              <a:gd name="T53" fmla="*/ 31875485 h 2133"/>
              <a:gd name="T54" fmla="*/ 43823243 w 2137"/>
              <a:gd name="T55" fmla="*/ 27184822 h 2133"/>
              <a:gd name="T56" fmla="*/ 44383997 w 2137"/>
              <a:gd name="T57" fmla="*/ 22223147 h 213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37" h="2133">
                <a:moveTo>
                  <a:pt x="2137" y="1066"/>
                </a:moveTo>
                <a:lnTo>
                  <a:pt x="2110" y="829"/>
                </a:lnTo>
                <a:lnTo>
                  <a:pt x="2030" y="604"/>
                </a:lnTo>
                <a:lnTo>
                  <a:pt x="1904" y="401"/>
                </a:lnTo>
                <a:lnTo>
                  <a:pt x="1734" y="233"/>
                </a:lnTo>
                <a:lnTo>
                  <a:pt x="1531" y="105"/>
                </a:lnTo>
                <a:lnTo>
                  <a:pt x="1306" y="26"/>
                </a:lnTo>
                <a:lnTo>
                  <a:pt x="1068" y="0"/>
                </a:lnTo>
                <a:lnTo>
                  <a:pt x="830" y="26"/>
                </a:lnTo>
                <a:lnTo>
                  <a:pt x="604" y="105"/>
                </a:lnTo>
                <a:lnTo>
                  <a:pt x="402" y="233"/>
                </a:lnTo>
                <a:lnTo>
                  <a:pt x="233" y="401"/>
                </a:lnTo>
                <a:lnTo>
                  <a:pt x="105" y="604"/>
                </a:lnTo>
                <a:lnTo>
                  <a:pt x="26" y="829"/>
                </a:lnTo>
                <a:lnTo>
                  <a:pt x="0" y="1066"/>
                </a:lnTo>
                <a:lnTo>
                  <a:pt x="26" y="1304"/>
                </a:lnTo>
                <a:lnTo>
                  <a:pt x="105" y="1529"/>
                </a:lnTo>
                <a:lnTo>
                  <a:pt x="233" y="1732"/>
                </a:lnTo>
                <a:lnTo>
                  <a:pt x="402" y="1900"/>
                </a:lnTo>
                <a:lnTo>
                  <a:pt x="604" y="2027"/>
                </a:lnTo>
                <a:lnTo>
                  <a:pt x="830" y="2107"/>
                </a:lnTo>
                <a:lnTo>
                  <a:pt x="1068" y="2133"/>
                </a:lnTo>
                <a:lnTo>
                  <a:pt x="1306" y="2107"/>
                </a:lnTo>
                <a:lnTo>
                  <a:pt x="1531" y="2027"/>
                </a:lnTo>
                <a:lnTo>
                  <a:pt x="1734" y="1900"/>
                </a:lnTo>
                <a:lnTo>
                  <a:pt x="1904" y="1732"/>
                </a:lnTo>
                <a:lnTo>
                  <a:pt x="2030" y="1529"/>
                </a:lnTo>
                <a:lnTo>
                  <a:pt x="2110" y="1304"/>
                </a:lnTo>
                <a:lnTo>
                  <a:pt x="2137" y="1066"/>
                </a:lnTo>
                <a:close/>
              </a:path>
            </a:pathLst>
          </a:cu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215" name="任意多边形 170214"/>
          <p:cNvSpPr>
            <a:spLocks noChangeArrowheads="1"/>
          </p:cNvSpPr>
          <p:nvPr/>
        </p:nvSpPr>
        <p:spPr bwMode="auto">
          <a:xfrm>
            <a:off x="1973263" y="4521200"/>
            <a:ext cx="573087" cy="571500"/>
          </a:xfrm>
          <a:custGeom>
            <a:avLst/>
            <a:gdLst>
              <a:gd name="T0" fmla="*/ 82769332 w 3968"/>
              <a:gd name="T1" fmla="*/ 41197319 h 3963"/>
              <a:gd name="T2" fmla="*/ 82268747 w 3968"/>
              <a:gd name="T3" fmla="*/ 34771225 h 3963"/>
              <a:gd name="T4" fmla="*/ 80746052 w 3968"/>
              <a:gd name="T5" fmla="*/ 28490782 h 3963"/>
              <a:gd name="T6" fmla="*/ 78263782 w 3968"/>
              <a:gd name="T7" fmla="*/ 22501497 h 3963"/>
              <a:gd name="T8" fmla="*/ 74863678 w 3968"/>
              <a:gd name="T9" fmla="*/ 16990552 h 3963"/>
              <a:gd name="T10" fmla="*/ 70650160 w 3968"/>
              <a:gd name="T11" fmla="*/ 12082545 h 3963"/>
              <a:gd name="T12" fmla="*/ 65706562 w 3968"/>
              <a:gd name="T13" fmla="*/ 7881739 h 3963"/>
              <a:gd name="T14" fmla="*/ 60178757 w 3968"/>
              <a:gd name="T15" fmla="*/ 4512730 h 3963"/>
              <a:gd name="T16" fmla="*/ 54171309 w 3968"/>
              <a:gd name="T17" fmla="*/ 2017195 h 3963"/>
              <a:gd name="T18" fmla="*/ 47871829 w 3968"/>
              <a:gd name="T19" fmla="*/ 519873 h 3963"/>
              <a:gd name="T20" fmla="*/ 41384738 w 3968"/>
              <a:gd name="T21" fmla="*/ 0 h 3963"/>
              <a:gd name="T22" fmla="*/ 34918301 w 3968"/>
              <a:gd name="T23" fmla="*/ 519873 h 3963"/>
              <a:gd name="T24" fmla="*/ 28598023 w 3968"/>
              <a:gd name="T25" fmla="*/ 2017195 h 3963"/>
              <a:gd name="T26" fmla="*/ 22590575 w 3968"/>
              <a:gd name="T27" fmla="*/ 4512730 h 3963"/>
              <a:gd name="T28" fmla="*/ 17062770 w 3968"/>
              <a:gd name="T29" fmla="*/ 7881739 h 3963"/>
              <a:gd name="T30" fmla="*/ 12119172 w 3968"/>
              <a:gd name="T31" fmla="*/ 12082545 h 3963"/>
              <a:gd name="T32" fmla="*/ 7905654 w 3968"/>
              <a:gd name="T33" fmla="*/ 16990552 h 3963"/>
              <a:gd name="T34" fmla="*/ 4505550 w 3968"/>
              <a:gd name="T35" fmla="*/ 22501497 h 3963"/>
              <a:gd name="T36" fmla="*/ 2023280 w 3968"/>
              <a:gd name="T37" fmla="*/ 28490782 h 3963"/>
              <a:gd name="T38" fmla="*/ 500585 w 3968"/>
              <a:gd name="T39" fmla="*/ 34771225 h 3963"/>
              <a:gd name="T40" fmla="*/ 0 w 3968"/>
              <a:gd name="T41" fmla="*/ 41197319 h 3963"/>
              <a:gd name="T42" fmla="*/ 500585 w 3968"/>
              <a:gd name="T43" fmla="*/ 47644180 h 3963"/>
              <a:gd name="T44" fmla="*/ 2023280 w 3968"/>
              <a:gd name="T45" fmla="*/ 53924623 h 3963"/>
              <a:gd name="T46" fmla="*/ 4505550 w 3968"/>
              <a:gd name="T47" fmla="*/ 59893142 h 3963"/>
              <a:gd name="T48" fmla="*/ 7905654 w 3968"/>
              <a:gd name="T49" fmla="*/ 65424853 h 3963"/>
              <a:gd name="T50" fmla="*/ 12119172 w 3968"/>
              <a:gd name="T51" fmla="*/ 70332860 h 3963"/>
              <a:gd name="T52" fmla="*/ 17062770 w 3968"/>
              <a:gd name="T53" fmla="*/ 74533666 h 3963"/>
              <a:gd name="T54" fmla="*/ 22590575 w 3968"/>
              <a:gd name="T55" fmla="*/ 77902675 h 3963"/>
              <a:gd name="T56" fmla="*/ 28598023 w 3968"/>
              <a:gd name="T57" fmla="*/ 80398210 h 3963"/>
              <a:gd name="T58" fmla="*/ 34918301 w 3968"/>
              <a:gd name="T59" fmla="*/ 81895532 h 3963"/>
              <a:gd name="T60" fmla="*/ 41384738 w 3968"/>
              <a:gd name="T61" fmla="*/ 82415405 h 3963"/>
              <a:gd name="T62" fmla="*/ 47871829 w 3968"/>
              <a:gd name="T63" fmla="*/ 81895532 h 3963"/>
              <a:gd name="T64" fmla="*/ 54171309 w 3968"/>
              <a:gd name="T65" fmla="*/ 80398210 h 3963"/>
              <a:gd name="T66" fmla="*/ 60178757 w 3968"/>
              <a:gd name="T67" fmla="*/ 77902675 h 3963"/>
              <a:gd name="T68" fmla="*/ 65706562 w 3968"/>
              <a:gd name="T69" fmla="*/ 74533666 h 3963"/>
              <a:gd name="T70" fmla="*/ 70650160 w 3968"/>
              <a:gd name="T71" fmla="*/ 70332860 h 3963"/>
              <a:gd name="T72" fmla="*/ 74863678 w 3968"/>
              <a:gd name="T73" fmla="*/ 65424853 h 3963"/>
              <a:gd name="T74" fmla="*/ 78263782 w 3968"/>
              <a:gd name="T75" fmla="*/ 59893142 h 3963"/>
              <a:gd name="T76" fmla="*/ 80746052 w 3968"/>
              <a:gd name="T77" fmla="*/ 53924623 h 3963"/>
              <a:gd name="T78" fmla="*/ 82268747 w 3968"/>
              <a:gd name="T79" fmla="*/ 47644180 h 3963"/>
              <a:gd name="T80" fmla="*/ 82769332 w 3968"/>
              <a:gd name="T81" fmla="*/ 41197319 h 396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968" h="3963">
                <a:moveTo>
                  <a:pt x="3968" y="1981"/>
                </a:moveTo>
                <a:lnTo>
                  <a:pt x="3944" y="1672"/>
                </a:lnTo>
                <a:lnTo>
                  <a:pt x="3871" y="1370"/>
                </a:lnTo>
                <a:lnTo>
                  <a:pt x="3752" y="1082"/>
                </a:lnTo>
                <a:lnTo>
                  <a:pt x="3589" y="817"/>
                </a:lnTo>
                <a:lnTo>
                  <a:pt x="3387" y="581"/>
                </a:lnTo>
                <a:lnTo>
                  <a:pt x="3150" y="379"/>
                </a:lnTo>
                <a:lnTo>
                  <a:pt x="2885" y="217"/>
                </a:lnTo>
                <a:lnTo>
                  <a:pt x="2597" y="97"/>
                </a:lnTo>
                <a:lnTo>
                  <a:pt x="2295" y="25"/>
                </a:lnTo>
                <a:lnTo>
                  <a:pt x="1984" y="0"/>
                </a:lnTo>
                <a:lnTo>
                  <a:pt x="1674" y="25"/>
                </a:lnTo>
                <a:lnTo>
                  <a:pt x="1371" y="97"/>
                </a:lnTo>
                <a:lnTo>
                  <a:pt x="1083" y="217"/>
                </a:lnTo>
                <a:lnTo>
                  <a:pt x="818" y="379"/>
                </a:lnTo>
                <a:lnTo>
                  <a:pt x="581" y="581"/>
                </a:lnTo>
                <a:lnTo>
                  <a:pt x="379" y="817"/>
                </a:lnTo>
                <a:lnTo>
                  <a:pt x="216" y="1082"/>
                </a:lnTo>
                <a:lnTo>
                  <a:pt x="97" y="1370"/>
                </a:lnTo>
                <a:lnTo>
                  <a:pt x="24" y="1672"/>
                </a:lnTo>
                <a:lnTo>
                  <a:pt x="0" y="1981"/>
                </a:lnTo>
                <a:lnTo>
                  <a:pt x="24" y="2291"/>
                </a:lnTo>
                <a:lnTo>
                  <a:pt x="97" y="2593"/>
                </a:lnTo>
                <a:lnTo>
                  <a:pt x="216" y="2880"/>
                </a:lnTo>
                <a:lnTo>
                  <a:pt x="379" y="3146"/>
                </a:lnTo>
                <a:lnTo>
                  <a:pt x="581" y="3382"/>
                </a:lnTo>
                <a:lnTo>
                  <a:pt x="818" y="3584"/>
                </a:lnTo>
                <a:lnTo>
                  <a:pt x="1083" y="3746"/>
                </a:lnTo>
                <a:lnTo>
                  <a:pt x="1371" y="3866"/>
                </a:lnTo>
                <a:lnTo>
                  <a:pt x="1674" y="3938"/>
                </a:lnTo>
                <a:lnTo>
                  <a:pt x="1984" y="3963"/>
                </a:lnTo>
                <a:lnTo>
                  <a:pt x="2295" y="3938"/>
                </a:lnTo>
                <a:lnTo>
                  <a:pt x="2597" y="3866"/>
                </a:lnTo>
                <a:lnTo>
                  <a:pt x="2885" y="3746"/>
                </a:lnTo>
                <a:lnTo>
                  <a:pt x="3150" y="3584"/>
                </a:lnTo>
                <a:lnTo>
                  <a:pt x="3387" y="3382"/>
                </a:lnTo>
                <a:lnTo>
                  <a:pt x="3589" y="3146"/>
                </a:lnTo>
                <a:lnTo>
                  <a:pt x="3752" y="2880"/>
                </a:lnTo>
                <a:lnTo>
                  <a:pt x="3871" y="2593"/>
                </a:lnTo>
                <a:lnTo>
                  <a:pt x="3944" y="2291"/>
                </a:lnTo>
                <a:lnTo>
                  <a:pt x="3968" y="1981"/>
                </a:lnTo>
                <a:close/>
              </a:path>
            </a:pathLst>
          </a:cu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216" name="任意多边形 170215"/>
          <p:cNvSpPr>
            <a:spLocks noChangeArrowheads="1"/>
          </p:cNvSpPr>
          <p:nvPr/>
        </p:nvSpPr>
        <p:spPr bwMode="auto">
          <a:xfrm>
            <a:off x="1411288" y="5167313"/>
            <a:ext cx="396875" cy="395287"/>
          </a:xfrm>
          <a:custGeom>
            <a:avLst/>
            <a:gdLst>
              <a:gd name="T0" fmla="*/ 57338830 w 2747"/>
              <a:gd name="T1" fmla="*/ 28471472 h 2743"/>
              <a:gd name="T2" fmla="*/ 56796179 w 2747"/>
              <a:gd name="T3" fmla="*/ 22926790 h 2743"/>
              <a:gd name="T4" fmla="*/ 55168081 w 2747"/>
              <a:gd name="T5" fmla="*/ 17568872 h 2743"/>
              <a:gd name="T6" fmla="*/ 52517095 w 2747"/>
              <a:gd name="T7" fmla="*/ 12647022 h 2743"/>
              <a:gd name="T8" fmla="*/ 48947820 w 2747"/>
              <a:gd name="T9" fmla="*/ 8327543 h 2743"/>
              <a:gd name="T10" fmla="*/ 44606178 w 2747"/>
              <a:gd name="T11" fmla="*/ 4776445 h 2743"/>
              <a:gd name="T12" fmla="*/ 39659183 w 2747"/>
              <a:gd name="T13" fmla="*/ 2159740 h 2743"/>
              <a:gd name="T14" fmla="*/ 34273848 w 2747"/>
              <a:gd name="T15" fmla="*/ 539971 h 2743"/>
              <a:gd name="T16" fmla="*/ 28679889 w 2747"/>
              <a:gd name="T17" fmla="*/ 0 h 2743"/>
              <a:gd name="T18" fmla="*/ 23085787 w 2747"/>
              <a:gd name="T19" fmla="*/ 539971 h 2743"/>
              <a:gd name="T20" fmla="*/ 17700452 w 2747"/>
              <a:gd name="T21" fmla="*/ 2159740 h 2743"/>
              <a:gd name="T22" fmla="*/ 12732652 w 2747"/>
              <a:gd name="T23" fmla="*/ 4776445 h 2743"/>
              <a:gd name="T24" fmla="*/ 8391010 w 2747"/>
              <a:gd name="T25" fmla="*/ 8327543 h 2743"/>
              <a:gd name="T26" fmla="*/ 4821735 w 2747"/>
              <a:gd name="T27" fmla="*/ 12647022 h 2743"/>
              <a:gd name="T28" fmla="*/ 2191698 w 2747"/>
              <a:gd name="T29" fmla="*/ 17568872 h 2743"/>
              <a:gd name="T30" fmla="*/ 542651 w 2747"/>
              <a:gd name="T31" fmla="*/ 22926790 h 2743"/>
              <a:gd name="T32" fmla="*/ 0 w 2747"/>
              <a:gd name="T33" fmla="*/ 28471472 h 2743"/>
              <a:gd name="T34" fmla="*/ 542651 w 2747"/>
              <a:gd name="T35" fmla="*/ 34037050 h 2743"/>
              <a:gd name="T36" fmla="*/ 2191698 w 2747"/>
              <a:gd name="T37" fmla="*/ 39353465 h 2743"/>
              <a:gd name="T38" fmla="*/ 4821735 w 2747"/>
              <a:gd name="T39" fmla="*/ 44295922 h 2743"/>
              <a:gd name="T40" fmla="*/ 8391010 w 2747"/>
              <a:gd name="T41" fmla="*/ 48594794 h 2743"/>
              <a:gd name="T42" fmla="*/ 12732652 w 2747"/>
              <a:gd name="T43" fmla="*/ 52145892 h 2743"/>
              <a:gd name="T44" fmla="*/ 17700452 w 2747"/>
              <a:gd name="T45" fmla="*/ 54783348 h 2743"/>
              <a:gd name="T46" fmla="*/ 23085787 w 2747"/>
              <a:gd name="T47" fmla="*/ 56403117 h 2743"/>
              <a:gd name="T48" fmla="*/ 28679889 w 2747"/>
              <a:gd name="T49" fmla="*/ 56963840 h 2743"/>
              <a:gd name="T50" fmla="*/ 34273848 w 2747"/>
              <a:gd name="T51" fmla="*/ 56403117 h 2743"/>
              <a:gd name="T52" fmla="*/ 39659183 w 2747"/>
              <a:gd name="T53" fmla="*/ 54783348 h 2743"/>
              <a:gd name="T54" fmla="*/ 44606178 w 2747"/>
              <a:gd name="T55" fmla="*/ 52145892 h 2743"/>
              <a:gd name="T56" fmla="*/ 48947820 w 2747"/>
              <a:gd name="T57" fmla="*/ 48594794 h 2743"/>
              <a:gd name="T58" fmla="*/ 52517095 w 2747"/>
              <a:gd name="T59" fmla="*/ 44295922 h 2743"/>
              <a:gd name="T60" fmla="*/ 55168081 w 2747"/>
              <a:gd name="T61" fmla="*/ 39353465 h 2743"/>
              <a:gd name="T62" fmla="*/ 56796179 w 2747"/>
              <a:gd name="T63" fmla="*/ 34037050 h 2743"/>
              <a:gd name="T64" fmla="*/ 57338830 w 2747"/>
              <a:gd name="T65" fmla="*/ 28471472 h 27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47" h="2743">
                <a:moveTo>
                  <a:pt x="2747" y="1371"/>
                </a:moveTo>
                <a:lnTo>
                  <a:pt x="2721" y="1104"/>
                </a:lnTo>
                <a:lnTo>
                  <a:pt x="2643" y="846"/>
                </a:lnTo>
                <a:lnTo>
                  <a:pt x="2516" y="609"/>
                </a:lnTo>
                <a:lnTo>
                  <a:pt x="2345" y="401"/>
                </a:lnTo>
                <a:lnTo>
                  <a:pt x="2137" y="230"/>
                </a:lnTo>
                <a:lnTo>
                  <a:pt x="1900" y="104"/>
                </a:lnTo>
                <a:lnTo>
                  <a:pt x="1642" y="26"/>
                </a:lnTo>
                <a:lnTo>
                  <a:pt x="1374" y="0"/>
                </a:lnTo>
                <a:lnTo>
                  <a:pt x="1106" y="26"/>
                </a:lnTo>
                <a:lnTo>
                  <a:pt x="848" y="104"/>
                </a:lnTo>
                <a:lnTo>
                  <a:pt x="610" y="230"/>
                </a:lnTo>
                <a:lnTo>
                  <a:pt x="402" y="401"/>
                </a:lnTo>
                <a:lnTo>
                  <a:pt x="231" y="609"/>
                </a:lnTo>
                <a:lnTo>
                  <a:pt x="105" y="846"/>
                </a:lnTo>
                <a:lnTo>
                  <a:pt x="26" y="1104"/>
                </a:lnTo>
                <a:lnTo>
                  <a:pt x="0" y="1371"/>
                </a:lnTo>
                <a:lnTo>
                  <a:pt x="26" y="1639"/>
                </a:lnTo>
                <a:lnTo>
                  <a:pt x="105" y="1895"/>
                </a:lnTo>
                <a:lnTo>
                  <a:pt x="231" y="2133"/>
                </a:lnTo>
                <a:lnTo>
                  <a:pt x="402" y="2340"/>
                </a:lnTo>
                <a:lnTo>
                  <a:pt x="610" y="2511"/>
                </a:lnTo>
                <a:lnTo>
                  <a:pt x="848" y="2638"/>
                </a:lnTo>
                <a:lnTo>
                  <a:pt x="1106" y="2716"/>
                </a:lnTo>
                <a:lnTo>
                  <a:pt x="1374" y="2743"/>
                </a:lnTo>
                <a:lnTo>
                  <a:pt x="1642" y="2716"/>
                </a:lnTo>
                <a:lnTo>
                  <a:pt x="1900" y="2638"/>
                </a:lnTo>
                <a:lnTo>
                  <a:pt x="2137" y="2511"/>
                </a:lnTo>
                <a:lnTo>
                  <a:pt x="2345" y="2340"/>
                </a:lnTo>
                <a:lnTo>
                  <a:pt x="2516" y="2133"/>
                </a:lnTo>
                <a:lnTo>
                  <a:pt x="2643" y="1895"/>
                </a:lnTo>
                <a:lnTo>
                  <a:pt x="2721" y="1639"/>
                </a:lnTo>
                <a:lnTo>
                  <a:pt x="2747" y="1371"/>
                </a:lnTo>
                <a:close/>
              </a:path>
            </a:pathLst>
          </a:cu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217" name="任意多边形 170216"/>
          <p:cNvSpPr>
            <a:spLocks noChangeArrowheads="1"/>
          </p:cNvSpPr>
          <p:nvPr/>
        </p:nvSpPr>
        <p:spPr bwMode="auto">
          <a:xfrm>
            <a:off x="1628775" y="5167313"/>
            <a:ext cx="185738" cy="234950"/>
          </a:xfrm>
          <a:custGeom>
            <a:avLst/>
            <a:gdLst>
              <a:gd name="T0" fmla="*/ 0 w 21600"/>
              <a:gd name="T1" fmla="*/ 0 h 30780"/>
              <a:gd name="T2" fmla="*/ 1597158 w 21600"/>
              <a:gd name="T3" fmla="*/ 1258540 h 30780"/>
              <a:gd name="T4" fmla="*/ 1446022 w 21600"/>
              <a:gd name="T5" fmla="*/ 1793658 h 30780"/>
              <a:gd name="T6" fmla="*/ 0 w 21600"/>
              <a:gd name="T7" fmla="*/ 0 h 30780"/>
              <a:gd name="T8" fmla="*/ 1597158 w 21600"/>
              <a:gd name="T9" fmla="*/ 1258540 h 30780"/>
              <a:gd name="T10" fmla="*/ 1446022 w 21600"/>
              <a:gd name="T11" fmla="*/ 1793658 h 30780"/>
              <a:gd name="T12" fmla="*/ 0 w 21600"/>
              <a:gd name="T13" fmla="*/ 1258540 h 307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30780" fill="none">
                <a:moveTo>
                  <a:pt x="0" y="0"/>
                </a:moveTo>
                <a:cubicBezTo>
                  <a:pt x="11929" y="0"/>
                  <a:pt x="21600" y="9671"/>
                  <a:pt x="21600" y="21600"/>
                </a:cubicBezTo>
                <a:cubicBezTo>
                  <a:pt x="21600" y="24885"/>
                  <a:pt x="20867" y="27999"/>
                  <a:pt x="19556" y="30784"/>
                </a:cubicBezTo>
              </a:path>
              <a:path w="21600" h="30780" stroke="0">
                <a:moveTo>
                  <a:pt x="0" y="0"/>
                </a:moveTo>
                <a:cubicBezTo>
                  <a:pt x="11929" y="0"/>
                  <a:pt x="21600" y="9671"/>
                  <a:pt x="21600" y="21600"/>
                </a:cubicBezTo>
                <a:cubicBezTo>
                  <a:pt x="21600" y="24885"/>
                  <a:pt x="20867" y="27999"/>
                  <a:pt x="19556" y="30784"/>
                </a:cubicBezTo>
                <a:lnTo>
                  <a:pt x="0" y="21600"/>
                </a:lnTo>
                <a:lnTo>
                  <a:pt x="0" y="0"/>
                </a:lnTo>
                <a:close/>
              </a:path>
            </a:pathLst>
          </a:custGeom>
          <a:solidFill>
            <a:schemeClr val="bg1"/>
          </a:solidFill>
          <a:ln w="9525">
            <a:solidFill>
              <a:schemeClr val="tx1"/>
            </a:solidFill>
            <a:round/>
          </a:ln>
        </p:spPr>
        <p:txBody>
          <a:bodyPr/>
          <a:lstStyle/>
          <a:p>
            <a:endParaRPr lang="zh-CN" altLang="en-US"/>
          </a:p>
        </p:txBody>
      </p:sp>
      <p:sp>
        <p:nvSpPr>
          <p:cNvPr id="170218" name="直接连接符 170217"/>
          <p:cNvSpPr>
            <a:spLocks noChangeShapeType="1"/>
          </p:cNvSpPr>
          <p:nvPr/>
        </p:nvSpPr>
        <p:spPr bwMode="auto">
          <a:xfrm flipV="1">
            <a:off x="1266825" y="5370513"/>
            <a:ext cx="647700" cy="0"/>
          </a:xfrm>
          <a:prstGeom prst="line">
            <a:avLst/>
          </a:prstGeom>
          <a:noFill/>
          <a:ln w="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19" name="任意多边形 170218"/>
          <p:cNvSpPr>
            <a:spLocks noChangeArrowheads="1"/>
          </p:cNvSpPr>
          <p:nvPr/>
        </p:nvSpPr>
        <p:spPr bwMode="auto">
          <a:xfrm>
            <a:off x="2695575" y="5168900"/>
            <a:ext cx="395288" cy="395288"/>
          </a:xfrm>
          <a:custGeom>
            <a:avLst/>
            <a:gdLst>
              <a:gd name="T0" fmla="*/ 56881181 w 2747"/>
              <a:gd name="T1" fmla="*/ 28471688 h 2743"/>
              <a:gd name="T2" fmla="*/ 56342858 w 2747"/>
              <a:gd name="T3" fmla="*/ 22926848 h 2743"/>
              <a:gd name="T4" fmla="*/ 54727746 w 2747"/>
              <a:gd name="T5" fmla="*/ 17568916 h 2743"/>
              <a:gd name="T6" fmla="*/ 52098009 w 2747"/>
              <a:gd name="T7" fmla="*/ 12647198 h 2743"/>
              <a:gd name="T8" fmla="*/ 48557109 w 2747"/>
              <a:gd name="T9" fmla="*/ 8327564 h 2743"/>
              <a:gd name="T10" fmla="*/ 44250096 w 2747"/>
              <a:gd name="T11" fmla="*/ 4776457 h 2743"/>
              <a:gd name="T12" fmla="*/ 39342596 w 2747"/>
              <a:gd name="T13" fmla="*/ 2159745 h 2743"/>
              <a:gd name="T14" fmla="*/ 34000380 w 2747"/>
              <a:gd name="T15" fmla="*/ 539972 h 2743"/>
              <a:gd name="T16" fmla="*/ 28450951 w 2747"/>
              <a:gd name="T17" fmla="*/ 0 h 2743"/>
              <a:gd name="T18" fmla="*/ 22901522 w 2747"/>
              <a:gd name="T19" fmla="*/ 539972 h 2743"/>
              <a:gd name="T20" fmla="*/ 17579883 w 2747"/>
              <a:gd name="T21" fmla="*/ 2159745 h 2743"/>
              <a:gd name="T22" fmla="*/ 12651806 w 2747"/>
              <a:gd name="T23" fmla="*/ 4776457 h 2743"/>
              <a:gd name="T24" fmla="*/ 8344793 w 2747"/>
              <a:gd name="T25" fmla="*/ 8327564 h 2743"/>
              <a:gd name="T26" fmla="*/ 4803893 w 2747"/>
              <a:gd name="T27" fmla="*/ 12647198 h 2743"/>
              <a:gd name="T28" fmla="*/ 2174156 w 2747"/>
              <a:gd name="T29" fmla="*/ 17568916 h 2743"/>
              <a:gd name="T30" fmla="*/ 538323 w 2747"/>
              <a:gd name="T31" fmla="*/ 22926848 h 2743"/>
              <a:gd name="T32" fmla="*/ 0 w 2747"/>
              <a:gd name="T33" fmla="*/ 28471688 h 2743"/>
              <a:gd name="T34" fmla="*/ 538323 w 2747"/>
              <a:gd name="T35" fmla="*/ 34037280 h 2743"/>
              <a:gd name="T36" fmla="*/ 2174156 w 2747"/>
              <a:gd name="T37" fmla="*/ 39353565 h 2743"/>
              <a:gd name="T38" fmla="*/ 4803893 w 2747"/>
              <a:gd name="T39" fmla="*/ 44296178 h 2743"/>
              <a:gd name="T40" fmla="*/ 8344793 w 2747"/>
              <a:gd name="T41" fmla="*/ 48595061 h 2743"/>
              <a:gd name="T42" fmla="*/ 12651806 w 2747"/>
              <a:gd name="T43" fmla="*/ 52146168 h 2743"/>
              <a:gd name="T44" fmla="*/ 17579883 w 2747"/>
              <a:gd name="T45" fmla="*/ 54783631 h 2743"/>
              <a:gd name="T46" fmla="*/ 22901522 w 2747"/>
              <a:gd name="T47" fmla="*/ 56403404 h 2743"/>
              <a:gd name="T48" fmla="*/ 28450951 w 2747"/>
              <a:gd name="T49" fmla="*/ 56964128 h 2743"/>
              <a:gd name="T50" fmla="*/ 34000380 w 2747"/>
              <a:gd name="T51" fmla="*/ 56403404 h 2743"/>
              <a:gd name="T52" fmla="*/ 39342596 w 2747"/>
              <a:gd name="T53" fmla="*/ 54783631 h 2743"/>
              <a:gd name="T54" fmla="*/ 44250096 w 2747"/>
              <a:gd name="T55" fmla="*/ 52146168 h 2743"/>
              <a:gd name="T56" fmla="*/ 48557109 w 2747"/>
              <a:gd name="T57" fmla="*/ 48595061 h 2743"/>
              <a:gd name="T58" fmla="*/ 52098009 w 2747"/>
              <a:gd name="T59" fmla="*/ 44296178 h 2743"/>
              <a:gd name="T60" fmla="*/ 54727746 w 2747"/>
              <a:gd name="T61" fmla="*/ 39353565 h 2743"/>
              <a:gd name="T62" fmla="*/ 56342858 w 2747"/>
              <a:gd name="T63" fmla="*/ 34037280 h 2743"/>
              <a:gd name="T64" fmla="*/ 56881181 w 2747"/>
              <a:gd name="T65" fmla="*/ 28471688 h 27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47" h="2743">
                <a:moveTo>
                  <a:pt x="2747" y="1371"/>
                </a:moveTo>
                <a:lnTo>
                  <a:pt x="2721" y="1104"/>
                </a:lnTo>
                <a:lnTo>
                  <a:pt x="2643" y="846"/>
                </a:lnTo>
                <a:lnTo>
                  <a:pt x="2516" y="609"/>
                </a:lnTo>
                <a:lnTo>
                  <a:pt x="2345" y="401"/>
                </a:lnTo>
                <a:lnTo>
                  <a:pt x="2137" y="230"/>
                </a:lnTo>
                <a:lnTo>
                  <a:pt x="1900" y="104"/>
                </a:lnTo>
                <a:lnTo>
                  <a:pt x="1642" y="26"/>
                </a:lnTo>
                <a:lnTo>
                  <a:pt x="1374" y="0"/>
                </a:lnTo>
                <a:lnTo>
                  <a:pt x="1106" y="26"/>
                </a:lnTo>
                <a:lnTo>
                  <a:pt x="849" y="104"/>
                </a:lnTo>
                <a:lnTo>
                  <a:pt x="611" y="230"/>
                </a:lnTo>
                <a:lnTo>
                  <a:pt x="403" y="401"/>
                </a:lnTo>
                <a:lnTo>
                  <a:pt x="232" y="609"/>
                </a:lnTo>
                <a:lnTo>
                  <a:pt x="105" y="846"/>
                </a:lnTo>
                <a:lnTo>
                  <a:pt x="26" y="1104"/>
                </a:lnTo>
                <a:lnTo>
                  <a:pt x="0" y="1371"/>
                </a:lnTo>
                <a:lnTo>
                  <a:pt x="26" y="1639"/>
                </a:lnTo>
                <a:lnTo>
                  <a:pt x="105" y="1895"/>
                </a:lnTo>
                <a:lnTo>
                  <a:pt x="232" y="2133"/>
                </a:lnTo>
                <a:lnTo>
                  <a:pt x="403" y="2340"/>
                </a:lnTo>
                <a:lnTo>
                  <a:pt x="611" y="2511"/>
                </a:lnTo>
                <a:lnTo>
                  <a:pt x="849" y="2638"/>
                </a:lnTo>
                <a:lnTo>
                  <a:pt x="1106" y="2716"/>
                </a:lnTo>
                <a:lnTo>
                  <a:pt x="1374" y="2743"/>
                </a:lnTo>
                <a:lnTo>
                  <a:pt x="1642" y="2716"/>
                </a:lnTo>
                <a:lnTo>
                  <a:pt x="1900" y="2638"/>
                </a:lnTo>
                <a:lnTo>
                  <a:pt x="2137" y="2511"/>
                </a:lnTo>
                <a:lnTo>
                  <a:pt x="2345" y="2340"/>
                </a:lnTo>
                <a:lnTo>
                  <a:pt x="2516" y="2133"/>
                </a:lnTo>
                <a:lnTo>
                  <a:pt x="2643" y="1895"/>
                </a:lnTo>
                <a:lnTo>
                  <a:pt x="2721" y="1639"/>
                </a:lnTo>
                <a:lnTo>
                  <a:pt x="2747" y="1371"/>
                </a:lnTo>
                <a:close/>
              </a:path>
            </a:pathLst>
          </a:cu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220" name="任意多边形 170219"/>
          <p:cNvSpPr>
            <a:spLocks noChangeArrowheads="1"/>
          </p:cNvSpPr>
          <p:nvPr/>
        </p:nvSpPr>
        <p:spPr bwMode="auto">
          <a:xfrm flipH="1">
            <a:off x="2693988" y="5168900"/>
            <a:ext cx="201612" cy="187325"/>
          </a:xfrm>
          <a:custGeom>
            <a:avLst/>
            <a:gdLst>
              <a:gd name="T0" fmla="*/ 278613 w 20661"/>
              <a:gd name="T1" fmla="*/ 0 h 21401"/>
              <a:gd name="T2" fmla="*/ 1967632 w 20661"/>
              <a:gd name="T3" fmla="*/ 1156301 h 21401"/>
              <a:gd name="T4" fmla="*/ 278613 w 20661"/>
              <a:gd name="T5" fmla="*/ 0 h 21401"/>
              <a:gd name="T6" fmla="*/ 1967632 w 20661"/>
              <a:gd name="T7" fmla="*/ 1156301 h 21401"/>
              <a:gd name="T8" fmla="*/ 0 w 20661"/>
              <a:gd name="T9" fmla="*/ 1639674 h 214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61" h="21401" fill="none">
                <a:moveTo>
                  <a:pt x="2926" y="0"/>
                </a:moveTo>
                <a:cubicBezTo>
                  <a:pt x="11362" y="1144"/>
                  <a:pt x="18244" y="7148"/>
                  <a:pt x="20664" y="15092"/>
                </a:cubicBezTo>
              </a:path>
              <a:path w="20661" h="21401" stroke="0">
                <a:moveTo>
                  <a:pt x="2926" y="0"/>
                </a:moveTo>
                <a:cubicBezTo>
                  <a:pt x="11362" y="1144"/>
                  <a:pt x="18244" y="7148"/>
                  <a:pt x="20664" y="15092"/>
                </a:cubicBezTo>
                <a:lnTo>
                  <a:pt x="0" y="21401"/>
                </a:lnTo>
                <a:lnTo>
                  <a:pt x="2926" y="0"/>
                </a:lnTo>
                <a:close/>
              </a:path>
            </a:pathLst>
          </a:custGeom>
          <a:solidFill>
            <a:schemeClr val="bg1"/>
          </a:solidFill>
          <a:ln w="9525">
            <a:solidFill>
              <a:schemeClr val="tx1"/>
            </a:solidFill>
            <a:round/>
          </a:ln>
        </p:spPr>
        <p:txBody>
          <a:bodyPr/>
          <a:lstStyle/>
          <a:p>
            <a:endParaRPr lang="zh-CN" altLang="en-US"/>
          </a:p>
        </p:txBody>
      </p:sp>
      <p:sp>
        <p:nvSpPr>
          <p:cNvPr id="170221" name="任意多边形 170220"/>
          <p:cNvSpPr>
            <a:spLocks noChangeArrowheads="1"/>
          </p:cNvSpPr>
          <p:nvPr/>
        </p:nvSpPr>
        <p:spPr bwMode="auto">
          <a:xfrm flipH="1" flipV="1">
            <a:off x="1244600" y="5370513"/>
            <a:ext cx="323850" cy="344487"/>
          </a:xfrm>
          <a:custGeom>
            <a:avLst/>
            <a:gdLst>
              <a:gd name="T0" fmla="*/ 0 w 24251"/>
              <a:gd name="T1" fmla="*/ 30951 h 24998"/>
              <a:gd name="T2" fmla="*/ 472761 w 24251"/>
              <a:gd name="T3" fmla="*/ 0 h 24998"/>
              <a:gd name="T4" fmla="*/ 4324722 w 24251"/>
              <a:gd name="T5" fmla="*/ 4101942 h 24998"/>
              <a:gd name="T6" fmla="*/ 4277288 w 24251"/>
              <a:gd name="T7" fmla="*/ 4747989 h 24998"/>
              <a:gd name="T8" fmla="*/ 0 w 24251"/>
              <a:gd name="T9" fmla="*/ 30951 h 24998"/>
              <a:gd name="T10" fmla="*/ 472761 w 24251"/>
              <a:gd name="T11" fmla="*/ 0 h 24998"/>
              <a:gd name="T12" fmla="*/ 4324722 w 24251"/>
              <a:gd name="T13" fmla="*/ 4101942 h 24998"/>
              <a:gd name="T14" fmla="*/ 4277288 w 24251"/>
              <a:gd name="T15" fmla="*/ 4747989 h 24998"/>
              <a:gd name="T16" fmla="*/ 472761 w 24251"/>
              <a:gd name="T17" fmla="*/ 4101942 h 249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251" h="24998" fill="none">
                <a:moveTo>
                  <a:pt x="0" y="163"/>
                </a:moveTo>
                <a:cubicBezTo>
                  <a:pt x="867" y="55"/>
                  <a:pt x="1753" y="0"/>
                  <a:pt x="2651" y="0"/>
                </a:cubicBezTo>
                <a:cubicBezTo>
                  <a:pt x="14580" y="0"/>
                  <a:pt x="24251" y="9671"/>
                  <a:pt x="24251" y="21600"/>
                </a:cubicBezTo>
                <a:cubicBezTo>
                  <a:pt x="24251" y="22760"/>
                  <a:pt x="24160" y="23898"/>
                  <a:pt x="23985" y="25002"/>
                </a:cubicBezTo>
              </a:path>
              <a:path w="24251" h="24998" stroke="0">
                <a:moveTo>
                  <a:pt x="0" y="163"/>
                </a:moveTo>
                <a:cubicBezTo>
                  <a:pt x="867" y="55"/>
                  <a:pt x="1753" y="0"/>
                  <a:pt x="2651" y="0"/>
                </a:cubicBezTo>
                <a:cubicBezTo>
                  <a:pt x="14580" y="0"/>
                  <a:pt x="24251" y="9671"/>
                  <a:pt x="24251" y="21600"/>
                </a:cubicBezTo>
                <a:cubicBezTo>
                  <a:pt x="24251" y="22760"/>
                  <a:pt x="24160" y="23898"/>
                  <a:pt x="23985" y="25002"/>
                </a:cubicBezTo>
                <a:lnTo>
                  <a:pt x="2651" y="21600"/>
                </a:lnTo>
                <a:lnTo>
                  <a:pt x="0" y="163"/>
                </a:lnTo>
                <a:close/>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222" name="任意多边形 170221"/>
          <p:cNvSpPr>
            <a:spLocks noChangeArrowheads="1"/>
          </p:cNvSpPr>
          <p:nvPr/>
        </p:nvSpPr>
        <p:spPr bwMode="auto">
          <a:xfrm flipV="1">
            <a:off x="2895600" y="5384800"/>
            <a:ext cx="342900" cy="330200"/>
          </a:xfrm>
          <a:custGeom>
            <a:avLst/>
            <a:gdLst>
              <a:gd name="T0" fmla="*/ 0 w 25663"/>
              <a:gd name="T1" fmla="*/ 68835 h 24695"/>
              <a:gd name="T2" fmla="*/ 725377 w 25663"/>
              <a:gd name="T3" fmla="*/ -174 h 24695"/>
              <a:gd name="T4" fmla="*/ 4581709 w 25663"/>
              <a:gd name="T5" fmla="*/ 3861622 h 24695"/>
              <a:gd name="T6" fmla="*/ 4542426 w 25663"/>
              <a:gd name="T7" fmla="*/ 4415320 h 24695"/>
              <a:gd name="T8" fmla="*/ 0 w 25663"/>
              <a:gd name="T9" fmla="*/ 68835 h 24695"/>
              <a:gd name="T10" fmla="*/ 725377 w 25663"/>
              <a:gd name="T11" fmla="*/ -174 h 24695"/>
              <a:gd name="T12" fmla="*/ 4581709 w 25663"/>
              <a:gd name="T13" fmla="*/ 3861622 h 24695"/>
              <a:gd name="T14" fmla="*/ 4542426 w 25663"/>
              <a:gd name="T15" fmla="*/ 4415320 h 24695"/>
              <a:gd name="T16" fmla="*/ 725377 w 25663"/>
              <a:gd name="T17" fmla="*/ 3861796 h 246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663" h="24695" fill="none">
                <a:moveTo>
                  <a:pt x="0" y="385"/>
                </a:moveTo>
                <a:cubicBezTo>
                  <a:pt x="1313" y="130"/>
                  <a:pt x="2673" y="-1"/>
                  <a:pt x="4063" y="-1"/>
                </a:cubicBezTo>
                <a:cubicBezTo>
                  <a:pt x="15992" y="-1"/>
                  <a:pt x="25663" y="9670"/>
                  <a:pt x="25663" y="21599"/>
                </a:cubicBezTo>
                <a:cubicBezTo>
                  <a:pt x="25663" y="22653"/>
                  <a:pt x="25588" y="23689"/>
                  <a:pt x="25443" y="24696"/>
                </a:cubicBezTo>
              </a:path>
              <a:path w="25663" h="24695" stroke="0">
                <a:moveTo>
                  <a:pt x="0" y="385"/>
                </a:moveTo>
                <a:cubicBezTo>
                  <a:pt x="1313" y="130"/>
                  <a:pt x="2673" y="-1"/>
                  <a:pt x="4063" y="-1"/>
                </a:cubicBezTo>
                <a:cubicBezTo>
                  <a:pt x="15992" y="-1"/>
                  <a:pt x="25663" y="9670"/>
                  <a:pt x="25663" y="21599"/>
                </a:cubicBezTo>
                <a:cubicBezTo>
                  <a:pt x="25663" y="22653"/>
                  <a:pt x="25588" y="23689"/>
                  <a:pt x="25443" y="24696"/>
                </a:cubicBezTo>
                <a:lnTo>
                  <a:pt x="4063" y="21600"/>
                </a:lnTo>
                <a:lnTo>
                  <a:pt x="0" y="385"/>
                </a:lnTo>
                <a:close/>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223" name="直接连接符 170222"/>
          <p:cNvSpPr>
            <a:spLocks noChangeShapeType="1"/>
          </p:cNvSpPr>
          <p:nvPr/>
        </p:nvSpPr>
        <p:spPr bwMode="auto">
          <a:xfrm>
            <a:off x="1968500" y="1727200"/>
            <a:ext cx="573088" cy="15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24" name="直接连接符 170223"/>
          <p:cNvSpPr>
            <a:spLocks noChangeShapeType="1"/>
          </p:cNvSpPr>
          <p:nvPr/>
        </p:nvSpPr>
        <p:spPr bwMode="auto">
          <a:xfrm>
            <a:off x="4314825" y="1727200"/>
            <a:ext cx="573088" cy="15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25" name="直接连接符 170224"/>
          <p:cNvSpPr>
            <a:spLocks noChangeShapeType="1"/>
          </p:cNvSpPr>
          <p:nvPr/>
        </p:nvSpPr>
        <p:spPr bwMode="auto">
          <a:xfrm>
            <a:off x="4017963" y="1827213"/>
            <a:ext cx="28892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26" name="直接连接符 170225"/>
          <p:cNvSpPr>
            <a:spLocks noChangeShapeType="1"/>
          </p:cNvSpPr>
          <p:nvPr/>
        </p:nvSpPr>
        <p:spPr bwMode="auto">
          <a:xfrm>
            <a:off x="4883150" y="1827213"/>
            <a:ext cx="25876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27" name="直接连接符 170226"/>
          <p:cNvSpPr>
            <a:spLocks noChangeShapeType="1"/>
          </p:cNvSpPr>
          <p:nvPr/>
        </p:nvSpPr>
        <p:spPr bwMode="auto">
          <a:xfrm>
            <a:off x="4438650" y="2908300"/>
            <a:ext cx="587375" cy="15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28" name="直接连接符 170227"/>
          <p:cNvSpPr>
            <a:spLocks noChangeShapeType="1"/>
          </p:cNvSpPr>
          <p:nvPr/>
        </p:nvSpPr>
        <p:spPr bwMode="auto">
          <a:xfrm flipV="1">
            <a:off x="4017963" y="2951163"/>
            <a:ext cx="14287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29" name="直接连接符 170228"/>
          <p:cNvSpPr>
            <a:spLocks noChangeShapeType="1"/>
          </p:cNvSpPr>
          <p:nvPr/>
        </p:nvSpPr>
        <p:spPr bwMode="auto">
          <a:xfrm flipV="1">
            <a:off x="4997450" y="2936875"/>
            <a:ext cx="14446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30" name="直接连接符 170229"/>
          <p:cNvSpPr>
            <a:spLocks noChangeShapeType="1"/>
          </p:cNvSpPr>
          <p:nvPr/>
        </p:nvSpPr>
        <p:spPr bwMode="auto">
          <a:xfrm flipH="1">
            <a:off x="2117725" y="3041650"/>
            <a:ext cx="263525" cy="15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31" name="直接连接符 170230"/>
          <p:cNvSpPr>
            <a:spLocks noChangeShapeType="1"/>
          </p:cNvSpPr>
          <p:nvPr/>
        </p:nvSpPr>
        <p:spPr bwMode="auto">
          <a:xfrm>
            <a:off x="1265238" y="3413125"/>
            <a:ext cx="1982787" cy="15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32" name="直接连接符 170231"/>
          <p:cNvSpPr>
            <a:spLocks noChangeShapeType="1"/>
          </p:cNvSpPr>
          <p:nvPr/>
        </p:nvSpPr>
        <p:spPr bwMode="auto">
          <a:xfrm>
            <a:off x="4183063" y="3398838"/>
            <a:ext cx="1320800" cy="158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33" name="直接连接符 170232"/>
          <p:cNvSpPr>
            <a:spLocks noChangeShapeType="1"/>
          </p:cNvSpPr>
          <p:nvPr/>
        </p:nvSpPr>
        <p:spPr bwMode="auto">
          <a:xfrm flipH="1">
            <a:off x="1265238" y="3698875"/>
            <a:ext cx="1982787" cy="15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34" name="直接连接符 170233"/>
          <p:cNvSpPr>
            <a:spLocks noChangeShapeType="1"/>
          </p:cNvSpPr>
          <p:nvPr/>
        </p:nvSpPr>
        <p:spPr bwMode="auto">
          <a:xfrm flipH="1" flipV="1">
            <a:off x="4162425" y="3698875"/>
            <a:ext cx="1325563"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35" name="直接连接符 170234"/>
          <p:cNvSpPr>
            <a:spLocks noChangeShapeType="1"/>
          </p:cNvSpPr>
          <p:nvPr/>
        </p:nvSpPr>
        <p:spPr bwMode="auto">
          <a:xfrm>
            <a:off x="1671638" y="4246563"/>
            <a:ext cx="1152525"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36" name="直接连接符 170235"/>
          <p:cNvSpPr>
            <a:spLocks noChangeShapeType="1"/>
          </p:cNvSpPr>
          <p:nvPr/>
        </p:nvSpPr>
        <p:spPr bwMode="auto">
          <a:xfrm>
            <a:off x="1239838" y="4405313"/>
            <a:ext cx="44608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37" name="直接连接符 170236"/>
          <p:cNvSpPr>
            <a:spLocks noChangeShapeType="1"/>
          </p:cNvSpPr>
          <p:nvPr/>
        </p:nvSpPr>
        <p:spPr bwMode="auto">
          <a:xfrm>
            <a:off x="2808288" y="4391025"/>
            <a:ext cx="44608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38" name="直接连接符 170237"/>
          <p:cNvSpPr>
            <a:spLocks noChangeShapeType="1"/>
          </p:cNvSpPr>
          <p:nvPr/>
        </p:nvSpPr>
        <p:spPr bwMode="auto">
          <a:xfrm flipV="1">
            <a:off x="1254125" y="4664075"/>
            <a:ext cx="504825"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39" name="直接连接符 170238"/>
          <p:cNvSpPr>
            <a:spLocks noChangeShapeType="1"/>
          </p:cNvSpPr>
          <p:nvPr/>
        </p:nvSpPr>
        <p:spPr bwMode="auto">
          <a:xfrm>
            <a:off x="2738438" y="4678363"/>
            <a:ext cx="504825"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40" name="直接连接符 170239"/>
          <p:cNvSpPr>
            <a:spLocks noChangeShapeType="1"/>
          </p:cNvSpPr>
          <p:nvPr/>
        </p:nvSpPr>
        <p:spPr bwMode="auto">
          <a:xfrm flipH="1">
            <a:off x="1687513" y="5356225"/>
            <a:ext cx="1100137" cy="15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41" name="直接连接符 170240"/>
          <p:cNvSpPr>
            <a:spLocks noChangeShapeType="1"/>
          </p:cNvSpPr>
          <p:nvPr/>
        </p:nvSpPr>
        <p:spPr bwMode="auto">
          <a:xfrm>
            <a:off x="1571625" y="5715000"/>
            <a:ext cx="133826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42" name="直接连接符 170241"/>
          <p:cNvSpPr>
            <a:spLocks noChangeShapeType="1"/>
          </p:cNvSpPr>
          <p:nvPr/>
        </p:nvSpPr>
        <p:spPr bwMode="auto">
          <a:xfrm flipH="1">
            <a:off x="1239838" y="4392613"/>
            <a:ext cx="0" cy="100806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43" name="直接连接符 170242"/>
          <p:cNvSpPr>
            <a:spLocks noChangeShapeType="1"/>
          </p:cNvSpPr>
          <p:nvPr/>
        </p:nvSpPr>
        <p:spPr bwMode="auto">
          <a:xfrm flipV="1">
            <a:off x="1254125" y="3397250"/>
            <a:ext cx="1588" cy="30797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44" name="直接连接符 170243"/>
          <p:cNvSpPr>
            <a:spLocks noChangeShapeType="1"/>
          </p:cNvSpPr>
          <p:nvPr/>
        </p:nvSpPr>
        <p:spPr bwMode="auto">
          <a:xfrm flipV="1">
            <a:off x="1685925" y="4649788"/>
            <a:ext cx="0" cy="7207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45" name="直接连接符 170244"/>
          <p:cNvSpPr>
            <a:spLocks noChangeShapeType="1"/>
          </p:cNvSpPr>
          <p:nvPr/>
        </p:nvSpPr>
        <p:spPr bwMode="auto">
          <a:xfrm flipV="1">
            <a:off x="1685925" y="4246563"/>
            <a:ext cx="0" cy="14446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46" name="直接连接符 170245"/>
          <p:cNvSpPr>
            <a:spLocks noChangeShapeType="1"/>
          </p:cNvSpPr>
          <p:nvPr/>
        </p:nvSpPr>
        <p:spPr bwMode="auto">
          <a:xfrm flipV="1">
            <a:off x="2117725" y="5356225"/>
            <a:ext cx="1588" cy="37306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47" name="直接连接符 170246"/>
          <p:cNvSpPr>
            <a:spLocks noChangeShapeType="1"/>
          </p:cNvSpPr>
          <p:nvPr/>
        </p:nvSpPr>
        <p:spPr bwMode="auto">
          <a:xfrm flipV="1">
            <a:off x="2117725" y="2921000"/>
            <a:ext cx="1588" cy="47625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48" name="直接连接符 170247"/>
          <p:cNvSpPr>
            <a:spLocks noChangeShapeType="1"/>
          </p:cNvSpPr>
          <p:nvPr/>
        </p:nvSpPr>
        <p:spPr bwMode="auto">
          <a:xfrm flipV="1">
            <a:off x="2390775" y="5356225"/>
            <a:ext cx="1588" cy="37306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49" name="直接连接符 170248"/>
          <p:cNvSpPr>
            <a:spLocks noChangeShapeType="1"/>
          </p:cNvSpPr>
          <p:nvPr/>
        </p:nvSpPr>
        <p:spPr bwMode="auto">
          <a:xfrm flipV="1">
            <a:off x="2378075" y="2936875"/>
            <a:ext cx="1588" cy="47783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50" name="直接连接符 170249"/>
          <p:cNvSpPr>
            <a:spLocks noChangeShapeType="1"/>
          </p:cNvSpPr>
          <p:nvPr/>
        </p:nvSpPr>
        <p:spPr bwMode="auto">
          <a:xfrm flipV="1">
            <a:off x="2809875" y="4664075"/>
            <a:ext cx="0" cy="7207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51" name="直接连接符 170250"/>
          <p:cNvSpPr>
            <a:spLocks noChangeShapeType="1"/>
          </p:cNvSpPr>
          <p:nvPr/>
        </p:nvSpPr>
        <p:spPr bwMode="auto">
          <a:xfrm flipV="1">
            <a:off x="2824163" y="4232275"/>
            <a:ext cx="0" cy="14446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52" name="直接连接符 170251"/>
          <p:cNvSpPr>
            <a:spLocks noChangeShapeType="1"/>
          </p:cNvSpPr>
          <p:nvPr/>
        </p:nvSpPr>
        <p:spPr bwMode="auto">
          <a:xfrm>
            <a:off x="3241675" y="4376738"/>
            <a:ext cx="0" cy="100806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53" name="直接连接符 170252"/>
          <p:cNvSpPr>
            <a:spLocks noChangeShapeType="1"/>
          </p:cNvSpPr>
          <p:nvPr/>
        </p:nvSpPr>
        <p:spPr bwMode="auto">
          <a:xfrm>
            <a:off x="3241675" y="3397250"/>
            <a:ext cx="1588" cy="30797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54" name="直接连接符 170253"/>
          <p:cNvSpPr>
            <a:spLocks noChangeShapeType="1"/>
          </p:cNvSpPr>
          <p:nvPr/>
        </p:nvSpPr>
        <p:spPr bwMode="auto">
          <a:xfrm flipV="1">
            <a:off x="1254125" y="2187575"/>
            <a:ext cx="474663" cy="121126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55" name="椭圆 170254"/>
          <p:cNvSpPr>
            <a:spLocks noChangeArrowheads="1"/>
          </p:cNvSpPr>
          <p:nvPr/>
        </p:nvSpPr>
        <p:spPr bwMode="auto">
          <a:xfrm>
            <a:off x="1714500" y="2130425"/>
            <a:ext cx="71438" cy="71438"/>
          </a:xfrm>
          <a:prstGeom prst="ellipse">
            <a:avLst/>
          </a:prstGeom>
          <a:solidFill>
            <a:srgbClr val="FF3300"/>
          </a:solidFill>
          <a:ln w="9525">
            <a:solidFill>
              <a:srgbClr val="FF3300"/>
            </a:solidFill>
            <a:round/>
          </a:ln>
        </p:spPr>
        <p:txBody>
          <a:bodyPr/>
          <a:lstStyle/>
          <a:p>
            <a:endParaRPr lang="zh-CN" altLang="en-US"/>
          </a:p>
        </p:txBody>
      </p:sp>
      <p:sp>
        <p:nvSpPr>
          <p:cNvPr id="170256" name="直接连接符 170255"/>
          <p:cNvSpPr>
            <a:spLocks noChangeShapeType="1"/>
          </p:cNvSpPr>
          <p:nvPr/>
        </p:nvSpPr>
        <p:spPr bwMode="auto">
          <a:xfrm flipH="1" flipV="1">
            <a:off x="2751138" y="2173288"/>
            <a:ext cx="482600" cy="121443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57" name="椭圆 170256"/>
          <p:cNvSpPr>
            <a:spLocks noChangeArrowheads="1"/>
          </p:cNvSpPr>
          <p:nvPr/>
        </p:nvSpPr>
        <p:spPr bwMode="auto">
          <a:xfrm>
            <a:off x="2722563" y="2159000"/>
            <a:ext cx="71437" cy="71438"/>
          </a:xfrm>
          <a:prstGeom prst="ellipse">
            <a:avLst/>
          </a:prstGeom>
          <a:solidFill>
            <a:srgbClr val="FF3300"/>
          </a:solidFill>
          <a:ln w="9525">
            <a:solidFill>
              <a:srgbClr val="FF3300"/>
            </a:solidFill>
            <a:round/>
          </a:ln>
        </p:spPr>
        <p:txBody>
          <a:bodyPr/>
          <a:lstStyle/>
          <a:p>
            <a:endParaRPr lang="zh-CN" altLang="en-US"/>
          </a:p>
        </p:txBody>
      </p:sp>
      <p:sp>
        <p:nvSpPr>
          <p:cNvPr id="170258" name="直接连接符 170257"/>
          <p:cNvSpPr>
            <a:spLocks noChangeShapeType="1"/>
          </p:cNvSpPr>
          <p:nvPr/>
        </p:nvSpPr>
        <p:spPr bwMode="auto">
          <a:xfrm flipH="1" flipV="1">
            <a:off x="4033838" y="1812925"/>
            <a:ext cx="0" cy="115252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59" name="直接连接符 170258"/>
          <p:cNvSpPr>
            <a:spLocks noChangeShapeType="1"/>
          </p:cNvSpPr>
          <p:nvPr/>
        </p:nvSpPr>
        <p:spPr bwMode="auto">
          <a:xfrm flipV="1">
            <a:off x="4176713" y="2187575"/>
            <a:ext cx="0" cy="151130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60" name="直接连接符 170259"/>
          <p:cNvSpPr>
            <a:spLocks noChangeShapeType="1"/>
          </p:cNvSpPr>
          <p:nvPr/>
        </p:nvSpPr>
        <p:spPr bwMode="auto">
          <a:xfrm flipV="1">
            <a:off x="4437063" y="2184400"/>
            <a:ext cx="1587" cy="121443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61" name="直接连接符 170260"/>
          <p:cNvSpPr>
            <a:spLocks noChangeShapeType="1"/>
          </p:cNvSpPr>
          <p:nvPr/>
        </p:nvSpPr>
        <p:spPr bwMode="auto">
          <a:xfrm>
            <a:off x="4306888" y="1727200"/>
            <a:ext cx="1587" cy="11112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62" name="直接连接符 170261"/>
          <p:cNvSpPr>
            <a:spLocks noChangeShapeType="1"/>
          </p:cNvSpPr>
          <p:nvPr/>
        </p:nvSpPr>
        <p:spPr bwMode="auto">
          <a:xfrm>
            <a:off x="4883150" y="1727200"/>
            <a:ext cx="1588" cy="11112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63" name="直接连接符 170262"/>
          <p:cNvSpPr>
            <a:spLocks noChangeShapeType="1"/>
          </p:cNvSpPr>
          <p:nvPr/>
        </p:nvSpPr>
        <p:spPr bwMode="auto">
          <a:xfrm flipH="1" flipV="1">
            <a:off x="5027613" y="2906713"/>
            <a:ext cx="0" cy="14446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64" name="直接连接符 170263"/>
          <p:cNvSpPr>
            <a:spLocks noChangeShapeType="1"/>
          </p:cNvSpPr>
          <p:nvPr/>
        </p:nvSpPr>
        <p:spPr bwMode="auto">
          <a:xfrm flipH="1" flipV="1">
            <a:off x="5026025" y="3051175"/>
            <a:ext cx="469900" cy="3571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65" name="直接连接符 170264"/>
          <p:cNvSpPr>
            <a:spLocks noChangeShapeType="1"/>
          </p:cNvSpPr>
          <p:nvPr/>
        </p:nvSpPr>
        <p:spPr bwMode="auto">
          <a:xfrm>
            <a:off x="5502275" y="3397250"/>
            <a:ext cx="1588" cy="30797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66" name="直接连接符 170265"/>
          <p:cNvSpPr>
            <a:spLocks noChangeShapeType="1"/>
          </p:cNvSpPr>
          <p:nvPr/>
        </p:nvSpPr>
        <p:spPr bwMode="auto">
          <a:xfrm>
            <a:off x="5141913" y="1812925"/>
            <a:ext cx="0" cy="112395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67" name="直接连接符 170266"/>
          <p:cNvSpPr>
            <a:spLocks noChangeShapeType="1"/>
          </p:cNvSpPr>
          <p:nvPr/>
        </p:nvSpPr>
        <p:spPr bwMode="auto">
          <a:xfrm>
            <a:off x="2535238" y="1727200"/>
            <a:ext cx="1587" cy="1920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68" name="直接连接符 170267"/>
          <p:cNvSpPr>
            <a:spLocks noChangeShapeType="1"/>
          </p:cNvSpPr>
          <p:nvPr/>
        </p:nvSpPr>
        <p:spPr bwMode="auto">
          <a:xfrm>
            <a:off x="1957388" y="1712913"/>
            <a:ext cx="1587" cy="18891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269" name="燕尾形箭头 170268"/>
          <p:cNvSpPr>
            <a:spLocks noChangeArrowheads="1"/>
          </p:cNvSpPr>
          <p:nvPr/>
        </p:nvSpPr>
        <p:spPr bwMode="auto">
          <a:xfrm rot="-7826404">
            <a:off x="8438357" y="5770311"/>
            <a:ext cx="617538" cy="193675"/>
          </a:xfrm>
          <a:prstGeom prst="notchedRightArrow">
            <a:avLst>
              <a:gd name="adj1" fmla="val 50000"/>
              <a:gd name="adj2" fmla="val 79625"/>
            </a:avLst>
          </a:prstGeom>
          <a:solidFill>
            <a:srgbClr val="00FF00"/>
          </a:solidFill>
          <a:ln w="38100">
            <a:solidFill>
              <a:schemeClr val="tx1"/>
            </a:solidFill>
            <a:miter lim="800000"/>
          </a:ln>
        </p:spPr>
        <p:txBody>
          <a:bodyPr/>
          <a:lstStyle/>
          <a:p>
            <a:endParaRPr lang="zh-CN" altLang="en-US"/>
          </a:p>
        </p:txBody>
      </p:sp>
      <p:sp>
        <p:nvSpPr>
          <p:cNvPr id="277"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extLst>
      <p:ext uri="{BB962C8B-B14F-4D97-AF65-F5344CB8AC3E}">
        <p14:creationId xmlns:p14="http://schemas.microsoft.com/office/powerpoint/2010/main" val="12245308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0199"/>
                                        </p:tgtEl>
                                        <p:attrNameLst>
                                          <p:attrName>style.visibility</p:attrName>
                                        </p:attrNameLst>
                                      </p:cBhvr>
                                      <p:to>
                                        <p:strVal val="visible"/>
                                      </p:to>
                                    </p:set>
                                    <p:animEffect transition="in" filter="blinds(horizontal)">
                                      <p:cBhvr>
                                        <p:cTn id="7" dur="500"/>
                                        <p:tgtEl>
                                          <p:spTgt spid="1701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0269"/>
                                        </p:tgtEl>
                                        <p:attrNameLst>
                                          <p:attrName>style.visibility</p:attrName>
                                        </p:attrNameLst>
                                      </p:cBhvr>
                                      <p:to>
                                        <p:strVal val="visible"/>
                                      </p:to>
                                    </p:set>
                                    <p:animEffect transition="in" filter="wipe(down)">
                                      <p:cBhvr>
                                        <p:cTn id="12" dur="500"/>
                                        <p:tgtEl>
                                          <p:spTgt spid="17026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0200"/>
                                        </p:tgtEl>
                                        <p:attrNameLst>
                                          <p:attrName>style.visibility</p:attrName>
                                        </p:attrNameLst>
                                      </p:cBhvr>
                                      <p:to>
                                        <p:strVal val="visible"/>
                                      </p:to>
                                    </p:set>
                                    <p:animEffect transition="in" filter="blinds(horizontal)">
                                      <p:cBhvr>
                                        <p:cTn id="17" dur="500"/>
                                        <p:tgtEl>
                                          <p:spTgt spid="17020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0201"/>
                                        </p:tgtEl>
                                        <p:attrNameLst>
                                          <p:attrName>style.visibility</p:attrName>
                                        </p:attrNameLst>
                                      </p:cBhvr>
                                      <p:to>
                                        <p:strVal val="visible"/>
                                      </p:to>
                                    </p:set>
                                    <p:animEffect transition="in" filter="blinds(horizontal)">
                                      <p:cBhvr>
                                        <p:cTn id="22" dur="500"/>
                                        <p:tgtEl>
                                          <p:spTgt spid="17020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169994"/>
                                        </p:tgtEl>
                                        <p:attrNameLst>
                                          <p:attrName>style.visibility</p:attrName>
                                        </p:attrNameLst>
                                      </p:cBhvr>
                                      <p:to>
                                        <p:strVal val="visible"/>
                                      </p:to>
                                    </p:set>
                                    <p:animEffect transition="in" filter="barn(outHorizontal)">
                                      <p:cBhvr>
                                        <p:cTn id="27" dur="500"/>
                                        <p:tgtEl>
                                          <p:spTgt spid="16999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0205"/>
                                        </p:tgtEl>
                                        <p:attrNameLst>
                                          <p:attrName>style.visibility</p:attrName>
                                        </p:attrNameLst>
                                      </p:cBhvr>
                                      <p:to>
                                        <p:strVal val="visible"/>
                                      </p:to>
                                    </p:set>
                                    <p:animEffect transition="in" filter="wipe(left)">
                                      <p:cBhvr>
                                        <p:cTn id="32" dur="500"/>
                                        <p:tgtEl>
                                          <p:spTgt spid="17020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0010"/>
                                        </p:tgtEl>
                                        <p:attrNameLst>
                                          <p:attrName>style.visibility</p:attrName>
                                        </p:attrNameLst>
                                      </p:cBhvr>
                                      <p:to>
                                        <p:strVal val="visible"/>
                                      </p:to>
                                    </p:set>
                                    <p:animEffect transition="in" filter="wipe(left)">
                                      <p:cBhvr>
                                        <p:cTn id="37" dur="500"/>
                                        <p:tgtEl>
                                          <p:spTgt spid="1700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0067"/>
                                        </p:tgtEl>
                                        <p:attrNameLst>
                                          <p:attrName>style.visibility</p:attrName>
                                        </p:attrNameLst>
                                      </p:cBhvr>
                                      <p:to>
                                        <p:strVal val="visible"/>
                                      </p:to>
                                    </p:set>
                                    <p:animEffect transition="in" filter="wipe(left)">
                                      <p:cBhvr>
                                        <p:cTn id="42" dur="500"/>
                                        <p:tgtEl>
                                          <p:spTgt spid="17006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0146"/>
                                        </p:tgtEl>
                                        <p:attrNameLst>
                                          <p:attrName>style.visibility</p:attrName>
                                        </p:attrNameLst>
                                      </p:cBhvr>
                                      <p:to>
                                        <p:strVal val="visible"/>
                                      </p:to>
                                    </p:set>
                                    <p:animEffect transition="in" filter="wipe(left)">
                                      <p:cBhvr>
                                        <p:cTn id="47" dur="500"/>
                                        <p:tgtEl>
                                          <p:spTgt spid="17014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70114"/>
                                        </p:tgtEl>
                                        <p:attrNameLst>
                                          <p:attrName>style.visibility</p:attrName>
                                        </p:attrNameLst>
                                      </p:cBhvr>
                                      <p:to>
                                        <p:strVal val="visible"/>
                                      </p:to>
                                    </p:set>
                                    <p:animEffect transition="in" filter="wipe(down)">
                                      <p:cBhvr>
                                        <p:cTn id="52" dur="500"/>
                                        <p:tgtEl>
                                          <p:spTgt spid="1701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70075"/>
                                        </p:tgtEl>
                                        <p:attrNameLst>
                                          <p:attrName>style.visibility</p:attrName>
                                        </p:attrNameLst>
                                      </p:cBhvr>
                                      <p:to>
                                        <p:strVal val="visible"/>
                                      </p:to>
                                    </p:set>
                                    <p:animEffect transition="in" filter="wipe(up)">
                                      <p:cBhvr>
                                        <p:cTn id="57" dur="500"/>
                                        <p:tgtEl>
                                          <p:spTgt spid="17007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70059"/>
                                        </p:tgtEl>
                                        <p:attrNameLst>
                                          <p:attrName>style.visibility</p:attrName>
                                        </p:attrNameLst>
                                      </p:cBhvr>
                                      <p:to>
                                        <p:strVal val="visible"/>
                                      </p:to>
                                    </p:set>
                                    <p:animEffect transition="in" filter="wipe(up)">
                                      <p:cBhvr>
                                        <p:cTn id="62" dur="500"/>
                                        <p:tgtEl>
                                          <p:spTgt spid="1700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70011"/>
                                        </p:tgtEl>
                                        <p:attrNameLst>
                                          <p:attrName>style.visibility</p:attrName>
                                        </p:attrNameLst>
                                      </p:cBhvr>
                                      <p:to>
                                        <p:strVal val="visible"/>
                                      </p:to>
                                    </p:set>
                                    <p:animEffect transition="in" filter="wipe(left)">
                                      <p:cBhvr>
                                        <p:cTn id="67" dur="500"/>
                                        <p:tgtEl>
                                          <p:spTgt spid="1700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70068"/>
                                        </p:tgtEl>
                                        <p:attrNameLst>
                                          <p:attrName>style.visibility</p:attrName>
                                        </p:attrNameLst>
                                      </p:cBhvr>
                                      <p:to>
                                        <p:strVal val="visible"/>
                                      </p:to>
                                    </p:set>
                                    <p:animEffect transition="in" filter="wipe(left)">
                                      <p:cBhvr>
                                        <p:cTn id="72" dur="500"/>
                                        <p:tgtEl>
                                          <p:spTgt spid="170068"/>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70206"/>
                                        </p:tgtEl>
                                        <p:attrNameLst>
                                          <p:attrName>style.visibility</p:attrName>
                                        </p:attrNameLst>
                                      </p:cBhvr>
                                      <p:to>
                                        <p:strVal val="visible"/>
                                      </p:to>
                                    </p:set>
                                    <p:animEffect transition="in" filter="blinds(horizontal)">
                                      <p:cBhvr>
                                        <p:cTn id="77" dur="500"/>
                                        <p:tgtEl>
                                          <p:spTgt spid="17020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170147"/>
                                        </p:tgtEl>
                                        <p:attrNameLst>
                                          <p:attrName>style.visibility</p:attrName>
                                        </p:attrNameLst>
                                      </p:cBhvr>
                                      <p:to>
                                        <p:strVal val="visible"/>
                                      </p:to>
                                    </p:set>
                                    <p:animEffect transition="in" filter="wipe(up)">
                                      <p:cBhvr>
                                        <p:cTn id="82" dur="500"/>
                                        <p:tgtEl>
                                          <p:spTgt spid="17014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170148"/>
                                        </p:tgtEl>
                                        <p:attrNameLst>
                                          <p:attrName>style.visibility</p:attrName>
                                        </p:attrNameLst>
                                      </p:cBhvr>
                                      <p:to>
                                        <p:strVal val="visible"/>
                                      </p:to>
                                    </p:set>
                                    <p:animEffect transition="in" filter="wipe(up)">
                                      <p:cBhvr>
                                        <p:cTn id="87" dur="500"/>
                                        <p:tgtEl>
                                          <p:spTgt spid="17014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70149"/>
                                        </p:tgtEl>
                                        <p:attrNameLst>
                                          <p:attrName>style.visibility</p:attrName>
                                        </p:attrNameLst>
                                      </p:cBhvr>
                                      <p:to>
                                        <p:strVal val="visible"/>
                                      </p:to>
                                    </p:set>
                                    <p:animEffect transition="in" filter="wipe(left)">
                                      <p:cBhvr>
                                        <p:cTn id="92" dur="500"/>
                                        <p:tgtEl>
                                          <p:spTgt spid="17014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70218"/>
                                        </p:tgtEl>
                                        <p:attrNameLst>
                                          <p:attrName>style.visibility</p:attrName>
                                        </p:attrNameLst>
                                      </p:cBhvr>
                                      <p:to>
                                        <p:strVal val="visible"/>
                                      </p:to>
                                    </p:set>
                                    <p:animEffect transition="in" filter="wipe(left)">
                                      <p:cBhvr>
                                        <p:cTn id="97" dur="500"/>
                                        <p:tgtEl>
                                          <p:spTgt spid="17021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70095"/>
                                        </p:tgtEl>
                                        <p:attrNameLst>
                                          <p:attrName>style.visibility</p:attrName>
                                        </p:attrNameLst>
                                      </p:cBhvr>
                                      <p:to>
                                        <p:strVal val="visible"/>
                                      </p:to>
                                    </p:set>
                                    <p:animEffect transition="in" filter="wipe(left)">
                                      <p:cBhvr>
                                        <p:cTn id="102" dur="500"/>
                                        <p:tgtEl>
                                          <p:spTgt spid="17009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170028"/>
                                        </p:tgtEl>
                                        <p:attrNameLst>
                                          <p:attrName>style.visibility</p:attrName>
                                        </p:attrNameLst>
                                      </p:cBhvr>
                                      <p:to>
                                        <p:strVal val="visible"/>
                                      </p:to>
                                    </p:set>
                                    <p:animEffect transition="in" filter="wipe(down)">
                                      <p:cBhvr>
                                        <p:cTn id="107" dur="500"/>
                                        <p:tgtEl>
                                          <p:spTgt spid="170028"/>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170065"/>
                                        </p:tgtEl>
                                        <p:attrNameLst>
                                          <p:attrName>style.visibility</p:attrName>
                                        </p:attrNameLst>
                                      </p:cBhvr>
                                      <p:to>
                                        <p:strVal val="visible"/>
                                      </p:to>
                                    </p:set>
                                    <p:animEffect transition="in" filter="wipe(down)">
                                      <p:cBhvr>
                                        <p:cTn id="112" dur="500"/>
                                        <p:tgtEl>
                                          <p:spTgt spid="17006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170151"/>
                                        </p:tgtEl>
                                        <p:attrNameLst>
                                          <p:attrName>style.visibility</p:attrName>
                                        </p:attrNameLst>
                                      </p:cBhvr>
                                      <p:to>
                                        <p:strVal val="visible"/>
                                      </p:to>
                                    </p:set>
                                    <p:animEffect transition="in" filter="wipe(left)">
                                      <p:cBhvr>
                                        <p:cTn id="117" dur="500"/>
                                        <p:tgtEl>
                                          <p:spTgt spid="170151"/>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170150"/>
                                        </p:tgtEl>
                                        <p:attrNameLst>
                                          <p:attrName>style.visibility</p:attrName>
                                        </p:attrNameLst>
                                      </p:cBhvr>
                                      <p:to>
                                        <p:strVal val="visible"/>
                                      </p:to>
                                    </p:set>
                                    <p:animEffect transition="in" filter="wipe(left)">
                                      <p:cBhvr>
                                        <p:cTn id="122" dur="500"/>
                                        <p:tgtEl>
                                          <p:spTgt spid="17015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170038"/>
                                        </p:tgtEl>
                                        <p:attrNameLst>
                                          <p:attrName>style.visibility</p:attrName>
                                        </p:attrNameLst>
                                      </p:cBhvr>
                                      <p:to>
                                        <p:strVal val="visible"/>
                                      </p:to>
                                    </p:set>
                                    <p:animEffect transition="in" filter="wipe(left)">
                                      <p:cBhvr>
                                        <p:cTn id="127" dur="500"/>
                                        <p:tgtEl>
                                          <p:spTgt spid="170038"/>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170094"/>
                                        </p:tgtEl>
                                        <p:attrNameLst>
                                          <p:attrName>style.visibility</p:attrName>
                                        </p:attrNameLst>
                                      </p:cBhvr>
                                      <p:to>
                                        <p:strVal val="visible"/>
                                      </p:to>
                                    </p:set>
                                    <p:animEffect transition="in" filter="wipe(left)">
                                      <p:cBhvr>
                                        <p:cTn id="132" dur="500"/>
                                        <p:tgtEl>
                                          <p:spTgt spid="170094"/>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170046"/>
                                        </p:tgtEl>
                                        <p:attrNameLst>
                                          <p:attrName>style.visibility</p:attrName>
                                        </p:attrNameLst>
                                      </p:cBhvr>
                                      <p:to>
                                        <p:strVal val="visible"/>
                                      </p:to>
                                    </p:set>
                                    <p:animEffect transition="in" filter="wipe(down)">
                                      <p:cBhvr>
                                        <p:cTn id="137" dur="500"/>
                                        <p:tgtEl>
                                          <p:spTgt spid="170046"/>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170009"/>
                                        </p:tgtEl>
                                        <p:attrNameLst>
                                          <p:attrName>style.visibility</p:attrName>
                                        </p:attrNameLst>
                                      </p:cBhvr>
                                      <p:to>
                                        <p:strVal val="visible"/>
                                      </p:to>
                                    </p:set>
                                    <p:animEffect transition="in" filter="wipe(left)">
                                      <p:cBhvr>
                                        <p:cTn id="142" dur="500"/>
                                        <p:tgtEl>
                                          <p:spTgt spid="17000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grpId="0" nodeType="clickEffect">
                                  <p:stCondLst>
                                    <p:cond delay="0"/>
                                  </p:stCondLst>
                                  <p:childTnLst>
                                    <p:set>
                                      <p:cBhvr>
                                        <p:cTn id="146" dur="1" fill="hold">
                                          <p:stCondLst>
                                            <p:cond delay="0"/>
                                          </p:stCondLst>
                                        </p:cTn>
                                        <p:tgtEl>
                                          <p:spTgt spid="170110"/>
                                        </p:tgtEl>
                                        <p:attrNameLst>
                                          <p:attrName>style.visibility</p:attrName>
                                        </p:attrNameLst>
                                      </p:cBhvr>
                                      <p:to>
                                        <p:strVal val="visible"/>
                                      </p:to>
                                    </p:set>
                                    <p:animEffect transition="in" filter="wipe(up)">
                                      <p:cBhvr>
                                        <p:cTn id="147" dur="500"/>
                                        <p:tgtEl>
                                          <p:spTgt spid="170110"/>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170066"/>
                                        </p:tgtEl>
                                        <p:attrNameLst>
                                          <p:attrName>style.visibility</p:attrName>
                                        </p:attrNameLst>
                                      </p:cBhvr>
                                      <p:to>
                                        <p:strVal val="visible"/>
                                      </p:to>
                                    </p:set>
                                    <p:animEffect transition="in" filter="wipe(left)">
                                      <p:cBhvr>
                                        <p:cTn id="152" dur="500"/>
                                        <p:tgtEl>
                                          <p:spTgt spid="170066"/>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1" fill="hold" grpId="0" nodeType="clickEffect">
                                  <p:stCondLst>
                                    <p:cond delay="0"/>
                                  </p:stCondLst>
                                  <p:childTnLst>
                                    <p:set>
                                      <p:cBhvr>
                                        <p:cTn id="156" dur="1" fill="hold">
                                          <p:stCondLst>
                                            <p:cond delay="0"/>
                                          </p:stCondLst>
                                        </p:cTn>
                                        <p:tgtEl>
                                          <p:spTgt spid="170145"/>
                                        </p:tgtEl>
                                        <p:attrNameLst>
                                          <p:attrName>style.visibility</p:attrName>
                                        </p:attrNameLst>
                                      </p:cBhvr>
                                      <p:to>
                                        <p:strVal val="visible"/>
                                      </p:to>
                                    </p:set>
                                    <p:animEffect transition="in" filter="wipe(up)">
                                      <p:cBhvr>
                                        <p:cTn id="157" dur="500"/>
                                        <p:tgtEl>
                                          <p:spTgt spid="170145"/>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170054"/>
                                        </p:tgtEl>
                                        <p:attrNameLst>
                                          <p:attrName>style.visibility</p:attrName>
                                        </p:attrNameLst>
                                      </p:cBhvr>
                                      <p:to>
                                        <p:strVal val="visible"/>
                                      </p:to>
                                    </p:set>
                                    <p:animEffect transition="in" filter="wipe(down)">
                                      <p:cBhvr>
                                        <p:cTn id="162" dur="500"/>
                                        <p:tgtEl>
                                          <p:spTgt spid="17005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nodeType="clickEffect">
                                  <p:stCondLst>
                                    <p:cond delay="0"/>
                                  </p:stCondLst>
                                  <p:childTnLst>
                                    <p:set>
                                      <p:cBhvr>
                                        <p:cTn id="166" dur="1" fill="hold">
                                          <p:stCondLst>
                                            <p:cond delay="0"/>
                                          </p:stCondLst>
                                        </p:cTn>
                                        <p:tgtEl>
                                          <p:spTgt spid="170047"/>
                                        </p:tgtEl>
                                        <p:attrNameLst>
                                          <p:attrName>style.visibility</p:attrName>
                                        </p:attrNameLst>
                                      </p:cBhvr>
                                      <p:to>
                                        <p:strVal val="visible"/>
                                      </p:to>
                                    </p:set>
                                    <p:animEffect transition="in" filter="wipe(down)">
                                      <p:cBhvr>
                                        <p:cTn id="167" dur="500"/>
                                        <p:tgtEl>
                                          <p:spTgt spid="170047"/>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nodeType="clickEffect">
                                  <p:stCondLst>
                                    <p:cond delay="0"/>
                                  </p:stCondLst>
                                  <p:childTnLst>
                                    <p:set>
                                      <p:cBhvr>
                                        <p:cTn id="171" dur="1" fill="hold">
                                          <p:stCondLst>
                                            <p:cond delay="0"/>
                                          </p:stCondLst>
                                        </p:cTn>
                                        <p:tgtEl>
                                          <p:spTgt spid="170051"/>
                                        </p:tgtEl>
                                        <p:attrNameLst>
                                          <p:attrName>style.visibility</p:attrName>
                                        </p:attrNameLst>
                                      </p:cBhvr>
                                      <p:to>
                                        <p:strVal val="visible"/>
                                      </p:to>
                                    </p:set>
                                    <p:animEffect transition="in" filter="wipe(down)">
                                      <p:cBhvr>
                                        <p:cTn id="172" dur="500"/>
                                        <p:tgtEl>
                                          <p:spTgt spid="170051"/>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170109"/>
                                        </p:tgtEl>
                                        <p:attrNameLst>
                                          <p:attrName>style.visibility</p:attrName>
                                        </p:attrNameLst>
                                      </p:cBhvr>
                                      <p:to>
                                        <p:strVal val="visible"/>
                                      </p:to>
                                    </p:set>
                                    <p:animEffect transition="in" filter="wipe(down)">
                                      <p:cBhvr>
                                        <p:cTn id="177" dur="500"/>
                                        <p:tgtEl>
                                          <p:spTgt spid="170109"/>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4" fill="hold" nodeType="clickEffect">
                                  <p:stCondLst>
                                    <p:cond delay="0"/>
                                  </p:stCondLst>
                                  <p:childTnLst>
                                    <p:set>
                                      <p:cBhvr>
                                        <p:cTn id="181" dur="1" fill="hold">
                                          <p:stCondLst>
                                            <p:cond delay="0"/>
                                          </p:stCondLst>
                                        </p:cTn>
                                        <p:tgtEl>
                                          <p:spTgt spid="170106"/>
                                        </p:tgtEl>
                                        <p:attrNameLst>
                                          <p:attrName>style.visibility</p:attrName>
                                        </p:attrNameLst>
                                      </p:cBhvr>
                                      <p:to>
                                        <p:strVal val="visible"/>
                                      </p:to>
                                    </p:set>
                                    <p:animEffect transition="in" filter="wipe(down)">
                                      <p:cBhvr>
                                        <p:cTn id="182" dur="500"/>
                                        <p:tgtEl>
                                          <p:spTgt spid="170106"/>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4" fill="hold" nodeType="clickEffect">
                                  <p:stCondLst>
                                    <p:cond delay="0"/>
                                  </p:stCondLst>
                                  <p:childTnLst>
                                    <p:set>
                                      <p:cBhvr>
                                        <p:cTn id="186" dur="1" fill="hold">
                                          <p:stCondLst>
                                            <p:cond delay="0"/>
                                          </p:stCondLst>
                                        </p:cTn>
                                        <p:tgtEl>
                                          <p:spTgt spid="170111"/>
                                        </p:tgtEl>
                                        <p:attrNameLst>
                                          <p:attrName>style.visibility</p:attrName>
                                        </p:attrNameLst>
                                      </p:cBhvr>
                                      <p:to>
                                        <p:strVal val="visible"/>
                                      </p:to>
                                    </p:set>
                                    <p:animEffect transition="in" filter="wipe(down)">
                                      <p:cBhvr>
                                        <p:cTn id="187" dur="500"/>
                                        <p:tgtEl>
                                          <p:spTgt spid="170111"/>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grpId="0" nodeType="clickEffect">
                                  <p:stCondLst>
                                    <p:cond delay="0"/>
                                  </p:stCondLst>
                                  <p:childTnLst>
                                    <p:set>
                                      <p:cBhvr>
                                        <p:cTn id="191" dur="1" fill="hold">
                                          <p:stCondLst>
                                            <p:cond delay="0"/>
                                          </p:stCondLst>
                                        </p:cTn>
                                        <p:tgtEl>
                                          <p:spTgt spid="170139"/>
                                        </p:tgtEl>
                                        <p:attrNameLst>
                                          <p:attrName>style.visibility</p:attrName>
                                        </p:attrNameLst>
                                      </p:cBhvr>
                                      <p:to>
                                        <p:strVal val="visible"/>
                                      </p:to>
                                    </p:set>
                                    <p:animEffect transition="in" filter="wipe(down)">
                                      <p:cBhvr>
                                        <p:cTn id="192" dur="500"/>
                                        <p:tgtEl>
                                          <p:spTgt spid="170139"/>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nodeType="clickEffect">
                                  <p:stCondLst>
                                    <p:cond delay="0"/>
                                  </p:stCondLst>
                                  <p:childTnLst>
                                    <p:set>
                                      <p:cBhvr>
                                        <p:cTn id="196" dur="1" fill="hold">
                                          <p:stCondLst>
                                            <p:cond delay="0"/>
                                          </p:stCondLst>
                                        </p:cTn>
                                        <p:tgtEl>
                                          <p:spTgt spid="170140"/>
                                        </p:tgtEl>
                                        <p:attrNameLst>
                                          <p:attrName>style.visibility</p:attrName>
                                        </p:attrNameLst>
                                      </p:cBhvr>
                                      <p:to>
                                        <p:strVal val="visible"/>
                                      </p:to>
                                    </p:set>
                                    <p:animEffect transition="in" filter="wipe(down)">
                                      <p:cBhvr>
                                        <p:cTn id="197" dur="500"/>
                                        <p:tgtEl>
                                          <p:spTgt spid="170140"/>
                                        </p:tgtEl>
                                      </p:cBhvr>
                                    </p:animEffect>
                                  </p:childTnLst>
                                </p:cTn>
                              </p:par>
                            </p:childTnLst>
                          </p:cTn>
                        </p:par>
                      </p:childTnLst>
                    </p:cTn>
                  </p:par>
                  <p:par>
                    <p:cTn id="198" fill="hold">
                      <p:stCondLst>
                        <p:cond delay="indefinite"/>
                      </p:stCondLst>
                      <p:childTnLst>
                        <p:par>
                          <p:cTn id="199" fill="hold">
                            <p:stCondLst>
                              <p:cond delay="0"/>
                            </p:stCondLst>
                            <p:childTnLst>
                              <p:par>
                                <p:cTn id="200" presetID="3" presetClass="entr" presetSubtype="10" fill="hold" grpId="0" nodeType="clickEffect">
                                  <p:stCondLst>
                                    <p:cond delay="0"/>
                                  </p:stCondLst>
                                  <p:childTnLst>
                                    <p:set>
                                      <p:cBhvr>
                                        <p:cTn id="201" dur="1" fill="hold">
                                          <p:stCondLst>
                                            <p:cond delay="0"/>
                                          </p:stCondLst>
                                        </p:cTn>
                                        <p:tgtEl>
                                          <p:spTgt spid="170207"/>
                                        </p:tgtEl>
                                        <p:attrNameLst>
                                          <p:attrName>style.visibility</p:attrName>
                                        </p:attrNameLst>
                                      </p:cBhvr>
                                      <p:to>
                                        <p:strVal val="visible"/>
                                      </p:to>
                                    </p:set>
                                    <p:animEffect transition="in" filter="blinds(horizontal)">
                                      <p:cBhvr>
                                        <p:cTn id="202" dur="500"/>
                                        <p:tgtEl>
                                          <p:spTgt spid="170207"/>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grpId="0" nodeType="clickEffect">
                                  <p:stCondLst>
                                    <p:cond delay="0"/>
                                  </p:stCondLst>
                                  <p:childTnLst>
                                    <p:set>
                                      <p:cBhvr>
                                        <p:cTn id="206" dur="1" fill="hold">
                                          <p:stCondLst>
                                            <p:cond delay="0"/>
                                          </p:stCondLst>
                                        </p:cTn>
                                        <p:tgtEl>
                                          <p:spTgt spid="170017"/>
                                        </p:tgtEl>
                                        <p:attrNameLst>
                                          <p:attrName>style.visibility</p:attrName>
                                        </p:attrNameLst>
                                      </p:cBhvr>
                                      <p:to>
                                        <p:strVal val="visible"/>
                                      </p:to>
                                    </p:set>
                                    <p:animEffect transition="in" filter="wipe(down)">
                                      <p:cBhvr>
                                        <p:cTn id="207" dur="500"/>
                                        <p:tgtEl>
                                          <p:spTgt spid="170017"/>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4" fill="hold" grpId="0" nodeType="clickEffect">
                                  <p:stCondLst>
                                    <p:cond delay="0"/>
                                  </p:stCondLst>
                                  <p:childTnLst>
                                    <p:set>
                                      <p:cBhvr>
                                        <p:cTn id="211" dur="1" fill="hold">
                                          <p:stCondLst>
                                            <p:cond delay="0"/>
                                          </p:stCondLst>
                                        </p:cTn>
                                        <p:tgtEl>
                                          <p:spTgt spid="170018"/>
                                        </p:tgtEl>
                                        <p:attrNameLst>
                                          <p:attrName>style.visibility</p:attrName>
                                        </p:attrNameLst>
                                      </p:cBhvr>
                                      <p:to>
                                        <p:strVal val="visible"/>
                                      </p:to>
                                    </p:set>
                                    <p:animEffect transition="in" filter="wipe(down)">
                                      <p:cBhvr>
                                        <p:cTn id="212" dur="500"/>
                                        <p:tgtEl>
                                          <p:spTgt spid="170018"/>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1" fill="hold" grpId="0" nodeType="clickEffect">
                                  <p:stCondLst>
                                    <p:cond delay="0"/>
                                  </p:stCondLst>
                                  <p:childTnLst>
                                    <p:set>
                                      <p:cBhvr>
                                        <p:cTn id="216" dur="1" fill="hold">
                                          <p:stCondLst>
                                            <p:cond delay="0"/>
                                          </p:stCondLst>
                                        </p:cTn>
                                        <p:tgtEl>
                                          <p:spTgt spid="170050"/>
                                        </p:tgtEl>
                                        <p:attrNameLst>
                                          <p:attrName>style.visibility</p:attrName>
                                        </p:attrNameLst>
                                      </p:cBhvr>
                                      <p:to>
                                        <p:strVal val="visible"/>
                                      </p:to>
                                    </p:set>
                                    <p:animEffect transition="in" filter="wipe(up)">
                                      <p:cBhvr>
                                        <p:cTn id="217" dur="500"/>
                                        <p:tgtEl>
                                          <p:spTgt spid="170050"/>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1" fill="hold" nodeType="clickEffect">
                                  <p:stCondLst>
                                    <p:cond delay="0"/>
                                  </p:stCondLst>
                                  <p:childTnLst>
                                    <p:set>
                                      <p:cBhvr>
                                        <p:cTn id="221" dur="1" fill="hold">
                                          <p:stCondLst>
                                            <p:cond delay="0"/>
                                          </p:stCondLst>
                                        </p:cTn>
                                        <p:tgtEl>
                                          <p:spTgt spid="170103"/>
                                        </p:tgtEl>
                                        <p:attrNameLst>
                                          <p:attrName>style.visibility</p:attrName>
                                        </p:attrNameLst>
                                      </p:cBhvr>
                                      <p:to>
                                        <p:strVal val="visible"/>
                                      </p:to>
                                    </p:set>
                                    <p:animEffect transition="in" filter="wipe(up)">
                                      <p:cBhvr>
                                        <p:cTn id="222" dur="500"/>
                                        <p:tgtEl>
                                          <p:spTgt spid="170103"/>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grpId="0" nodeType="clickEffect">
                                  <p:stCondLst>
                                    <p:cond delay="0"/>
                                  </p:stCondLst>
                                  <p:childTnLst>
                                    <p:set>
                                      <p:cBhvr>
                                        <p:cTn id="226" dur="1" fill="hold">
                                          <p:stCondLst>
                                            <p:cond delay="0"/>
                                          </p:stCondLst>
                                        </p:cTn>
                                        <p:tgtEl>
                                          <p:spTgt spid="170019"/>
                                        </p:tgtEl>
                                        <p:attrNameLst>
                                          <p:attrName>style.visibility</p:attrName>
                                        </p:attrNameLst>
                                      </p:cBhvr>
                                      <p:to>
                                        <p:strVal val="visible"/>
                                      </p:to>
                                    </p:set>
                                    <p:animEffect transition="in" filter="wipe(left)">
                                      <p:cBhvr>
                                        <p:cTn id="227" dur="500"/>
                                        <p:tgtEl>
                                          <p:spTgt spid="170019"/>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170020"/>
                                        </p:tgtEl>
                                        <p:attrNameLst>
                                          <p:attrName>style.visibility</p:attrName>
                                        </p:attrNameLst>
                                      </p:cBhvr>
                                      <p:to>
                                        <p:strVal val="visible"/>
                                      </p:to>
                                    </p:set>
                                    <p:animEffect transition="in" filter="wipe(left)">
                                      <p:cBhvr>
                                        <p:cTn id="232" dur="500"/>
                                        <p:tgtEl>
                                          <p:spTgt spid="170020"/>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8" fill="hold" nodeType="clickEffect">
                                  <p:stCondLst>
                                    <p:cond delay="0"/>
                                  </p:stCondLst>
                                  <p:childTnLst>
                                    <p:set>
                                      <p:cBhvr>
                                        <p:cTn id="236" dur="1" fill="hold">
                                          <p:stCondLst>
                                            <p:cond delay="0"/>
                                          </p:stCondLst>
                                        </p:cTn>
                                        <p:tgtEl>
                                          <p:spTgt spid="170169"/>
                                        </p:tgtEl>
                                        <p:attrNameLst>
                                          <p:attrName>style.visibility</p:attrName>
                                        </p:attrNameLst>
                                      </p:cBhvr>
                                      <p:to>
                                        <p:strVal val="visible"/>
                                      </p:to>
                                    </p:set>
                                    <p:animEffect transition="in" filter="wipe(left)">
                                      <p:cBhvr>
                                        <p:cTn id="237" dur="500"/>
                                        <p:tgtEl>
                                          <p:spTgt spid="170169"/>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8" fill="hold" nodeType="clickEffect">
                                  <p:stCondLst>
                                    <p:cond delay="0"/>
                                  </p:stCondLst>
                                  <p:childTnLst>
                                    <p:set>
                                      <p:cBhvr>
                                        <p:cTn id="241" dur="1" fill="hold">
                                          <p:stCondLst>
                                            <p:cond delay="0"/>
                                          </p:stCondLst>
                                        </p:cTn>
                                        <p:tgtEl>
                                          <p:spTgt spid="170170"/>
                                        </p:tgtEl>
                                        <p:attrNameLst>
                                          <p:attrName>style.visibility</p:attrName>
                                        </p:attrNameLst>
                                      </p:cBhvr>
                                      <p:to>
                                        <p:strVal val="visible"/>
                                      </p:to>
                                    </p:set>
                                    <p:animEffect transition="in" filter="wipe(left)">
                                      <p:cBhvr>
                                        <p:cTn id="242" dur="500"/>
                                        <p:tgtEl>
                                          <p:spTgt spid="170170"/>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1" fill="hold" nodeType="clickEffect">
                                  <p:stCondLst>
                                    <p:cond delay="0"/>
                                  </p:stCondLst>
                                  <p:childTnLst>
                                    <p:set>
                                      <p:cBhvr>
                                        <p:cTn id="246" dur="1" fill="hold">
                                          <p:stCondLst>
                                            <p:cond delay="0"/>
                                          </p:stCondLst>
                                        </p:cTn>
                                        <p:tgtEl>
                                          <p:spTgt spid="170031"/>
                                        </p:tgtEl>
                                        <p:attrNameLst>
                                          <p:attrName>style.visibility</p:attrName>
                                        </p:attrNameLst>
                                      </p:cBhvr>
                                      <p:to>
                                        <p:strVal val="visible"/>
                                      </p:to>
                                    </p:set>
                                    <p:animEffect transition="in" filter="wipe(up)">
                                      <p:cBhvr>
                                        <p:cTn id="247" dur="500"/>
                                        <p:tgtEl>
                                          <p:spTgt spid="170031"/>
                                        </p:tgtEl>
                                      </p:cBhvr>
                                    </p:animEffect>
                                  </p:childTnLst>
                                </p:cTn>
                              </p:par>
                            </p:childTnLst>
                          </p:cTn>
                        </p:par>
                      </p:childTnLst>
                    </p:cTn>
                  </p:par>
                  <p:par>
                    <p:cTn id="248" fill="hold">
                      <p:stCondLst>
                        <p:cond delay="indefinite"/>
                      </p:stCondLst>
                      <p:childTnLst>
                        <p:par>
                          <p:cTn id="249" fill="hold">
                            <p:stCondLst>
                              <p:cond delay="0"/>
                            </p:stCondLst>
                            <p:childTnLst>
                              <p:par>
                                <p:cTn id="250" presetID="22" presetClass="entr" presetSubtype="1" fill="hold" nodeType="clickEffect">
                                  <p:stCondLst>
                                    <p:cond delay="0"/>
                                  </p:stCondLst>
                                  <p:childTnLst>
                                    <p:set>
                                      <p:cBhvr>
                                        <p:cTn id="251" dur="1" fill="hold">
                                          <p:stCondLst>
                                            <p:cond delay="0"/>
                                          </p:stCondLst>
                                        </p:cTn>
                                        <p:tgtEl>
                                          <p:spTgt spid="170087"/>
                                        </p:tgtEl>
                                        <p:attrNameLst>
                                          <p:attrName>style.visibility</p:attrName>
                                        </p:attrNameLst>
                                      </p:cBhvr>
                                      <p:to>
                                        <p:strVal val="visible"/>
                                      </p:to>
                                    </p:set>
                                    <p:animEffect transition="in" filter="wipe(up)">
                                      <p:cBhvr>
                                        <p:cTn id="252" dur="500"/>
                                        <p:tgtEl>
                                          <p:spTgt spid="170087"/>
                                        </p:tgtEl>
                                      </p:cBhvr>
                                    </p:animEffect>
                                  </p:childTnLst>
                                </p:cTn>
                              </p:par>
                            </p:childTnLst>
                          </p:cTn>
                        </p:par>
                      </p:childTnLst>
                    </p:cTn>
                  </p:par>
                  <p:par>
                    <p:cTn id="253" fill="hold">
                      <p:stCondLst>
                        <p:cond delay="indefinite"/>
                      </p:stCondLst>
                      <p:childTnLst>
                        <p:par>
                          <p:cTn id="254" fill="hold">
                            <p:stCondLst>
                              <p:cond delay="0"/>
                            </p:stCondLst>
                            <p:childTnLst>
                              <p:par>
                                <p:cTn id="255" presetID="22" presetClass="entr" presetSubtype="8" fill="hold" grpId="0" nodeType="clickEffect">
                                  <p:stCondLst>
                                    <p:cond delay="0"/>
                                  </p:stCondLst>
                                  <p:childTnLst>
                                    <p:set>
                                      <p:cBhvr>
                                        <p:cTn id="256" dur="1" fill="hold">
                                          <p:stCondLst>
                                            <p:cond delay="0"/>
                                          </p:stCondLst>
                                        </p:cTn>
                                        <p:tgtEl>
                                          <p:spTgt spid="170188"/>
                                        </p:tgtEl>
                                        <p:attrNameLst>
                                          <p:attrName>style.visibility</p:attrName>
                                        </p:attrNameLst>
                                      </p:cBhvr>
                                      <p:to>
                                        <p:strVal val="visible"/>
                                      </p:to>
                                    </p:set>
                                    <p:animEffect transition="in" filter="wipe(left)">
                                      <p:cBhvr>
                                        <p:cTn id="257" dur="500"/>
                                        <p:tgtEl>
                                          <p:spTgt spid="170188"/>
                                        </p:tgtEl>
                                      </p:cBhvr>
                                    </p:animEffect>
                                  </p:childTnLst>
                                </p:cTn>
                              </p:par>
                            </p:childTnLst>
                          </p:cTn>
                        </p:par>
                      </p:childTnLst>
                    </p:cTn>
                  </p:par>
                  <p:par>
                    <p:cTn id="258" fill="hold">
                      <p:stCondLst>
                        <p:cond delay="indefinite"/>
                      </p:stCondLst>
                      <p:childTnLst>
                        <p:par>
                          <p:cTn id="259" fill="hold">
                            <p:stCondLst>
                              <p:cond delay="0"/>
                            </p:stCondLst>
                            <p:childTnLst>
                              <p:par>
                                <p:cTn id="260" presetID="22" presetClass="entr" presetSubtype="8" fill="hold" nodeType="clickEffect">
                                  <p:stCondLst>
                                    <p:cond delay="0"/>
                                  </p:stCondLst>
                                  <p:childTnLst>
                                    <p:set>
                                      <p:cBhvr>
                                        <p:cTn id="261" dur="1" fill="hold">
                                          <p:stCondLst>
                                            <p:cond delay="0"/>
                                          </p:stCondLst>
                                        </p:cTn>
                                        <p:tgtEl>
                                          <p:spTgt spid="170132"/>
                                        </p:tgtEl>
                                        <p:attrNameLst>
                                          <p:attrName>style.visibility</p:attrName>
                                        </p:attrNameLst>
                                      </p:cBhvr>
                                      <p:to>
                                        <p:strVal val="visible"/>
                                      </p:to>
                                    </p:set>
                                    <p:animEffect transition="in" filter="wipe(left)">
                                      <p:cBhvr>
                                        <p:cTn id="262" dur="500"/>
                                        <p:tgtEl>
                                          <p:spTgt spid="170132"/>
                                        </p:tgtEl>
                                      </p:cBhvr>
                                    </p:animEffect>
                                  </p:childTnLst>
                                </p:cTn>
                              </p:par>
                            </p:childTnLst>
                          </p:cTn>
                        </p:par>
                      </p:childTnLst>
                    </p:cTn>
                  </p:par>
                  <p:par>
                    <p:cTn id="263" fill="hold">
                      <p:stCondLst>
                        <p:cond delay="indefinite"/>
                      </p:stCondLst>
                      <p:childTnLst>
                        <p:par>
                          <p:cTn id="264" fill="hold">
                            <p:stCondLst>
                              <p:cond delay="0"/>
                            </p:stCondLst>
                            <p:childTnLst>
                              <p:par>
                                <p:cTn id="265" presetID="22" presetClass="entr" presetSubtype="4" fill="hold" grpId="0" nodeType="clickEffect">
                                  <p:stCondLst>
                                    <p:cond delay="0"/>
                                  </p:stCondLst>
                                  <p:childTnLst>
                                    <p:set>
                                      <p:cBhvr>
                                        <p:cTn id="266" dur="1" fill="hold">
                                          <p:stCondLst>
                                            <p:cond delay="0"/>
                                          </p:stCondLst>
                                        </p:cTn>
                                        <p:tgtEl>
                                          <p:spTgt spid="170128"/>
                                        </p:tgtEl>
                                        <p:attrNameLst>
                                          <p:attrName>style.visibility</p:attrName>
                                        </p:attrNameLst>
                                      </p:cBhvr>
                                      <p:to>
                                        <p:strVal val="visible"/>
                                      </p:to>
                                    </p:set>
                                    <p:animEffect transition="in" filter="wipe(down)">
                                      <p:cBhvr>
                                        <p:cTn id="267" dur="500"/>
                                        <p:tgtEl>
                                          <p:spTgt spid="170128"/>
                                        </p:tgtEl>
                                      </p:cBhvr>
                                    </p:animEffect>
                                  </p:childTnLst>
                                </p:cTn>
                              </p:par>
                            </p:childTnLst>
                          </p:cTn>
                        </p:par>
                      </p:childTnLst>
                    </p:cTn>
                  </p:par>
                  <p:par>
                    <p:cTn id="268" fill="hold">
                      <p:stCondLst>
                        <p:cond delay="indefinite"/>
                      </p:stCondLst>
                      <p:childTnLst>
                        <p:par>
                          <p:cTn id="269" fill="hold">
                            <p:stCondLst>
                              <p:cond delay="0"/>
                            </p:stCondLst>
                            <p:childTnLst>
                              <p:par>
                                <p:cTn id="270" presetID="22" presetClass="entr" presetSubtype="4" fill="hold" grpId="0" nodeType="clickEffect">
                                  <p:stCondLst>
                                    <p:cond delay="0"/>
                                  </p:stCondLst>
                                  <p:childTnLst>
                                    <p:set>
                                      <p:cBhvr>
                                        <p:cTn id="271" dur="1" fill="hold">
                                          <p:stCondLst>
                                            <p:cond delay="0"/>
                                          </p:stCondLst>
                                        </p:cTn>
                                        <p:tgtEl>
                                          <p:spTgt spid="170129"/>
                                        </p:tgtEl>
                                        <p:attrNameLst>
                                          <p:attrName>style.visibility</p:attrName>
                                        </p:attrNameLst>
                                      </p:cBhvr>
                                      <p:to>
                                        <p:strVal val="visible"/>
                                      </p:to>
                                    </p:set>
                                    <p:animEffect transition="in" filter="wipe(down)">
                                      <p:cBhvr>
                                        <p:cTn id="272" dur="500"/>
                                        <p:tgtEl>
                                          <p:spTgt spid="170129"/>
                                        </p:tgtEl>
                                      </p:cBhvr>
                                    </p:animEffect>
                                  </p:childTnLst>
                                </p:cTn>
                              </p:par>
                            </p:childTnLst>
                          </p:cTn>
                        </p:par>
                      </p:childTnLst>
                    </p:cTn>
                  </p:par>
                  <p:par>
                    <p:cTn id="273" fill="hold">
                      <p:stCondLst>
                        <p:cond delay="indefinite"/>
                      </p:stCondLst>
                      <p:childTnLst>
                        <p:par>
                          <p:cTn id="274" fill="hold">
                            <p:stCondLst>
                              <p:cond delay="0"/>
                            </p:stCondLst>
                            <p:childTnLst>
                              <p:par>
                                <p:cTn id="275" presetID="22" presetClass="entr" presetSubtype="8" fill="hold" nodeType="clickEffect">
                                  <p:stCondLst>
                                    <p:cond delay="0"/>
                                  </p:stCondLst>
                                  <p:childTnLst>
                                    <p:set>
                                      <p:cBhvr>
                                        <p:cTn id="276" dur="1" fill="hold">
                                          <p:stCondLst>
                                            <p:cond delay="0"/>
                                          </p:stCondLst>
                                        </p:cTn>
                                        <p:tgtEl>
                                          <p:spTgt spid="170152"/>
                                        </p:tgtEl>
                                        <p:attrNameLst>
                                          <p:attrName>style.visibility</p:attrName>
                                        </p:attrNameLst>
                                      </p:cBhvr>
                                      <p:to>
                                        <p:strVal val="visible"/>
                                      </p:to>
                                    </p:set>
                                    <p:animEffect transition="in" filter="wipe(left)">
                                      <p:cBhvr>
                                        <p:cTn id="277" dur="500"/>
                                        <p:tgtEl>
                                          <p:spTgt spid="170152"/>
                                        </p:tgtEl>
                                      </p:cBhvr>
                                    </p:animEffect>
                                  </p:childTnLst>
                                </p:cTn>
                              </p:par>
                            </p:childTnLst>
                          </p:cTn>
                        </p:par>
                      </p:childTnLst>
                    </p:cTn>
                  </p:par>
                  <p:par>
                    <p:cTn id="278" fill="hold">
                      <p:stCondLst>
                        <p:cond delay="indefinite"/>
                      </p:stCondLst>
                      <p:childTnLst>
                        <p:par>
                          <p:cTn id="279" fill="hold">
                            <p:stCondLst>
                              <p:cond delay="0"/>
                            </p:stCondLst>
                            <p:childTnLst>
                              <p:par>
                                <p:cTn id="280" presetID="22" presetClass="entr" presetSubtype="8" fill="hold" nodeType="clickEffect">
                                  <p:stCondLst>
                                    <p:cond delay="0"/>
                                  </p:stCondLst>
                                  <p:childTnLst>
                                    <p:set>
                                      <p:cBhvr>
                                        <p:cTn id="281" dur="1" fill="hold">
                                          <p:stCondLst>
                                            <p:cond delay="0"/>
                                          </p:stCondLst>
                                        </p:cTn>
                                        <p:tgtEl>
                                          <p:spTgt spid="170121"/>
                                        </p:tgtEl>
                                        <p:attrNameLst>
                                          <p:attrName>style.visibility</p:attrName>
                                        </p:attrNameLst>
                                      </p:cBhvr>
                                      <p:to>
                                        <p:strVal val="visible"/>
                                      </p:to>
                                    </p:set>
                                    <p:animEffect transition="in" filter="wipe(left)">
                                      <p:cBhvr>
                                        <p:cTn id="282" dur="500"/>
                                        <p:tgtEl>
                                          <p:spTgt spid="170121"/>
                                        </p:tgtEl>
                                      </p:cBhvr>
                                    </p:animEffect>
                                  </p:childTnLst>
                                </p:cTn>
                              </p:par>
                            </p:childTnLst>
                          </p:cTn>
                        </p:par>
                      </p:childTnLst>
                    </p:cTn>
                  </p:par>
                  <p:par>
                    <p:cTn id="283" fill="hold">
                      <p:stCondLst>
                        <p:cond delay="indefinite"/>
                      </p:stCondLst>
                      <p:childTnLst>
                        <p:par>
                          <p:cTn id="284" fill="hold">
                            <p:stCondLst>
                              <p:cond delay="0"/>
                            </p:stCondLst>
                            <p:childTnLst>
                              <p:par>
                                <p:cTn id="285" presetID="3" presetClass="entr" presetSubtype="10" fill="hold" grpId="0" nodeType="clickEffect">
                                  <p:stCondLst>
                                    <p:cond delay="0"/>
                                  </p:stCondLst>
                                  <p:childTnLst>
                                    <p:set>
                                      <p:cBhvr>
                                        <p:cTn id="286" dur="1" fill="hold">
                                          <p:stCondLst>
                                            <p:cond delay="0"/>
                                          </p:stCondLst>
                                        </p:cTn>
                                        <p:tgtEl>
                                          <p:spTgt spid="170208"/>
                                        </p:tgtEl>
                                        <p:attrNameLst>
                                          <p:attrName>style.visibility</p:attrName>
                                        </p:attrNameLst>
                                      </p:cBhvr>
                                      <p:to>
                                        <p:strVal val="visible"/>
                                      </p:to>
                                    </p:set>
                                    <p:animEffect transition="in" filter="blinds(horizontal)">
                                      <p:cBhvr>
                                        <p:cTn id="287" dur="500"/>
                                        <p:tgtEl>
                                          <p:spTgt spid="170208"/>
                                        </p:tgtEl>
                                      </p:cBhvr>
                                    </p:animEffect>
                                  </p:childTnLst>
                                </p:cTn>
                              </p:par>
                            </p:childTnLst>
                          </p:cTn>
                        </p:par>
                      </p:childTnLst>
                    </p:cTn>
                  </p:par>
                  <p:par>
                    <p:cTn id="288" fill="hold">
                      <p:stCondLst>
                        <p:cond delay="indefinite"/>
                      </p:stCondLst>
                      <p:childTnLst>
                        <p:par>
                          <p:cTn id="289" fill="hold">
                            <p:stCondLst>
                              <p:cond delay="0"/>
                            </p:stCondLst>
                            <p:childTnLst>
                              <p:par>
                                <p:cTn id="290" presetID="22" presetClass="entr" presetSubtype="4" fill="hold" grpId="0" nodeType="clickEffect">
                                  <p:stCondLst>
                                    <p:cond delay="0"/>
                                  </p:stCondLst>
                                  <p:childTnLst>
                                    <p:set>
                                      <p:cBhvr>
                                        <p:cTn id="291" dur="1" fill="hold">
                                          <p:stCondLst>
                                            <p:cond delay="0"/>
                                          </p:stCondLst>
                                        </p:cTn>
                                        <p:tgtEl>
                                          <p:spTgt spid="170029"/>
                                        </p:tgtEl>
                                        <p:attrNameLst>
                                          <p:attrName>style.visibility</p:attrName>
                                        </p:attrNameLst>
                                      </p:cBhvr>
                                      <p:to>
                                        <p:strVal val="visible"/>
                                      </p:to>
                                    </p:set>
                                    <p:animEffect transition="in" filter="wipe(down)">
                                      <p:cBhvr>
                                        <p:cTn id="292" dur="500"/>
                                        <p:tgtEl>
                                          <p:spTgt spid="170029"/>
                                        </p:tgtEl>
                                      </p:cBhvr>
                                    </p:animEffect>
                                  </p:childTnLst>
                                </p:cTn>
                              </p:par>
                            </p:childTnLst>
                          </p:cTn>
                        </p:par>
                      </p:childTnLst>
                    </p:cTn>
                  </p:par>
                  <p:par>
                    <p:cTn id="293" fill="hold">
                      <p:stCondLst>
                        <p:cond delay="indefinite"/>
                      </p:stCondLst>
                      <p:childTnLst>
                        <p:par>
                          <p:cTn id="294" fill="hold">
                            <p:stCondLst>
                              <p:cond delay="0"/>
                            </p:stCondLst>
                            <p:childTnLst>
                              <p:par>
                                <p:cTn id="295" presetID="22" presetClass="entr" presetSubtype="4" fill="hold" grpId="0" nodeType="clickEffect">
                                  <p:stCondLst>
                                    <p:cond delay="0"/>
                                  </p:stCondLst>
                                  <p:childTnLst>
                                    <p:set>
                                      <p:cBhvr>
                                        <p:cTn id="296" dur="1" fill="hold">
                                          <p:stCondLst>
                                            <p:cond delay="0"/>
                                          </p:stCondLst>
                                        </p:cTn>
                                        <p:tgtEl>
                                          <p:spTgt spid="170083"/>
                                        </p:tgtEl>
                                        <p:attrNameLst>
                                          <p:attrName>style.visibility</p:attrName>
                                        </p:attrNameLst>
                                      </p:cBhvr>
                                      <p:to>
                                        <p:strVal val="visible"/>
                                      </p:to>
                                    </p:set>
                                    <p:animEffect transition="in" filter="wipe(down)">
                                      <p:cBhvr>
                                        <p:cTn id="297" dur="500"/>
                                        <p:tgtEl>
                                          <p:spTgt spid="170083"/>
                                        </p:tgtEl>
                                      </p:cBhvr>
                                    </p:animEffect>
                                  </p:childTnLst>
                                </p:cTn>
                              </p:par>
                            </p:childTnLst>
                          </p:cTn>
                        </p:par>
                      </p:childTnLst>
                    </p:cTn>
                  </p:par>
                  <p:par>
                    <p:cTn id="298" fill="hold">
                      <p:stCondLst>
                        <p:cond delay="indefinite"/>
                      </p:stCondLst>
                      <p:childTnLst>
                        <p:par>
                          <p:cTn id="299" fill="hold">
                            <p:stCondLst>
                              <p:cond delay="0"/>
                            </p:stCondLst>
                            <p:childTnLst>
                              <p:par>
                                <p:cTn id="300" presetID="22" presetClass="entr" presetSubtype="2" fill="hold" grpId="0" nodeType="clickEffect">
                                  <p:stCondLst>
                                    <p:cond delay="0"/>
                                  </p:stCondLst>
                                  <p:childTnLst>
                                    <p:set>
                                      <p:cBhvr>
                                        <p:cTn id="301" dur="1" fill="hold">
                                          <p:stCondLst>
                                            <p:cond delay="0"/>
                                          </p:stCondLst>
                                        </p:cTn>
                                        <p:tgtEl>
                                          <p:spTgt spid="170158"/>
                                        </p:tgtEl>
                                        <p:attrNameLst>
                                          <p:attrName>style.visibility</p:attrName>
                                        </p:attrNameLst>
                                      </p:cBhvr>
                                      <p:to>
                                        <p:strVal val="visible"/>
                                      </p:to>
                                    </p:set>
                                    <p:animEffect transition="in" filter="wipe(right)">
                                      <p:cBhvr>
                                        <p:cTn id="302" dur="500"/>
                                        <p:tgtEl>
                                          <p:spTgt spid="170158"/>
                                        </p:tgtEl>
                                      </p:cBhvr>
                                    </p:animEffect>
                                  </p:childTnLst>
                                </p:cTn>
                              </p:par>
                            </p:childTnLst>
                          </p:cTn>
                        </p:par>
                      </p:childTnLst>
                    </p:cTn>
                  </p:par>
                  <p:par>
                    <p:cTn id="303" fill="hold">
                      <p:stCondLst>
                        <p:cond delay="indefinite"/>
                      </p:stCondLst>
                      <p:childTnLst>
                        <p:par>
                          <p:cTn id="304" fill="hold">
                            <p:stCondLst>
                              <p:cond delay="0"/>
                            </p:stCondLst>
                            <p:childTnLst>
                              <p:par>
                                <p:cTn id="305" presetID="4" presetClass="entr" presetSubtype="32" fill="hold" nodeType="clickEffect">
                                  <p:stCondLst>
                                    <p:cond delay="0"/>
                                  </p:stCondLst>
                                  <p:childTnLst>
                                    <p:set>
                                      <p:cBhvr>
                                        <p:cTn id="306" dur="1" fill="hold">
                                          <p:stCondLst>
                                            <p:cond delay="0"/>
                                          </p:stCondLst>
                                        </p:cTn>
                                        <p:tgtEl>
                                          <p:spTgt spid="170255"/>
                                        </p:tgtEl>
                                        <p:attrNameLst>
                                          <p:attrName>style.visibility</p:attrName>
                                        </p:attrNameLst>
                                      </p:cBhvr>
                                      <p:to>
                                        <p:strVal val="visible"/>
                                      </p:to>
                                    </p:set>
                                    <p:animEffect transition="in" filter="box(out)">
                                      <p:cBhvr>
                                        <p:cTn id="307" dur="500"/>
                                        <p:tgtEl>
                                          <p:spTgt spid="170255"/>
                                        </p:tgtEl>
                                      </p:cBhvr>
                                    </p:animEffect>
                                  </p:childTnLst>
                                </p:cTn>
                              </p:par>
                            </p:childTnLst>
                          </p:cTn>
                        </p:par>
                      </p:childTnLst>
                    </p:cTn>
                  </p:par>
                  <p:par>
                    <p:cTn id="308" fill="hold">
                      <p:stCondLst>
                        <p:cond delay="indefinite"/>
                      </p:stCondLst>
                      <p:childTnLst>
                        <p:par>
                          <p:cTn id="309" fill="hold">
                            <p:stCondLst>
                              <p:cond delay="0"/>
                            </p:stCondLst>
                            <p:childTnLst>
                              <p:par>
                                <p:cTn id="310" presetID="22" presetClass="entr" presetSubtype="1" fill="hold" grpId="0" nodeType="clickEffect">
                                  <p:stCondLst>
                                    <p:cond delay="0"/>
                                  </p:stCondLst>
                                  <p:childTnLst>
                                    <p:set>
                                      <p:cBhvr>
                                        <p:cTn id="311" dur="1" fill="hold">
                                          <p:stCondLst>
                                            <p:cond delay="0"/>
                                          </p:stCondLst>
                                        </p:cTn>
                                        <p:tgtEl>
                                          <p:spTgt spid="170179"/>
                                        </p:tgtEl>
                                        <p:attrNameLst>
                                          <p:attrName>style.visibility</p:attrName>
                                        </p:attrNameLst>
                                      </p:cBhvr>
                                      <p:to>
                                        <p:strVal val="visible"/>
                                      </p:to>
                                    </p:set>
                                    <p:animEffect transition="in" filter="wipe(up)">
                                      <p:cBhvr>
                                        <p:cTn id="312" dur="500"/>
                                        <p:tgtEl>
                                          <p:spTgt spid="170179"/>
                                        </p:tgtEl>
                                      </p:cBhvr>
                                    </p:animEffect>
                                  </p:childTnLst>
                                </p:cTn>
                              </p:par>
                            </p:childTnLst>
                          </p:cTn>
                        </p:par>
                      </p:childTnLst>
                    </p:cTn>
                  </p:par>
                  <p:par>
                    <p:cTn id="313" fill="hold">
                      <p:stCondLst>
                        <p:cond delay="indefinite"/>
                      </p:stCondLst>
                      <p:childTnLst>
                        <p:par>
                          <p:cTn id="314" fill="hold">
                            <p:stCondLst>
                              <p:cond delay="0"/>
                            </p:stCondLst>
                            <p:childTnLst>
                              <p:par>
                                <p:cTn id="315" presetID="22" presetClass="entr" presetSubtype="8" fill="hold" grpId="0" nodeType="clickEffect">
                                  <p:stCondLst>
                                    <p:cond delay="0"/>
                                  </p:stCondLst>
                                  <p:childTnLst>
                                    <p:set>
                                      <p:cBhvr>
                                        <p:cTn id="316" dur="1" fill="hold">
                                          <p:stCondLst>
                                            <p:cond delay="0"/>
                                          </p:stCondLst>
                                        </p:cTn>
                                        <p:tgtEl>
                                          <p:spTgt spid="170045"/>
                                        </p:tgtEl>
                                        <p:attrNameLst>
                                          <p:attrName>style.visibility</p:attrName>
                                        </p:attrNameLst>
                                      </p:cBhvr>
                                      <p:to>
                                        <p:strVal val="visible"/>
                                      </p:to>
                                    </p:set>
                                    <p:animEffect transition="in" filter="wipe(left)">
                                      <p:cBhvr>
                                        <p:cTn id="317" dur="500"/>
                                        <p:tgtEl>
                                          <p:spTgt spid="170045"/>
                                        </p:tgtEl>
                                      </p:cBhvr>
                                    </p:animEffect>
                                  </p:childTnLst>
                                </p:cTn>
                              </p:par>
                            </p:childTnLst>
                          </p:cTn>
                        </p:par>
                      </p:childTnLst>
                    </p:cTn>
                  </p:par>
                  <p:par>
                    <p:cTn id="318" fill="hold">
                      <p:stCondLst>
                        <p:cond delay="indefinite"/>
                      </p:stCondLst>
                      <p:childTnLst>
                        <p:par>
                          <p:cTn id="319" fill="hold">
                            <p:stCondLst>
                              <p:cond delay="0"/>
                            </p:stCondLst>
                            <p:childTnLst>
                              <p:par>
                                <p:cTn id="320" presetID="22" presetClass="entr" presetSubtype="8" fill="hold" grpId="0" nodeType="clickEffect">
                                  <p:stCondLst>
                                    <p:cond delay="0"/>
                                  </p:stCondLst>
                                  <p:childTnLst>
                                    <p:set>
                                      <p:cBhvr>
                                        <p:cTn id="321" dur="1" fill="hold">
                                          <p:stCondLst>
                                            <p:cond delay="0"/>
                                          </p:stCondLst>
                                        </p:cTn>
                                        <p:tgtEl>
                                          <p:spTgt spid="170159"/>
                                        </p:tgtEl>
                                        <p:attrNameLst>
                                          <p:attrName>style.visibility</p:attrName>
                                        </p:attrNameLst>
                                      </p:cBhvr>
                                      <p:to>
                                        <p:strVal val="visible"/>
                                      </p:to>
                                    </p:set>
                                    <p:animEffect transition="in" filter="wipe(left)">
                                      <p:cBhvr>
                                        <p:cTn id="322" dur="500"/>
                                        <p:tgtEl>
                                          <p:spTgt spid="170159"/>
                                        </p:tgtEl>
                                      </p:cBhvr>
                                    </p:animEffect>
                                  </p:childTnLst>
                                </p:cTn>
                              </p:par>
                            </p:childTnLst>
                          </p:cTn>
                        </p:par>
                      </p:childTnLst>
                    </p:cTn>
                  </p:par>
                  <p:par>
                    <p:cTn id="323" fill="hold">
                      <p:stCondLst>
                        <p:cond delay="indefinite"/>
                      </p:stCondLst>
                      <p:childTnLst>
                        <p:par>
                          <p:cTn id="324" fill="hold">
                            <p:stCondLst>
                              <p:cond delay="0"/>
                            </p:stCondLst>
                            <p:childTnLst>
                              <p:par>
                                <p:cTn id="325" presetID="4" presetClass="entr" presetSubtype="32" fill="hold" nodeType="clickEffect">
                                  <p:stCondLst>
                                    <p:cond delay="0"/>
                                  </p:stCondLst>
                                  <p:childTnLst>
                                    <p:set>
                                      <p:cBhvr>
                                        <p:cTn id="326" dur="1" fill="hold">
                                          <p:stCondLst>
                                            <p:cond delay="0"/>
                                          </p:stCondLst>
                                        </p:cTn>
                                        <p:tgtEl>
                                          <p:spTgt spid="170257"/>
                                        </p:tgtEl>
                                        <p:attrNameLst>
                                          <p:attrName>style.visibility</p:attrName>
                                        </p:attrNameLst>
                                      </p:cBhvr>
                                      <p:to>
                                        <p:strVal val="visible"/>
                                      </p:to>
                                    </p:set>
                                    <p:animEffect transition="in" filter="box(out)">
                                      <p:cBhvr>
                                        <p:cTn id="327" dur="500"/>
                                        <p:tgtEl>
                                          <p:spTgt spid="170257"/>
                                        </p:tgtEl>
                                      </p:cBhvr>
                                    </p:animEffect>
                                  </p:childTnLst>
                                </p:cTn>
                              </p:par>
                            </p:childTnLst>
                          </p:cTn>
                        </p:par>
                      </p:childTnLst>
                    </p:cTn>
                  </p:par>
                  <p:par>
                    <p:cTn id="328" fill="hold">
                      <p:stCondLst>
                        <p:cond delay="indefinite"/>
                      </p:stCondLst>
                      <p:childTnLst>
                        <p:par>
                          <p:cTn id="329" fill="hold">
                            <p:stCondLst>
                              <p:cond delay="0"/>
                            </p:stCondLst>
                            <p:childTnLst>
                              <p:par>
                                <p:cTn id="330" presetID="22" presetClass="entr" presetSubtype="1" fill="hold" grpId="0" nodeType="clickEffect">
                                  <p:stCondLst>
                                    <p:cond delay="0"/>
                                  </p:stCondLst>
                                  <p:childTnLst>
                                    <p:set>
                                      <p:cBhvr>
                                        <p:cTn id="331" dur="1" fill="hold">
                                          <p:stCondLst>
                                            <p:cond delay="0"/>
                                          </p:stCondLst>
                                        </p:cTn>
                                        <p:tgtEl>
                                          <p:spTgt spid="170180"/>
                                        </p:tgtEl>
                                        <p:attrNameLst>
                                          <p:attrName>style.visibility</p:attrName>
                                        </p:attrNameLst>
                                      </p:cBhvr>
                                      <p:to>
                                        <p:strVal val="visible"/>
                                      </p:to>
                                    </p:set>
                                    <p:animEffect transition="in" filter="wipe(up)">
                                      <p:cBhvr>
                                        <p:cTn id="332" dur="500"/>
                                        <p:tgtEl>
                                          <p:spTgt spid="170180"/>
                                        </p:tgtEl>
                                      </p:cBhvr>
                                    </p:animEffect>
                                  </p:childTnLst>
                                </p:cTn>
                              </p:par>
                            </p:childTnLst>
                          </p:cTn>
                        </p:par>
                      </p:childTnLst>
                    </p:cTn>
                  </p:par>
                  <p:par>
                    <p:cTn id="333" fill="hold">
                      <p:stCondLst>
                        <p:cond delay="indefinite"/>
                      </p:stCondLst>
                      <p:childTnLst>
                        <p:par>
                          <p:cTn id="334" fill="hold">
                            <p:stCondLst>
                              <p:cond delay="0"/>
                            </p:stCondLst>
                            <p:childTnLst>
                              <p:par>
                                <p:cTn id="335" presetID="22" presetClass="entr" presetSubtype="2" fill="hold" grpId="0" nodeType="clickEffect">
                                  <p:stCondLst>
                                    <p:cond delay="0"/>
                                  </p:stCondLst>
                                  <p:childTnLst>
                                    <p:set>
                                      <p:cBhvr>
                                        <p:cTn id="336" dur="1" fill="hold">
                                          <p:stCondLst>
                                            <p:cond delay="0"/>
                                          </p:stCondLst>
                                        </p:cTn>
                                        <p:tgtEl>
                                          <p:spTgt spid="170102"/>
                                        </p:tgtEl>
                                        <p:attrNameLst>
                                          <p:attrName>style.visibility</p:attrName>
                                        </p:attrNameLst>
                                      </p:cBhvr>
                                      <p:to>
                                        <p:strVal val="visible"/>
                                      </p:to>
                                    </p:set>
                                    <p:animEffect transition="in" filter="wipe(right)">
                                      <p:cBhvr>
                                        <p:cTn id="337" dur="500"/>
                                        <p:tgtEl>
                                          <p:spTgt spid="170102"/>
                                        </p:tgtEl>
                                      </p:cBhvr>
                                    </p:animEffect>
                                  </p:childTnLst>
                                </p:cTn>
                              </p:par>
                            </p:childTnLst>
                          </p:cTn>
                        </p:par>
                      </p:childTnLst>
                    </p:cTn>
                  </p:par>
                  <p:par>
                    <p:cTn id="338" fill="hold">
                      <p:stCondLst>
                        <p:cond delay="indefinite"/>
                      </p:stCondLst>
                      <p:childTnLst>
                        <p:par>
                          <p:cTn id="339" fill="hold">
                            <p:stCondLst>
                              <p:cond delay="0"/>
                            </p:stCondLst>
                            <p:childTnLst>
                              <p:par>
                                <p:cTn id="340" presetID="22" presetClass="entr" presetSubtype="8" fill="hold" nodeType="clickEffect">
                                  <p:stCondLst>
                                    <p:cond delay="0"/>
                                  </p:stCondLst>
                                  <p:childTnLst>
                                    <p:set>
                                      <p:cBhvr>
                                        <p:cTn id="341" dur="1" fill="hold">
                                          <p:stCondLst>
                                            <p:cond delay="0"/>
                                          </p:stCondLst>
                                        </p:cTn>
                                        <p:tgtEl>
                                          <p:spTgt spid="170160"/>
                                        </p:tgtEl>
                                        <p:attrNameLst>
                                          <p:attrName>style.visibility</p:attrName>
                                        </p:attrNameLst>
                                      </p:cBhvr>
                                      <p:to>
                                        <p:strVal val="visible"/>
                                      </p:to>
                                    </p:set>
                                    <p:animEffect transition="in" filter="wipe(left)">
                                      <p:cBhvr>
                                        <p:cTn id="342" dur="500"/>
                                        <p:tgtEl>
                                          <p:spTgt spid="170160"/>
                                        </p:tgtEl>
                                      </p:cBhvr>
                                    </p:animEffect>
                                  </p:childTnLst>
                                </p:cTn>
                              </p:par>
                            </p:childTnLst>
                          </p:cTn>
                        </p:par>
                      </p:childTnLst>
                    </p:cTn>
                  </p:par>
                  <p:par>
                    <p:cTn id="343" fill="hold">
                      <p:stCondLst>
                        <p:cond delay="indefinite"/>
                      </p:stCondLst>
                      <p:childTnLst>
                        <p:par>
                          <p:cTn id="344" fill="hold">
                            <p:stCondLst>
                              <p:cond delay="0"/>
                            </p:stCondLst>
                            <p:childTnLst>
                              <p:par>
                                <p:cTn id="345" presetID="22" presetClass="entr" presetSubtype="4" fill="hold" nodeType="clickEffect">
                                  <p:stCondLst>
                                    <p:cond delay="0"/>
                                  </p:stCondLst>
                                  <p:childTnLst>
                                    <p:set>
                                      <p:cBhvr>
                                        <p:cTn id="346" dur="1" fill="hold">
                                          <p:stCondLst>
                                            <p:cond delay="0"/>
                                          </p:stCondLst>
                                        </p:cTn>
                                        <p:tgtEl>
                                          <p:spTgt spid="170177"/>
                                        </p:tgtEl>
                                        <p:attrNameLst>
                                          <p:attrName>style.visibility</p:attrName>
                                        </p:attrNameLst>
                                      </p:cBhvr>
                                      <p:to>
                                        <p:strVal val="visible"/>
                                      </p:to>
                                    </p:set>
                                    <p:animEffect transition="in" filter="wipe(down)">
                                      <p:cBhvr>
                                        <p:cTn id="347" dur="500"/>
                                        <p:tgtEl>
                                          <p:spTgt spid="170177"/>
                                        </p:tgtEl>
                                      </p:cBhvr>
                                    </p:animEffect>
                                  </p:childTnLst>
                                </p:cTn>
                              </p:par>
                            </p:childTnLst>
                          </p:cTn>
                        </p:par>
                      </p:childTnLst>
                    </p:cTn>
                  </p:par>
                  <p:par>
                    <p:cTn id="348" fill="hold">
                      <p:stCondLst>
                        <p:cond delay="indefinite"/>
                      </p:stCondLst>
                      <p:childTnLst>
                        <p:par>
                          <p:cTn id="349" fill="hold">
                            <p:stCondLst>
                              <p:cond delay="0"/>
                            </p:stCondLst>
                            <p:childTnLst>
                              <p:par>
                                <p:cTn id="350" presetID="22" presetClass="entr" presetSubtype="4" fill="hold" nodeType="clickEffect">
                                  <p:stCondLst>
                                    <p:cond delay="0"/>
                                  </p:stCondLst>
                                  <p:childTnLst>
                                    <p:set>
                                      <p:cBhvr>
                                        <p:cTn id="351" dur="1" fill="hold">
                                          <p:stCondLst>
                                            <p:cond delay="0"/>
                                          </p:stCondLst>
                                        </p:cTn>
                                        <p:tgtEl>
                                          <p:spTgt spid="170178"/>
                                        </p:tgtEl>
                                        <p:attrNameLst>
                                          <p:attrName>style.visibility</p:attrName>
                                        </p:attrNameLst>
                                      </p:cBhvr>
                                      <p:to>
                                        <p:strVal val="visible"/>
                                      </p:to>
                                    </p:set>
                                    <p:animEffect transition="in" filter="wipe(down)">
                                      <p:cBhvr>
                                        <p:cTn id="352" dur="500"/>
                                        <p:tgtEl>
                                          <p:spTgt spid="170178"/>
                                        </p:tgtEl>
                                      </p:cBhvr>
                                    </p:animEffect>
                                  </p:childTnLst>
                                </p:cTn>
                              </p:par>
                            </p:childTnLst>
                          </p:cTn>
                        </p:par>
                      </p:childTnLst>
                    </p:cTn>
                  </p:par>
                  <p:par>
                    <p:cTn id="353" fill="hold">
                      <p:stCondLst>
                        <p:cond delay="indefinite"/>
                      </p:stCondLst>
                      <p:childTnLst>
                        <p:par>
                          <p:cTn id="354" fill="hold">
                            <p:stCondLst>
                              <p:cond delay="0"/>
                            </p:stCondLst>
                            <p:childTnLst>
                              <p:par>
                                <p:cTn id="355" presetID="22" presetClass="entr" presetSubtype="4" fill="hold" grpId="0" nodeType="clickEffect">
                                  <p:stCondLst>
                                    <p:cond delay="0"/>
                                  </p:stCondLst>
                                  <p:childTnLst>
                                    <p:set>
                                      <p:cBhvr>
                                        <p:cTn id="356" dur="1" fill="hold">
                                          <p:stCondLst>
                                            <p:cond delay="0"/>
                                          </p:stCondLst>
                                        </p:cTn>
                                        <p:tgtEl>
                                          <p:spTgt spid="170084"/>
                                        </p:tgtEl>
                                        <p:attrNameLst>
                                          <p:attrName>style.visibility</p:attrName>
                                        </p:attrNameLst>
                                      </p:cBhvr>
                                      <p:to>
                                        <p:strVal val="visible"/>
                                      </p:to>
                                    </p:set>
                                    <p:animEffect transition="in" filter="wipe(down)">
                                      <p:cBhvr>
                                        <p:cTn id="357" dur="500"/>
                                        <p:tgtEl>
                                          <p:spTgt spid="170084"/>
                                        </p:tgtEl>
                                      </p:cBhvr>
                                    </p:animEffect>
                                  </p:childTnLst>
                                </p:cTn>
                              </p:par>
                            </p:childTnLst>
                          </p:cTn>
                        </p:par>
                      </p:childTnLst>
                    </p:cTn>
                  </p:par>
                  <p:par>
                    <p:cTn id="358" fill="hold">
                      <p:stCondLst>
                        <p:cond delay="indefinite"/>
                      </p:stCondLst>
                      <p:childTnLst>
                        <p:par>
                          <p:cTn id="359" fill="hold">
                            <p:stCondLst>
                              <p:cond delay="0"/>
                            </p:stCondLst>
                            <p:childTnLst>
                              <p:par>
                                <p:cTn id="360" presetID="22" presetClass="entr" presetSubtype="4" fill="hold" grpId="0" nodeType="clickEffect">
                                  <p:stCondLst>
                                    <p:cond delay="0"/>
                                  </p:stCondLst>
                                  <p:childTnLst>
                                    <p:set>
                                      <p:cBhvr>
                                        <p:cTn id="361" dur="1" fill="hold">
                                          <p:stCondLst>
                                            <p:cond delay="0"/>
                                          </p:stCondLst>
                                        </p:cTn>
                                        <p:tgtEl>
                                          <p:spTgt spid="170085"/>
                                        </p:tgtEl>
                                        <p:attrNameLst>
                                          <p:attrName>style.visibility</p:attrName>
                                        </p:attrNameLst>
                                      </p:cBhvr>
                                      <p:to>
                                        <p:strVal val="visible"/>
                                      </p:to>
                                    </p:set>
                                    <p:animEffect transition="in" filter="wipe(down)">
                                      <p:cBhvr>
                                        <p:cTn id="362" dur="500"/>
                                        <p:tgtEl>
                                          <p:spTgt spid="170085"/>
                                        </p:tgtEl>
                                      </p:cBhvr>
                                    </p:animEffect>
                                  </p:childTnLst>
                                </p:cTn>
                              </p:par>
                            </p:childTnLst>
                          </p:cTn>
                        </p:par>
                      </p:childTnLst>
                    </p:cTn>
                  </p:par>
                  <p:par>
                    <p:cTn id="363" fill="hold">
                      <p:stCondLst>
                        <p:cond delay="indefinite"/>
                      </p:stCondLst>
                      <p:childTnLst>
                        <p:par>
                          <p:cTn id="364" fill="hold">
                            <p:stCondLst>
                              <p:cond delay="0"/>
                            </p:stCondLst>
                            <p:childTnLst>
                              <p:par>
                                <p:cTn id="365" presetID="22" presetClass="entr" presetSubtype="8" fill="hold" grpId="0" nodeType="clickEffect">
                                  <p:stCondLst>
                                    <p:cond delay="0"/>
                                  </p:stCondLst>
                                  <p:childTnLst>
                                    <p:set>
                                      <p:cBhvr>
                                        <p:cTn id="366" dur="1" fill="hold">
                                          <p:stCondLst>
                                            <p:cond delay="0"/>
                                          </p:stCondLst>
                                        </p:cTn>
                                        <p:tgtEl>
                                          <p:spTgt spid="170166"/>
                                        </p:tgtEl>
                                        <p:attrNameLst>
                                          <p:attrName>style.visibility</p:attrName>
                                        </p:attrNameLst>
                                      </p:cBhvr>
                                      <p:to>
                                        <p:strVal val="visible"/>
                                      </p:to>
                                    </p:set>
                                    <p:animEffect transition="in" filter="wipe(left)">
                                      <p:cBhvr>
                                        <p:cTn id="367" dur="500"/>
                                        <p:tgtEl>
                                          <p:spTgt spid="170166"/>
                                        </p:tgtEl>
                                      </p:cBhvr>
                                    </p:animEffect>
                                  </p:childTnLst>
                                </p:cTn>
                              </p:par>
                            </p:childTnLst>
                          </p:cTn>
                        </p:par>
                      </p:childTnLst>
                    </p:cTn>
                  </p:par>
                  <p:par>
                    <p:cTn id="368" fill="hold">
                      <p:stCondLst>
                        <p:cond delay="indefinite"/>
                      </p:stCondLst>
                      <p:childTnLst>
                        <p:par>
                          <p:cTn id="369" fill="hold">
                            <p:stCondLst>
                              <p:cond delay="0"/>
                            </p:stCondLst>
                            <p:childTnLst>
                              <p:par>
                                <p:cTn id="370" presetID="22" presetClass="entr" presetSubtype="8" fill="hold" nodeType="clickEffect">
                                  <p:stCondLst>
                                    <p:cond delay="0"/>
                                  </p:stCondLst>
                                  <p:childTnLst>
                                    <p:set>
                                      <p:cBhvr>
                                        <p:cTn id="371" dur="1" fill="hold">
                                          <p:stCondLst>
                                            <p:cond delay="0"/>
                                          </p:stCondLst>
                                        </p:cTn>
                                        <p:tgtEl>
                                          <p:spTgt spid="170181"/>
                                        </p:tgtEl>
                                        <p:attrNameLst>
                                          <p:attrName>style.visibility</p:attrName>
                                        </p:attrNameLst>
                                      </p:cBhvr>
                                      <p:to>
                                        <p:strVal val="visible"/>
                                      </p:to>
                                    </p:set>
                                    <p:animEffect transition="in" filter="wipe(left)">
                                      <p:cBhvr>
                                        <p:cTn id="372" dur="500"/>
                                        <p:tgtEl>
                                          <p:spTgt spid="170181"/>
                                        </p:tgtEl>
                                      </p:cBhvr>
                                    </p:animEffect>
                                  </p:childTnLst>
                                </p:cTn>
                              </p:par>
                            </p:childTnLst>
                          </p:cTn>
                        </p:par>
                      </p:childTnLst>
                    </p:cTn>
                  </p:par>
                  <p:par>
                    <p:cTn id="373" fill="hold">
                      <p:stCondLst>
                        <p:cond delay="indefinite"/>
                      </p:stCondLst>
                      <p:childTnLst>
                        <p:par>
                          <p:cTn id="374" fill="hold">
                            <p:stCondLst>
                              <p:cond delay="0"/>
                            </p:stCondLst>
                            <p:childTnLst>
                              <p:par>
                                <p:cTn id="375" presetID="2" presetClass="entr" presetSubtype="4" fill="hold" grpId="0" nodeType="clickEffect">
                                  <p:stCondLst>
                                    <p:cond delay="0"/>
                                  </p:stCondLst>
                                  <p:childTnLst>
                                    <p:set>
                                      <p:cBhvr>
                                        <p:cTn id="376" dur="1" fill="hold">
                                          <p:stCondLst>
                                            <p:cond delay="0"/>
                                          </p:stCondLst>
                                        </p:cTn>
                                        <p:tgtEl>
                                          <p:spTgt spid="170209"/>
                                        </p:tgtEl>
                                        <p:attrNameLst>
                                          <p:attrName>style.visibility</p:attrName>
                                        </p:attrNameLst>
                                      </p:cBhvr>
                                      <p:to>
                                        <p:strVal val="visible"/>
                                      </p:to>
                                    </p:set>
                                    <p:anim calcmode="lin" valueType="num">
                                      <p:cBhvr additive="base">
                                        <p:cTn id="377" dur="500" fill="hold"/>
                                        <p:tgtEl>
                                          <p:spTgt spid="170209"/>
                                        </p:tgtEl>
                                        <p:attrNameLst>
                                          <p:attrName>ppt_x</p:attrName>
                                        </p:attrNameLst>
                                      </p:cBhvr>
                                      <p:tavLst>
                                        <p:tav tm="0">
                                          <p:val>
                                            <p:strVal val="#ppt_x"/>
                                          </p:val>
                                        </p:tav>
                                        <p:tav tm="100000">
                                          <p:val>
                                            <p:strVal val="#ppt_x"/>
                                          </p:val>
                                        </p:tav>
                                      </p:tavLst>
                                    </p:anim>
                                    <p:anim calcmode="lin" valueType="num">
                                      <p:cBhvr additive="base">
                                        <p:cTn id="378" dur="500" fill="hold"/>
                                        <p:tgtEl>
                                          <p:spTgt spid="170209"/>
                                        </p:tgtEl>
                                        <p:attrNameLst>
                                          <p:attrName>ppt_y</p:attrName>
                                        </p:attrNameLst>
                                      </p:cBhvr>
                                      <p:tavLst>
                                        <p:tav tm="0">
                                          <p:val>
                                            <p:strVal val="1+#ppt_h/2"/>
                                          </p:val>
                                        </p:tav>
                                        <p:tav tm="100000">
                                          <p:val>
                                            <p:strVal val="#ppt_y"/>
                                          </p:val>
                                        </p:tav>
                                      </p:tavLst>
                                    </p:anim>
                                  </p:childTnLst>
                                </p:cTn>
                              </p:par>
                            </p:childTnLst>
                          </p:cTn>
                        </p:par>
                      </p:childTnLst>
                    </p:cTn>
                  </p:par>
                  <p:par>
                    <p:cTn id="379" fill="hold">
                      <p:stCondLst>
                        <p:cond delay="indefinite"/>
                      </p:stCondLst>
                      <p:childTnLst>
                        <p:par>
                          <p:cTn id="380" fill="hold">
                            <p:stCondLst>
                              <p:cond delay="0"/>
                            </p:stCondLst>
                            <p:childTnLst>
                              <p:par>
                                <p:cTn id="381" presetID="22" presetClass="entr" presetSubtype="1" fill="hold" grpId="0" nodeType="clickEffect">
                                  <p:stCondLst>
                                    <p:cond delay="0"/>
                                  </p:stCondLst>
                                  <p:childTnLst>
                                    <p:set>
                                      <p:cBhvr>
                                        <p:cTn id="382" dur="1" fill="hold">
                                          <p:stCondLst>
                                            <p:cond delay="0"/>
                                          </p:stCondLst>
                                        </p:cTn>
                                        <p:tgtEl>
                                          <p:spTgt spid="170030"/>
                                        </p:tgtEl>
                                        <p:attrNameLst>
                                          <p:attrName>style.visibility</p:attrName>
                                        </p:attrNameLst>
                                      </p:cBhvr>
                                      <p:to>
                                        <p:strVal val="visible"/>
                                      </p:to>
                                    </p:set>
                                    <p:animEffect transition="in" filter="wipe(up)">
                                      <p:cBhvr>
                                        <p:cTn id="383" dur="500"/>
                                        <p:tgtEl>
                                          <p:spTgt spid="170030"/>
                                        </p:tgtEl>
                                      </p:cBhvr>
                                    </p:animEffect>
                                  </p:childTnLst>
                                </p:cTn>
                              </p:par>
                            </p:childTnLst>
                          </p:cTn>
                        </p:par>
                      </p:childTnLst>
                    </p:cTn>
                  </p:par>
                  <p:par>
                    <p:cTn id="384" fill="hold">
                      <p:stCondLst>
                        <p:cond delay="indefinite"/>
                      </p:stCondLst>
                      <p:childTnLst>
                        <p:par>
                          <p:cTn id="385" fill="hold">
                            <p:stCondLst>
                              <p:cond delay="0"/>
                            </p:stCondLst>
                            <p:childTnLst>
                              <p:par>
                                <p:cTn id="386" presetID="22" presetClass="entr" presetSubtype="1" fill="hold" grpId="0" nodeType="clickEffect">
                                  <p:stCondLst>
                                    <p:cond delay="0"/>
                                  </p:stCondLst>
                                  <p:childTnLst>
                                    <p:set>
                                      <p:cBhvr>
                                        <p:cTn id="387" dur="1" fill="hold">
                                          <p:stCondLst>
                                            <p:cond delay="0"/>
                                          </p:stCondLst>
                                        </p:cTn>
                                        <p:tgtEl>
                                          <p:spTgt spid="170086"/>
                                        </p:tgtEl>
                                        <p:attrNameLst>
                                          <p:attrName>style.visibility</p:attrName>
                                        </p:attrNameLst>
                                      </p:cBhvr>
                                      <p:to>
                                        <p:strVal val="visible"/>
                                      </p:to>
                                    </p:set>
                                    <p:animEffect transition="in" filter="wipe(up)">
                                      <p:cBhvr>
                                        <p:cTn id="388" dur="500"/>
                                        <p:tgtEl>
                                          <p:spTgt spid="170086"/>
                                        </p:tgtEl>
                                      </p:cBhvr>
                                    </p:animEffect>
                                  </p:childTnLst>
                                </p:cTn>
                              </p:par>
                            </p:childTnLst>
                          </p:cTn>
                        </p:par>
                      </p:childTnLst>
                    </p:cTn>
                  </p:par>
                  <p:par>
                    <p:cTn id="389" fill="hold">
                      <p:stCondLst>
                        <p:cond delay="indefinite"/>
                      </p:stCondLst>
                      <p:childTnLst>
                        <p:par>
                          <p:cTn id="390" fill="hold">
                            <p:stCondLst>
                              <p:cond delay="0"/>
                            </p:stCondLst>
                            <p:childTnLst>
                              <p:par>
                                <p:cTn id="391" presetID="22" presetClass="entr" presetSubtype="8" fill="hold" grpId="0" nodeType="clickEffect">
                                  <p:stCondLst>
                                    <p:cond delay="0"/>
                                  </p:stCondLst>
                                  <p:childTnLst>
                                    <p:set>
                                      <p:cBhvr>
                                        <p:cTn id="392" dur="1" fill="hold">
                                          <p:stCondLst>
                                            <p:cond delay="0"/>
                                          </p:stCondLst>
                                        </p:cTn>
                                        <p:tgtEl>
                                          <p:spTgt spid="170130"/>
                                        </p:tgtEl>
                                        <p:attrNameLst>
                                          <p:attrName>style.visibility</p:attrName>
                                        </p:attrNameLst>
                                      </p:cBhvr>
                                      <p:to>
                                        <p:strVal val="visible"/>
                                      </p:to>
                                    </p:set>
                                    <p:animEffect transition="in" filter="wipe(left)">
                                      <p:cBhvr>
                                        <p:cTn id="393" dur="500"/>
                                        <p:tgtEl>
                                          <p:spTgt spid="170130"/>
                                        </p:tgtEl>
                                      </p:cBhvr>
                                    </p:animEffect>
                                  </p:childTnLst>
                                </p:cTn>
                              </p:par>
                            </p:childTnLst>
                          </p:cTn>
                        </p:par>
                      </p:childTnLst>
                    </p:cTn>
                  </p:par>
                  <p:par>
                    <p:cTn id="394" fill="hold">
                      <p:stCondLst>
                        <p:cond delay="indefinite"/>
                      </p:stCondLst>
                      <p:childTnLst>
                        <p:par>
                          <p:cTn id="395" fill="hold">
                            <p:stCondLst>
                              <p:cond delay="0"/>
                            </p:stCondLst>
                            <p:childTnLst>
                              <p:par>
                                <p:cTn id="396" presetID="22" presetClass="entr" presetSubtype="1" fill="hold" grpId="0" nodeType="clickEffect">
                                  <p:stCondLst>
                                    <p:cond delay="0"/>
                                  </p:stCondLst>
                                  <p:childTnLst>
                                    <p:set>
                                      <p:cBhvr>
                                        <p:cTn id="397" dur="1" fill="hold">
                                          <p:stCondLst>
                                            <p:cond delay="0"/>
                                          </p:stCondLst>
                                        </p:cTn>
                                        <p:tgtEl>
                                          <p:spTgt spid="170131"/>
                                        </p:tgtEl>
                                        <p:attrNameLst>
                                          <p:attrName>style.visibility</p:attrName>
                                        </p:attrNameLst>
                                      </p:cBhvr>
                                      <p:to>
                                        <p:strVal val="visible"/>
                                      </p:to>
                                    </p:set>
                                    <p:animEffect transition="in" filter="wipe(up)">
                                      <p:cBhvr>
                                        <p:cTn id="398" dur="500"/>
                                        <p:tgtEl>
                                          <p:spTgt spid="170131"/>
                                        </p:tgtEl>
                                      </p:cBhvr>
                                    </p:animEffect>
                                  </p:childTnLst>
                                </p:cTn>
                              </p:par>
                            </p:childTnLst>
                          </p:cTn>
                        </p:par>
                      </p:childTnLst>
                    </p:cTn>
                  </p:par>
                  <p:par>
                    <p:cTn id="399" fill="hold">
                      <p:stCondLst>
                        <p:cond delay="indefinite"/>
                      </p:stCondLst>
                      <p:childTnLst>
                        <p:par>
                          <p:cTn id="400" fill="hold">
                            <p:stCondLst>
                              <p:cond delay="0"/>
                            </p:stCondLst>
                            <p:childTnLst>
                              <p:par>
                                <p:cTn id="401" presetID="22" presetClass="entr" presetSubtype="1" fill="hold" grpId="0" nodeType="clickEffect">
                                  <p:stCondLst>
                                    <p:cond delay="0"/>
                                  </p:stCondLst>
                                  <p:childTnLst>
                                    <p:set>
                                      <p:cBhvr>
                                        <p:cTn id="402" dur="1" fill="hold">
                                          <p:stCondLst>
                                            <p:cond delay="0"/>
                                          </p:stCondLst>
                                        </p:cTn>
                                        <p:tgtEl>
                                          <p:spTgt spid="170074"/>
                                        </p:tgtEl>
                                        <p:attrNameLst>
                                          <p:attrName>style.visibility</p:attrName>
                                        </p:attrNameLst>
                                      </p:cBhvr>
                                      <p:to>
                                        <p:strVal val="visible"/>
                                      </p:to>
                                    </p:set>
                                    <p:animEffect transition="in" filter="wipe(up)">
                                      <p:cBhvr>
                                        <p:cTn id="403" dur="500"/>
                                        <p:tgtEl>
                                          <p:spTgt spid="170074"/>
                                        </p:tgtEl>
                                      </p:cBhvr>
                                    </p:animEffect>
                                  </p:childTnLst>
                                </p:cTn>
                              </p:par>
                            </p:childTnLst>
                          </p:cTn>
                        </p:par>
                      </p:childTnLst>
                    </p:cTn>
                  </p:par>
                  <p:par>
                    <p:cTn id="404" fill="hold">
                      <p:stCondLst>
                        <p:cond delay="indefinite"/>
                      </p:stCondLst>
                      <p:childTnLst>
                        <p:par>
                          <p:cTn id="405" fill="hold">
                            <p:stCondLst>
                              <p:cond delay="0"/>
                            </p:stCondLst>
                            <p:childTnLst>
                              <p:par>
                                <p:cTn id="406" presetID="22" presetClass="entr" presetSubtype="8" fill="hold" nodeType="clickEffect">
                                  <p:stCondLst>
                                    <p:cond delay="0"/>
                                  </p:stCondLst>
                                  <p:childTnLst>
                                    <p:set>
                                      <p:cBhvr>
                                        <p:cTn id="407" dur="1" fill="hold">
                                          <p:stCondLst>
                                            <p:cond delay="0"/>
                                          </p:stCondLst>
                                        </p:cTn>
                                        <p:tgtEl>
                                          <p:spTgt spid="170182"/>
                                        </p:tgtEl>
                                        <p:attrNameLst>
                                          <p:attrName>style.visibility</p:attrName>
                                        </p:attrNameLst>
                                      </p:cBhvr>
                                      <p:to>
                                        <p:strVal val="visible"/>
                                      </p:to>
                                    </p:set>
                                    <p:animEffect transition="in" filter="wipe(left)">
                                      <p:cBhvr>
                                        <p:cTn id="408" dur="500"/>
                                        <p:tgtEl>
                                          <p:spTgt spid="170182"/>
                                        </p:tgtEl>
                                      </p:cBhvr>
                                    </p:animEffect>
                                  </p:childTnLst>
                                </p:cTn>
                              </p:par>
                            </p:childTnLst>
                          </p:cTn>
                        </p:par>
                      </p:childTnLst>
                    </p:cTn>
                  </p:par>
                  <p:par>
                    <p:cTn id="409" fill="hold">
                      <p:stCondLst>
                        <p:cond delay="indefinite"/>
                      </p:stCondLst>
                      <p:childTnLst>
                        <p:par>
                          <p:cTn id="410" fill="hold">
                            <p:stCondLst>
                              <p:cond delay="0"/>
                            </p:stCondLst>
                            <p:childTnLst>
                              <p:par>
                                <p:cTn id="411" presetID="22" presetClass="entr" presetSubtype="2" fill="hold" grpId="0" nodeType="clickEffect">
                                  <p:stCondLst>
                                    <p:cond delay="0"/>
                                  </p:stCondLst>
                                  <p:childTnLst>
                                    <p:set>
                                      <p:cBhvr>
                                        <p:cTn id="412" dur="1" fill="hold">
                                          <p:stCondLst>
                                            <p:cond delay="0"/>
                                          </p:stCondLst>
                                        </p:cTn>
                                        <p:tgtEl>
                                          <p:spTgt spid="170021"/>
                                        </p:tgtEl>
                                        <p:attrNameLst>
                                          <p:attrName>style.visibility</p:attrName>
                                        </p:attrNameLst>
                                      </p:cBhvr>
                                      <p:to>
                                        <p:strVal val="visible"/>
                                      </p:to>
                                    </p:set>
                                    <p:animEffect transition="in" filter="wipe(right)">
                                      <p:cBhvr>
                                        <p:cTn id="413" dur="500"/>
                                        <p:tgtEl>
                                          <p:spTgt spid="170021"/>
                                        </p:tgtEl>
                                      </p:cBhvr>
                                    </p:animEffect>
                                  </p:childTnLst>
                                </p:cTn>
                              </p:par>
                            </p:childTnLst>
                          </p:cTn>
                        </p:par>
                      </p:childTnLst>
                    </p:cTn>
                  </p:par>
                  <p:par>
                    <p:cTn id="414" fill="hold">
                      <p:stCondLst>
                        <p:cond delay="indefinite"/>
                      </p:stCondLst>
                      <p:childTnLst>
                        <p:par>
                          <p:cTn id="415" fill="hold">
                            <p:stCondLst>
                              <p:cond delay="0"/>
                            </p:stCondLst>
                            <p:childTnLst>
                              <p:par>
                                <p:cTn id="416" presetID="22" presetClass="entr" presetSubtype="1" fill="hold" grpId="0" nodeType="clickEffect">
                                  <p:stCondLst>
                                    <p:cond delay="0"/>
                                  </p:stCondLst>
                                  <p:childTnLst>
                                    <p:set>
                                      <p:cBhvr>
                                        <p:cTn id="417" dur="1" fill="hold">
                                          <p:stCondLst>
                                            <p:cond delay="0"/>
                                          </p:stCondLst>
                                        </p:cTn>
                                        <p:tgtEl>
                                          <p:spTgt spid="170044"/>
                                        </p:tgtEl>
                                        <p:attrNameLst>
                                          <p:attrName>style.visibility</p:attrName>
                                        </p:attrNameLst>
                                      </p:cBhvr>
                                      <p:to>
                                        <p:strVal val="visible"/>
                                      </p:to>
                                    </p:set>
                                    <p:animEffect transition="in" filter="wipe(up)">
                                      <p:cBhvr>
                                        <p:cTn id="418" dur="500"/>
                                        <p:tgtEl>
                                          <p:spTgt spid="170044"/>
                                        </p:tgtEl>
                                      </p:cBhvr>
                                    </p:animEffect>
                                  </p:childTnLst>
                                </p:cTn>
                              </p:par>
                            </p:childTnLst>
                          </p:cTn>
                        </p:par>
                      </p:childTnLst>
                    </p:cTn>
                  </p:par>
                  <p:par>
                    <p:cTn id="419" fill="hold">
                      <p:stCondLst>
                        <p:cond delay="indefinite"/>
                      </p:stCondLst>
                      <p:childTnLst>
                        <p:par>
                          <p:cTn id="420" fill="hold">
                            <p:stCondLst>
                              <p:cond delay="0"/>
                            </p:stCondLst>
                            <p:childTnLst>
                              <p:par>
                                <p:cTn id="421" presetID="22" presetClass="entr" presetSubtype="1" fill="hold" grpId="0" nodeType="clickEffect">
                                  <p:stCondLst>
                                    <p:cond delay="0"/>
                                  </p:stCondLst>
                                  <p:childTnLst>
                                    <p:set>
                                      <p:cBhvr>
                                        <p:cTn id="422" dur="1" fill="hold">
                                          <p:stCondLst>
                                            <p:cond delay="0"/>
                                          </p:stCondLst>
                                        </p:cTn>
                                        <p:tgtEl>
                                          <p:spTgt spid="170101"/>
                                        </p:tgtEl>
                                        <p:attrNameLst>
                                          <p:attrName>style.visibility</p:attrName>
                                        </p:attrNameLst>
                                      </p:cBhvr>
                                      <p:to>
                                        <p:strVal val="visible"/>
                                      </p:to>
                                    </p:set>
                                    <p:animEffect transition="in" filter="wipe(up)">
                                      <p:cBhvr>
                                        <p:cTn id="423" dur="500"/>
                                        <p:tgtEl>
                                          <p:spTgt spid="170101"/>
                                        </p:tgtEl>
                                      </p:cBhvr>
                                    </p:animEffect>
                                  </p:childTnLst>
                                </p:cTn>
                              </p:par>
                            </p:childTnLst>
                          </p:cTn>
                        </p:par>
                      </p:childTnLst>
                    </p:cTn>
                  </p:par>
                  <p:par>
                    <p:cTn id="424" fill="hold">
                      <p:stCondLst>
                        <p:cond delay="indefinite"/>
                      </p:stCondLst>
                      <p:childTnLst>
                        <p:par>
                          <p:cTn id="425" fill="hold">
                            <p:stCondLst>
                              <p:cond delay="0"/>
                            </p:stCondLst>
                            <p:childTnLst>
                              <p:par>
                                <p:cTn id="426" presetID="22" presetClass="entr" presetSubtype="4" fill="hold" nodeType="clickEffect">
                                  <p:stCondLst>
                                    <p:cond delay="0"/>
                                  </p:stCondLst>
                                  <p:childTnLst>
                                    <p:set>
                                      <p:cBhvr>
                                        <p:cTn id="427" dur="1" fill="hold">
                                          <p:stCondLst>
                                            <p:cond delay="0"/>
                                          </p:stCondLst>
                                        </p:cTn>
                                        <p:tgtEl>
                                          <p:spTgt spid="170039"/>
                                        </p:tgtEl>
                                        <p:attrNameLst>
                                          <p:attrName>style.visibility</p:attrName>
                                        </p:attrNameLst>
                                      </p:cBhvr>
                                      <p:to>
                                        <p:strVal val="visible"/>
                                      </p:to>
                                    </p:set>
                                    <p:animEffect transition="in" filter="wipe(down)">
                                      <p:cBhvr>
                                        <p:cTn id="428" dur="500"/>
                                        <p:tgtEl>
                                          <p:spTgt spid="170039"/>
                                        </p:tgtEl>
                                      </p:cBhvr>
                                    </p:animEffect>
                                  </p:childTnLst>
                                </p:cTn>
                              </p:par>
                            </p:childTnLst>
                          </p:cTn>
                        </p:par>
                      </p:childTnLst>
                    </p:cTn>
                  </p:par>
                  <p:par>
                    <p:cTn id="429" fill="hold">
                      <p:stCondLst>
                        <p:cond delay="indefinite"/>
                      </p:stCondLst>
                      <p:childTnLst>
                        <p:par>
                          <p:cTn id="430" fill="hold">
                            <p:stCondLst>
                              <p:cond delay="0"/>
                            </p:stCondLst>
                            <p:childTnLst>
                              <p:par>
                                <p:cTn id="431" presetID="22" presetClass="entr" presetSubtype="4" fill="hold" nodeType="clickEffect">
                                  <p:stCondLst>
                                    <p:cond delay="0"/>
                                  </p:stCondLst>
                                  <p:childTnLst>
                                    <p:set>
                                      <p:cBhvr>
                                        <p:cTn id="432" dur="1" fill="hold">
                                          <p:stCondLst>
                                            <p:cond delay="0"/>
                                          </p:stCondLst>
                                        </p:cTn>
                                        <p:tgtEl>
                                          <p:spTgt spid="170096"/>
                                        </p:tgtEl>
                                        <p:attrNameLst>
                                          <p:attrName>style.visibility</p:attrName>
                                        </p:attrNameLst>
                                      </p:cBhvr>
                                      <p:to>
                                        <p:strVal val="visible"/>
                                      </p:to>
                                    </p:set>
                                    <p:animEffect transition="in" filter="wipe(down)">
                                      <p:cBhvr>
                                        <p:cTn id="433" dur="500"/>
                                        <p:tgtEl>
                                          <p:spTgt spid="170096"/>
                                        </p:tgtEl>
                                      </p:cBhvr>
                                    </p:animEffect>
                                  </p:childTnLst>
                                </p:cTn>
                              </p:par>
                            </p:childTnLst>
                          </p:cTn>
                        </p:par>
                      </p:childTnLst>
                    </p:cTn>
                  </p:par>
                  <p:par>
                    <p:cTn id="434" fill="hold">
                      <p:stCondLst>
                        <p:cond delay="indefinite"/>
                      </p:stCondLst>
                      <p:childTnLst>
                        <p:par>
                          <p:cTn id="435" fill="hold">
                            <p:stCondLst>
                              <p:cond delay="0"/>
                            </p:stCondLst>
                            <p:childTnLst>
                              <p:par>
                                <p:cTn id="436" presetID="22" presetClass="entr" presetSubtype="8" fill="hold" nodeType="clickEffect">
                                  <p:stCondLst>
                                    <p:cond delay="0"/>
                                  </p:stCondLst>
                                  <p:childTnLst>
                                    <p:set>
                                      <p:cBhvr>
                                        <p:cTn id="437" dur="1" fill="hold">
                                          <p:stCondLst>
                                            <p:cond delay="0"/>
                                          </p:stCondLst>
                                        </p:cTn>
                                        <p:tgtEl>
                                          <p:spTgt spid="170189"/>
                                        </p:tgtEl>
                                        <p:attrNameLst>
                                          <p:attrName>style.visibility</p:attrName>
                                        </p:attrNameLst>
                                      </p:cBhvr>
                                      <p:to>
                                        <p:strVal val="visible"/>
                                      </p:to>
                                    </p:set>
                                    <p:animEffect transition="in" filter="wipe(left)">
                                      <p:cBhvr>
                                        <p:cTn id="438" dur="500"/>
                                        <p:tgtEl>
                                          <p:spTgt spid="170189"/>
                                        </p:tgtEl>
                                      </p:cBhvr>
                                    </p:animEffect>
                                  </p:childTnLst>
                                </p:cTn>
                              </p:par>
                            </p:childTnLst>
                          </p:cTn>
                        </p:par>
                      </p:childTnLst>
                    </p:cTn>
                  </p:par>
                  <p:par>
                    <p:cTn id="439" fill="hold">
                      <p:stCondLst>
                        <p:cond delay="indefinite"/>
                      </p:stCondLst>
                      <p:childTnLst>
                        <p:par>
                          <p:cTn id="440" fill="hold">
                            <p:stCondLst>
                              <p:cond delay="0"/>
                            </p:stCondLst>
                            <p:childTnLst>
                              <p:par>
                                <p:cTn id="441" presetID="22" presetClass="entr" presetSubtype="8" fill="hold" nodeType="clickEffect">
                                  <p:stCondLst>
                                    <p:cond delay="0"/>
                                  </p:stCondLst>
                                  <p:childTnLst>
                                    <p:set>
                                      <p:cBhvr>
                                        <p:cTn id="442" dur="1" fill="hold">
                                          <p:stCondLst>
                                            <p:cond delay="0"/>
                                          </p:stCondLst>
                                        </p:cTn>
                                        <p:tgtEl>
                                          <p:spTgt spid="170022"/>
                                        </p:tgtEl>
                                        <p:attrNameLst>
                                          <p:attrName>style.visibility</p:attrName>
                                        </p:attrNameLst>
                                      </p:cBhvr>
                                      <p:to>
                                        <p:strVal val="visible"/>
                                      </p:to>
                                    </p:set>
                                    <p:animEffect transition="in" filter="wipe(left)">
                                      <p:cBhvr>
                                        <p:cTn id="443" dur="500"/>
                                        <p:tgtEl>
                                          <p:spTgt spid="170022"/>
                                        </p:tgtEl>
                                      </p:cBhvr>
                                    </p:animEffect>
                                  </p:childTnLst>
                                </p:cTn>
                              </p:par>
                            </p:childTnLst>
                          </p:cTn>
                        </p:par>
                      </p:childTnLst>
                    </p:cTn>
                  </p:par>
                  <p:par>
                    <p:cTn id="444" fill="hold">
                      <p:stCondLst>
                        <p:cond delay="indefinite"/>
                      </p:stCondLst>
                      <p:childTnLst>
                        <p:par>
                          <p:cTn id="445" fill="hold">
                            <p:stCondLst>
                              <p:cond delay="0"/>
                            </p:stCondLst>
                            <p:childTnLst>
                              <p:par>
                                <p:cTn id="446" presetID="2" presetClass="entr" presetSubtype="4" fill="hold" grpId="0" nodeType="clickEffect">
                                  <p:stCondLst>
                                    <p:cond delay="0"/>
                                  </p:stCondLst>
                                  <p:childTnLst>
                                    <p:set>
                                      <p:cBhvr>
                                        <p:cTn id="447" dur="1" fill="hold">
                                          <p:stCondLst>
                                            <p:cond delay="0"/>
                                          </p:stCondLst>
                                        </p:cTn>
                                        <p:tgtEl>
                                          <p:spTgt spid="170210"/>
                                        </p:tgtEl>
                                        <p:attrNameLst>
                                          <p:attrName>style.visibility</p:attrName>
                                        </p:attrNameLst>
                                      </p:cBhvr>
                                      <p:to>
                                        <p:strVal val="visible"/>
                                      </p:to>
                                    </p:set>
                                    <p:anim calcmode="lin" valueType="num">
                                      <p:cBhvr additive="base">
                                        <p:cTn id="448" dur="500" fill="hold"/>
                                        <p:tgtEl>
                                          <p:spTgt spid="170210"/>
                                        </p:tgtEl>
                                        <p:attrNameLst>
                                          <p:attrName>ppt_x</p:attrName>
                                        </p:attrNameLst>
                                      </p:cBhvr>
                                      <p:tavLst>
                                        <p:tav tm="0">
                                          <p:val>
                                            <p:strVal val="#ppt_x"/>
                                          </p:val>
                                        </p:tav>
                                        <p:tav tm="100000">
                                          <p:val>
                                            <p:strVal val="#ppt_x"/>
                                          </p:val>
                                        </p:tav>
                                      </p:tavLst>
                                    </p:anim>
                                    <p:anim calcmode="lin" valueType="num">
                                      <p:cBhvr additive="base">
                                        <p:cTn id="449" dur="500" fill="hold"/>
                                        <p:tgtEl>
                                          <p:spTgt spid="170210"/>
                                        </p:tgtEl>
                                        <p:attrNameLst>
                                          <p:attrName>ppt_y</p:attrName>
                                        </p:attrNameLst>
                                      </p:cBhvr>
                                      <p:tavLst>
                                        <p:tav tm="0">
                                          <p:val>
                                            <p:strVal val="1+#ppt_h/2"/>
                                          </p:val>
                                        </p:tav>
                                        <p:tav tm="100000">
                                          <p:val>
                                            <p:strVal val="#ppt_y"/>
                                          </p:val>
                                        </p:tav>
                                      </p:tavLst>
                                    </p:anim>
                                  </p:childTnLst>
                                </p:cTn>
                              </p:par>
                            </p:childTnLst>
                          </p:cTn>
                        </p:par>
                      </p:childTnLst>
                    </p:cTn>
                  </p:par>
                  <p:par>
                    <p:cTn id="450" fill="hold">
                      <p:stCondLst>
                        <p:cond delay="indefinite"/>
                      </p:stCondLst>
                      <p:childTnLst>
                        <p:par>
                          <p:cTn id="451" fill="hold">
                            <p:stCondLst>
                              <p:cond delay="0"/>
                            </p:stCondLst>
                            <p:childTnLst>
                              <p:par>
                                <p:cTn id="452" presetID="22" presetClass="entr" presetSubtype="8" fill="hold" grpId="0" nodeType="clickEffect">
                                  <p:stCondLst>
                                    <p:cond delay="0"/>
                                  </p:stCondLst>
                                  <p:childTnLst>
                                    <p:set>
                                      <p:cBhvr>
                                        <p:cTn id="453" dur="1" fill="hold">
                                          <p:stCondLst>
                                            <p:cond delay="0"/>
                                          </p:stCondLst>
                                        </p:cTn>
                                        <p:tgtEl>
                                          <p:spTgt spid="170025"/>
                                        </p:tgtEl>
                                        <p:attrNameLst>
                                          <p:attrName>style.visibility</p:attrName>
                                        </p:attrNameLst>
                                      </p:cBhvr>
                                      <p:to>
                                        <p:strVal val="visible"/>
                                      </p:to>
                                    </p:set>
                                    <p:animEffect transition="in" filter="wipe(left)">
                                      <p:cBhvr>
                                        <p:cTn id="454" dur="500"/>
                                        <p:tgtEl>
                                          <p:spTgt spid="170025"/>
                                        </p:tgtEl>
                                      </p:cBhvr>
                                    </p:animEffect>
                                  </p:childTnLst>
                                </p:cTn>
                              </p:par>
                            </p:childTnLst>
                          </p:cTn>
                        </p:par>
                      </p:childTnLst>
                    </p:cTn>
                  </p:par>
                  <p:par>
                    <p:cTn id="455" fill="hold">
                      <p:stCondLst>
                        <p:cond delay="indefinite"/>
                      </p:stCondLst>
                      <p:childTnLst>
                        <p:par>
                          <p:cTn id="456" fill="hold">
                            <p:stCondLst>
                              <p:cond delay="0"/>
                            </p:stCondLst>
                            <p:childTnLst>
                              <p:par>
                                <p:cTn id="457" presetID="22" presetClass="entr" presetSubtype="4" fill="hold" grpId="0" nodeType="clickEffect">
                                  <p:stCondLst>
                                    <p:cond delay="0"/>
                                  </p:stCondLst>
                                  <p:childTnLst>
                                    <p:set>
                                      <p:cBhvr>
                                        <p:cTn id="458" dur="1" fill="hold">
                                          <p:stCondLst>
                                            <p:cond delay="0"/>
                                          </p:stCondLst>
                                        </p:cTn>
                                        <p:tgtEl>
                                          <p:spTgt spid="170026"/>
                                        </p:tgtEl>
                                        <p:attrNameLst>
                                          <p:attrName>style.visibility</p:attrName>
                                        </p:attrNameLst>
                                      </p:cBhvr>
                                      <p:to>
                                        <p:strVal val="visible"/>
                                      </p:to>
                                    </p:set>
                                    <p:animEffect transition="in" filter="wipe(down)">
                                      <p:cBhvr>
                                        <p:cTn id="459" dur="500"/>
                                        <p:tgtEl>
                                          <p:spTgt spid="170026"/>
                                        </p:tgtEl>
                                      </p:cBhvr>
                                    </p:animEffect>
                                  </p:childTnLst>
                                </p:cTn>
                              </p:par>
                            </p:childTnLst>
                          </p:cTn>
                        </p:par>
                      </p:childTnLst>
                    </p:cTn>
                  </p:par>
                  <p:par>
                    <p:cTn id="460" fill="hold">
                      <p:stCondLst>
                        <p:cond delay="indefinite"/>
                      </p:stCondLst>
                      <p:childTnLst>
                        <p:par>
                          <p:cTn id="461" fill="hold">
                            <p:stCondLst>
                              <p:cond delay="0"/>
                            </p:stCondLst>
                            <p:childTnLst>
                              <p:par>
                                <p:cTn id="462" presetID="22" presetClass="entr" presetSubtype="4" fill="hold" grpId="0" nodeType="clickEffect">
                                  <p:stCondLst>
                                    <p:cond delay="0"/>
                                  </p:stCondLst>
                                  <p:childTnLst>
                                    <p:set>
                                      <p:cBhvr>
                                        <p:cTn id="463" dur="1" fill="hold">
                                          <p:stCondLst>
                                            <p:cond delay="0"/>
                                          </p:stCondLst>
                                        </p:cTn>
                                        <p:tgtEl>
                                          <p:spTgt spid="170190"/>
                                        </p:tgtEl>
                                        <p:attrNameLst>
                                          <p:attrName>style.visibility</p:attrName>
                                        </p:attrNameLst>
                                      </p:cBhvr>
                                      <p:to>
                                        <p:strVal val="visible"/>
                                      </p:to>
                                    </p:set>
                                    <p:animEffect transition="in" filter="wipe(down)">
                                      <p:cBhvr>
                                        <p:cTn id="464" dur="500"/>
                                        <p:tgtEl>
                                          <p:spTgt spid="170190"/>
                                        </p:tgtEl>
                                      </p:cBhvr>
                                    </p:animEffect>
                                  </p:childTnLst>
                                </p:cTn>
                              </p:par>
                            </p:childTnLst>
                          </p:cTn>
                        </p:par>
                      </p:childTnLst>
                    </p:cTn>
                  </p:par>
                  <p:par>
                    <p:cTn id="465" fill="hold">
                      <p:stCondLst>
                        <p:cond delay="indefinite"/>
                      </p:stCondLst>
                      <p:childTnLst>
                        <p:par>
                          <p:cTn id="466" fill="hold">
                            <p:stCondLst>
                              <p:cond delay="0"/>
                            </p:stCondLst>
                            <p:childTnLst>
                              <p:par>
                                <p:cTn id="467" presetID="22" presetClass="entr" presetSubtype="4" fill="hold" grpId="0" nodeType="clickEffect">
                                  <p:stCondLst>
                                    <p:cond delay="0"/>
                                  </p:stCondLst>
                                  <p:childTnLst>
                                    <p:set>
                                      <p:cBhvr>
                                        <p:cTn id="468" dur="1" fill="hold">
                                          <p:stCondLst>
                                            <p:cond delay="0"/>
                                          </p:stCondLst>
                                        </p:cTn>
                                        <p:tgtEl>
                                          <p:spTgt spid="170268"/>
                                        </p:tgtEl>
                                        <p:attrNameLst>
                                          <p:attrName>style.visibility</p:attrName>
                                        </p:attrNameLst>
                                      </p:cBhvr>
                                      <p:to>
                                        <p:strVal val="visible"/>
                                      </p:to>
                                    </p:set>
                                    <p:animEffect transition="in" filter="wipe(down)">
                                      <p:cBhvr>
                                        <p:cTn id="469" dur="500"/>
                                        <p:tgtEl>
                                          <p:spTgt spid="170268"/>
                                        </p:tgtEl>
                                      </p:cBhvr>
                                    </p:animEffect>
                                  </p:childTnLst>
                                </p:cTn>
                              </p:par>
                            </p:childTnLst>
                          </p:cTn>
                        </p:par>
                      </p:childTnLst>
                    </p:cTn>
                  </p:par>
                  <p:par>
                    <p:cTn id="470" fill="hold">
                      <p:stCondLst>
                        <p:cond delay="indefinite"/>
                      </p:stCondLst>
                      <p:childTnLst>
                        <p:par>
                          <p:cTn id="471" fill="hold">
                            <p:stCondLst>
                              <p:cond delay="0"/>
                            </p:stCondLst>
                            <p:childTnLst>
                              <p:par>
                                <p:cTn id="472" presetID="22" presetClass="entr" presetSubtype="4" fill="hold" grpId="0" nodeType="clickEffect">
                                  <p:stCondLst>
                                    <p:cond delay="0"/>
                                  </p:stCondLst>
                                  <p:childTnLst>
                                    <p:set>
                                      <p:cBhvr>
                                        <p:cTn id="473" dur="1" fill="hold">
                                          <p:stCondLst>
                                            <p:cond delay="0"/>
                                          </p:stCondLst>
                                        </p:cTn>
                                        <p:tgtEl>
                                          <p:spTgt spid="170115"/>
                                        </p:tgtEl>
                                        <p:attrNameLst>
                                          <p:attrName>style.visibility</p:attrName>
                                        </p:attrNameLst>
                                      </p:cBhvr>
                                      <p:to>
                                        <p:strVal val="visible"/>
                                      </p:to>
                                    </p:set>
                                    <p:animEffect transition="in" filter="wipe(down)">
                                      <p:cBhvr>
                                        <p:cTn id="474" dur="500"/>
                                        <p:tgtEl>
                                          <p:spTgt spid="170115"/>
                                        </p:tgtEl>
                                      </p:cBhvr>
                                    </p:animEffect>
                                  </p:childTnLst>
                                </p:cTn>
                              </p:par>
                            </p:childTnLst>
                          </p:cTn>
                        </p:par>
                      </p:childTnLst>
                    </p:cTn>
                  </p:par>
                  <p:par>
                    <p:cTn id="475" fill="hold">
                      <p:stCondLst>
                        <p:cond delay="indefinite"/>
                      </p:stCondLst>
                      <p:childTnLst>
                        <p:par>
                          <p:cTn id="476" fill="hold">
                            <p:stCondLst>
                              <p:cond delay="0"/>
                            </p:stCondLst>
                            <p:childTnLst>
                              <p:par>
                                <p:cTn id="477" presetID="22" presetClass="entr" presetSubtype="8" fill="hold" grpId="0" nodeType="clickEffect">
                                  <p:stCondLst>
                                    <p:cond delay="0"/>
                                  </p:stCondLst>
                                  <p:childTnLst>
                                    <p:set>
                                      <p:cBhvr>
                                        <p:cTn id="478" dur="1" fill="hold">
                                          <p:stCondLst>
                                            <p:cond delay="0"/>
                                          </p:stCondLst>
                                        </p:cTn>
                                        <p:tgtEl>
                                          <p:spTgt spid="170027"/>
                                        </p:tgtEl>
                                        <p:attrNameLst>
                                          <p:attrName>style.visibility</p:attrName>
                                        </p:attrNameLst>
                                      </p:cBhvr>
                                      <p:to>
                                        <p:strVal val="visible"/>
                                      </p:to>
                                    </p:set>
                                    <p:animEffect transition="in" filter="wipe(left)">
                                      <p:cBhvr>
                                        <p:cTn id="479" dur="500"/>
                                        <p:tgtEl>
                                          <p:spTgt spid="170027"/>
                                        </p:tgtEl>
                                      </p:cBhvr>
                                    </p:animEffect>
                                  </p:childTnLst>
                                </p:cTn>
                              </p:par>
                            </p:childTnLst>
                          </p:cTn>
                        </p:par>
                      </p:childTnLst>
                    </p:cTn>
                  </p:par>
                  <p:par>
                    <p:cTn id="480" fill="hold">
                      <p:stCondLst>
                        <p:cond delay="indefinite"/>
                      </p:stCondLst>
                      <p:childTnLst>
                        <p:par>
                          <p:cTn id="481" fill="hold">
                            <p:stCondLst>
                              <p:cond delay="0"/>
                            </p:stCondLst>
                            <p:childTnLst>
                              <p:par>
                                <p:cTn id="482" presetID="22" presetClass="entr" presetSubtype="4" fill="hold" nodeType="clickEffect">
                                  <p:stCondLst>
                                    <p:cond delay="0"/>
                                  </p:stCondLst>
                                  <p:childTnLst>
                                    <p:set>
                                      <p:cBhvr>
                                        <p:cTn id="483" dur="1" fill="hold">
                                          <p:stCondLst>
                                            <p:cond delay="0"/>
                                          </p:stCondLst>
                                        </p:cTn>
                                        <p:tgtEl>
                                          <p:spTgt spid="170056"/>
                                        </p:tgtEl>
                                        <p:attrNameLst>
                                          <p:attrName>style.visibility</p:attrName>
                                        </p:attrNameLst>
                                      </p:cBhvr>
                                      <p:to>
                                        <p:strVal val="visible"/>
                                      </p:to>
                                    </p:set>
                                    <p:animEffect transition="in" filter="wipe(down)">
                                      <p:cBhvr>
                                        <p:cTn id="484" dur="500"/>
                                        <p:tgtEl>
                                          <p:spTgt spid="170056"/>
                                        </p:tgtEl>
                                      </p:cBhvr>
                                    </p:animEffect>
                                  </p:childTnLst>
                                </p:cTn>
                              </p:par>
                            </p:childTnLst>
                          </p:cTn>
                        </p:par>
                      </p:childTnLst>
                    </p:cTn>
                  </p:par>
                  <p:par>
                    <p:cTn id="485" fill="hold">
                      <p:stCondLst>
                        <p:cond delay="indefinite"/>
                      </p:stCondLst>
                      <p:childTnLst>
                        <p:par>
                          <p:cTn id="486" fill="hold">
                            <p:stCondLst>
                              <p:cond delay="0"/>
                            </p:stCondLst>
                            <p:childTnLst>
                              <p:par>
                                <p:cTn id="487" presetID="22" presetClass="entr" presetSubtype="4" fill="hold" nodeType="clickEffect">
                                  <p:stCondLst>
                                    <p:cond delay="0"/>
                                  </p:stCondLst>
                                  <p:childTnLst>
                                    <p:set>
                                      <p:cBhvr>
                                        <p:cTn id="488" dur="1" fill="hold">
                                          <p:stCondLst>
                                            <p:cond delay="0"/>
                                          </p:stCondLst>
                                        </p:cTn>
                                        <p:tgtEl>
                                          <p:spTgt spid="170116"/>
                                        </p:tgtEl>
                                        <p:attrNameLst>
                                          <p:attrName>style.visibility</p:attrName>
                                        </p:attrNameLst>
                                      </p:cBhvr>
                                      <p:to>
                                        <p:strVal val="visible"/>
                                      </p:to>
                                    </p:set>
                                    <p:animEffect transition="in" filter="wipe(down)">
                                      <p:cBhvr>
                                        <p:cTn id="489" dur="500"/>
                                        <p:tgtEl>
                                          <p:spTgt spid="170116"/>
                                        </p:tgtEl>
                                      </p:cBhvr>
                                    </p:animEffect>
                                  </p:childTnLst>
                                </p:cTn>
                              </p:par>
                            </p:childTnLst>
                          </p:cTn>
                        </p:par>
                      </p:childTnLst>
                    </p:cTn>
                  </p:par>
                  <p:par>
                    <p:cTn id="490" fill="hold">
                      <p:stCondLst>
                        <p:cond delay="indefinite"/>
                      </p:stCondLst>
                      <p:childTnLst>
                        <p:par>
                          <p:cTn id="491" fill="hold">
                            <p:stCondLst>
                              <p:cond delay="0"/>
                            </p:stCondLst>
                            <p:childTnLst>
                              <p:par>
                                <p:cTn id="492" presetID="22" presetClass="entr" presetSubtype="1" fill="hold" nodeType="clickEffect">
                                  <p:stCondLst>
                                    <p:cond delay="0"/>
                                  </p:stCondLst>
                                  <p:childTnLst>
                                    <p:set>
                                      <p:cBhvr>
                                        <p:cTn id="493" dur="1" fill="hold">
                                          <p:stCondLst>
                                            <p:cond delay="0"/>
                                          </p:stCondLst>
                                        </p:cTn>
                                        <p:tgtEl>
                                          <p:spTgt spid="170184"/>
                                        </p:tgtEl>
                                        <p:attrNameLst>
                                          <p:attrName>style.visibility</p:attrName>
                                        </p:attrNameLst>
                                      </p:cBhvr>
                                      <p:to>
                                        <p:strVal val="visible"/>
                                      </p:to>
                                    </p:set>
                                    <p:animEffect transition="in" filter="wipe(up)">
                                      <p:cBhvr>
                                        <p:cTn id="494" dur="500"/>
                                        <p:tgtEl>
                                          <p:spTgt spid="170184"/>
                                        </p:tgtEl>
                                      </p:cBhvr>
                                    </p:animEffect>
                                  </p:childTnLst>
                                </p:cTn>
                              </p:par>
                            </p:childTnLst>
                          </p:cTn>
                        </p:par>
                      </p:childTnLst>
                    </p:cTn>
                  </p:par>
                  <p:par>
                    <p:cTn id="495" fill="hold">
                      <p:stCondLst>
                        <p:cond delay="indefinite"/>
                      </p:stCondLst>
                      <p:childTnLst>
                        <p:par>
                          <p:cTn id="496" fill="hold">
                            <p:stCondLst>
                              <p:cond delay="0"/>
                            </p:stCondLst>
                            <p:childTnLst>
                              <p:par>
                                <p:cTn id="497" presetID="22" presetClass="entr" presetSubtype="8" fill="hold" grpId="0" nodeType="clickEffect">
                                  <p:stCondLst>
                                    <p:cond delay="0"/>
                                  </p:stCondLst>
                                  <p:childTnLst>
                                    <p:set>
                                      <p:cBhvr>
                                        <p:cTn id="498" dur="1" fill="hold">
                                          <p:stCondLst>
                                            <p:cond delay="0"/>
                                          </p:stCondLst>
                                        </p:cTn>
                                        <p:tgtEl>
                                          <p:spTgt spid="170138"/>
                                        </p:tgtEl>
                                        <p:attrNameLst>
                                          <p:attrName>style.visibility</p:attrName>
                                        </p:attrNameLst>
                                      </p:cBhvr>
                                      <p:to>
                                        <p:strVal val="visible"/>
                                      </p:to>
                                    </p:set>
                                    <p:animEffect transition="in" filter="wipe(left)">
                                      <p:cBhvr>
                                        <p:cTn id="499" dur="500"/>
                                        <p:tgtEl>
                                          <p:spTgt spid="170138"/>
                                        </p:tgtEl>
                                      </p:cBhvr>
                                    </p:animEffect>
                                  </p:childTnLst>
                                </p:cTn>
                              </p:par>
                            </p:childTnLst>
                          </p:cTn>
                        </p:par>
                      </p:childTnLst>
                    </p:cTn>
                  </p:par>
                  <p:par>
                    <p:cTn id="500" fill="hold">
                      <p:stCondLst>
                        <p:cond delay="indefinite"/>
                      </p:stCondLst>
                      <p:childTnLst>
                        <p:par>
                          <p:cTn id="501" fill="hold">
                            <p:stCondLst>
                              <p:cond delay="0"/>
                            </p:stCondLst>
                            <p:childTnLst>
                              <p:par>
                                <p:cTn id="502" presetID="22" presetClass="entr" presetSubtype="1" fill="hold" grpId="0" nodeType="clickEffect">
                                  <p:stCondLst>
                                    <p:cond delay="0"/>
                                  </p:stCondLst>
                                  <p:childTnLst>
                                    <p:set>
                                      <p:cBhvr>
                                        <p:cTn id="503" dur="1" fill="hold">
                                          <p:stCondLst>
                                            <p:cond delay="0"/>
                                          </p:stCondLst>
                                        </p:cTn>
                                        <p:tgtEl>
                                          <p:spTgt spid="170119"/>
                                        </p:tgtEl>
                                        <p:attrNameLst>
                                          <p:attrName>style.visibility</p:attrName>
                                        </p:attrNameLst>
                                      </p:cBhvr>
                                      <p:to>
                                        <p:strVal val="visible"/>
                                      </p:to>
                                    </p:set>
                                    <p:animEffect transition="in" filter="wipe(up)">
                                      <p:cBhvr>
                                        <p:cTn id="504" dur="500"/>
                                        <p:tgtEl>
                                          <p:spTgt spid="170119"/>
                                        </p:tgtEl>
                                      </p:cBhvr>
                                    </p:animEffect>
                                  </p:childTnLst>
                                </p:cTn>
                              </p:par>
                            </p:childTnLst>
                          </p:cTn>
                        </p:par>
                      </p:childTnLst>
                    </p:cTn>
                  </p:par>
                  <p:par>
                    <p:cTn id="505" fill="hold">
                      <p:stCondLst>
                        <p:cond delay="indefinite"/>
                      </p:stCondLst>
                      <p:childTnLst>
                        <p:par>
                          <p:cTn id="506" fill="hold">
                            <p:stCondLst>
                              <p:cond delay="0"/>
                            </p:stCondLst>
                            <p:childTnLst>
                              <p:par>
                                <p:cTn id="507" presetID="22" presetClass="entr" presetSubtype="1" fill="hold" grpId="0" nodeType="clickEffect">
                                  <p:stCondLst>
                                    <p:cond delay="0"/>
                                  </p:stCondLst>
                                  <p:childTnLst>
                                    <p:set>
                                      <p:cBhvr>
                                        <p:cTn id="508" dur="1" fill="hold">
                                          <p:stCondLst>
                                            <p:cond delay="0"/>
                                          </p:stCondLst>
                                        </p:cTn>
                                        <p:tgtEl>
                                          <p:spTgt spid="170120"/>
                                        </p:tgtEl>
                                        <p:attrNameLst>
                                          <p:attrName>style.visibility</p:attrName>
                                        </p:attrNameLst>
                                      </p:cBhvr>
                                      <p:to>
                                        <p:strVal val="visible"/>
                                      </p:to>
                                    </p:set>
                                    <p:animEffect transition="in" filter="wipe(up)">
                                      <p:cBhvr>
                                        <p:cTn id="509" dur="500"/>
                                        <p:tgtEl>
                                          <p:spTgt spid="170120"/>
                                        </p:tgtEl>
                                      </p:cBhvr>
                                    </p:animEffect>
                                  </p:childTnLst>
                                </p:cTn>
                              </p:par>
                            </p:childTnLst>
                          </p:cTn>
                        </p:par>
                      </p:childTnLst>
                    </p:cTn>
                  </p:par>
                  <p:par>
                    <p:cTn id="510" fill="hold">
                      <p:stCondLst>
                        <p:cond delay="indefinite"/>
                      </p:stCondLst>
                      <p:childTnLst>
                        <p:par>
                          <p:cTn id="511" fill="hold">
                            <p:stCondLst>
                              <p:cond delay="0"/>
                            </p:stCondLst>
                            <p:childTnLst>
                              <p:par>
                                <p:cTn id="512" presetID="22" presetClass="entr" presetSubtype="8" fill="hold" grpId="0" nodeType="clickEffect">
                                  <p:stCondLst>
                                    <p:cond delay="0"/>
                                  </p:stCondLst>
                                  <p:childTnLst>
                                    <p:set>
                                      <p:cBhvr>
                                        <p:cTn id="513" dur="1" fill="hold">
                                          <p:stCondLst>
                                            <p:cond delay="0"/>
                                          </p:stCondLst>
                                        </p:cTn>
                                        <p:tgtEl>
                                          <p:spTgt spid="170198"/>
                                        </p:tgtEl>
                                        <p:attrNameLst>
                                          <p:attrName>style.visibility</p:attrName>
                                        </p:attrNameLst>
                                      </p:cBhvr>
                                      <p:to>
                                        <p:strVal val="visible"/>
                                      </p:to>
                                    </p:set>
                                    <p:animEffect transition="in" filter="wipe(left)">
                                      <p:cBhvr>
                                        <p:cTn id="514" dur="500"/>
                                        <p:tgtEl>
                                          <p:spTgt spid="170198"/>
                                        </p:tgtEl>
                                      </p:cBhvr>
                                    </p:animEffect>
                                  </p:childTnLst>
                                </p:cTn>
                              </p:par>
                            </p:childTnLst>
                          </p:cTn>
                        </p:par>
                      </p:childTnLst>
                    </p:cTn>
                  </p:par>
                  <p:par>
                    <p:cTn id="515" fill="hold">
                      <p:stCondLst>
                        <p:cond delay="indefinite"/>
                      </p:stCondLst>
                      <p:childTnLst>
                        <p:par>
                          <p:cTn id="516" fill="hold">
                            <p:stCondLst>
                              <p:cond delay="0"/>
                            </p:stCondLst>
                            <p:childTnLst>
                              <p:par>
                                <p:cTn id="517" presetID="22" presetClass="entr" presetSubtype="2" fill="hold" nodeType="clickEffect">
                                  <p:stCondLst>
                                    <p:cond delay="0"/>
                                  </p:stCondLst>
                                  <p:childTnLst>
                                    <p:set>
                                      <p:cBhvr>
                                        <p:cTn id="518" dur="1" fill="hold">
                                          <p:stCondLst>
                                            <p:cond delay="0"/>
                                          </p:stCondLst>
                                        </p:cTn>
                                        <p:tgtEl>
                                          <p:spTgt spid="170191"/>
                                        </p:tgtEl>
                                        <p:attrNameLst>
                                          <p:attrName>style.visibility</p:attrName>
                                        </p:attrNameLst>
                                      </p:cBhvr>
                                      <p:to>
                                        <p:strVal val="visible"/>
                                      </p:to>
                                    </p:set>
                                    <p:animEffect transition="in" filter="wipe(right)">
                                      <p:cBhvr>
                                        <p:cTn id="519" dur="500"/>
                                        <p:tgtEl>
                                          <p:spTgt spid="170191"/>
                                        </p:tgtEl>
                                      </p:cBhvr>
                                    </p:animEffect>
                                  </p:childTnLst>
                                </p:cTn>
                              </p:par>
                            </p:childTnLst>
                          </p:cTn>
                        </p:par>
                      </p:childTnLst>
                    </p:cTn>
                  </p:par>
                  <p:par>
                    <p:cTn id="520" fill="hold">
                      <p:stCondLst>
                        <p:cond delay="indefinite"/>
                      </p:stCondLst>
                      <p:childTnLst>
                        <p:par>
                          <p:cTn id="521" fill="hold">
                            <p:stCondLst>
                              <p:cond delay="0"/>
                            </p:stCondLst>
                            <p:childTnLst>
                              <p:par>
                                <p:cTn id="522" presetID="22" presetClass="entr" presetSubtype="4" fill="hold" nodeType="clickEffect">
                                  <p:stCondLst>
                                    <p:cond delay="0"/>
                                  </p:stCondLst>
                                  <p:childTnLst>
                                    <p:set>
                                      <p:cBhvr>
                                        <p:cTn id="523" dur="1" fill="hold">
                                          <p:stCondLst>
                                            <p:cond delay="0"/>
                                          </p:stCondLst>
                                        </p:cTn>
                                        <p:tgtEl>
                                          <p:spTgt spid="170192"/>
                                        </p:tgtEl>
                                        <p:attrNameLst>
                                          <p:attrName>style.visibility</p:attrName>
                                        </p:attrNameLst>
                                      </p:cBhvr>
                                      <p:to>
                                        <p:strVal val="visible"/>
                                      </p:to>
                                    </p:set>
                                    <p:animEffect transition="in" filter="wipe(down)">
                                      <p:cBhvr>
                                        <p:cTn id="524" dur="500"/>
                                        <p:tgtEl>
                                          <p:spTgt spid="170192"/>
                                        </p:tgtEl>
                                      </p:cBhvr>
                                    </p:animEffect>
                                  </p:childTnLst>
                                </p:cTn>
                              </p:par>
                            </p:childTnLst>
                          </p:cTn>
                        </p:par>
                      </p:childTnLst>
                    </p:cTn>
                  </p:par>
                  <p:par>
                    <p:cTn id="525" fill="hold">
                      <p:stCondLst>
                        <p:cond delay="indefinite"/>
                      </p:stCondLst>
                      <p:childTnLst>
                        <p:par>
                          <p:cTn id="526" fill="hold">
                            <p:stCondLst>
                              <p:cond delay="0"/>
                            </p:stCondLst>
                            <p:childTnLst>
                              <p:par>
                                <p:cTn id="527" presetID="22" presetClass="entr" presetSubtype="4" fill="hold" nodeType="clickEffect">
                                  <p:stCondLst>
                                    <p:cond delay="0"/>
                                  </p:stCondLst>
                                  <p:childTnLst>
                                    <p:set>
                                      <p:cBhvr>
                                        <p:cTn id="528" dur="1" fill="hold">
                                          <p:stCondLst>
                                            <p:cond delay="0"/>
                                          </p:stCondLst>
                                        </p:cTn>
                                        <p:tgtEl>
                                          <p:spTgt spid="170195"/>
                                        </p:tgtEl>
                                        <p:attrNameLst>
                                          <p:attrName>style.visibility</p:attrName>
                                        </p:attrNameLst>
                                      </p:cBhvr>
                                      <p:to>
                                        <p:strVal val="visible"/>
                                      </p:to>
                                    </p:set>
                                    <p:animEffect transition="in" filter="wipe(down)">
                                      <p:cBhvr>
                                        <p:cTn id="529" dur="500"/>
                                        <p:tgtEl>
                                          <p:spTgt spid="170195"/>
                                        </p:tgtEl>
                                      </p:cBhvr>
                                    </p:animEffect>
                                  </p:childTnLst>
                                </p:cTn>
                              </p:par>
                            </p:childTnLst>
                          </p:cTn>
                        </p:par>
                      </p:childTnLst>
                    </p:cTn>
                  </p:par>
                  <p:par>
                    <p:cTn id="530" fill="hold">
                      <p:stCondLst>
                        <p:cond delay="indefinite"/>
                      </p:stCondLst>
                      <p:childTnLst>
                        <p:par>
                          <p:cTn id="531" fill="hold">
                            <p:stCondLst>
                              <p:cond delay="0"/>
                            </p:stCondLst>
                            <p:childTnLst>
                              <p:par>
                                <p:cTn id="532" presetID="22" presetClass="entr" presetSubtype="8" fill="hold" nodeType="clickEffect">
                                  <p:stCondLst>
                                    <p:cond delay="0"/>
                                  </p:stCondLst>
                                  <p:childTnLst>
                                    <p:set>
                                      <p:cBhvr>
                                        <p:cTn id="533" dur="1" fill="hold">
                                          <p:stCondLst>
                                            <p:cond delay="0"/>
                                          </p:stCondLst>
                                        </p:cTn>
                                        <p:tgtEl>
                                          <p:spTgt spid="170135"/>
                                        </p:tgtEl>
                                        <p:attrNameLst>
                                          <p:attrName>style.visibility</p:attrName>
                                        </p:attrNameLst>
                                      </p:cBhvr>
                                      <p:to>
                                        <p:strVal val="visible"/>
                                      </p:to>
                                    </p:set>
                                    <p:animEffect transition="in" filter="wipe(left)">
                                      <p:cBhvr>
                                        <p:cTn id="534" dur="500"/>
                                        <p:tgtEl>
                                          <p:spTgt spid="170135"/>
                                        </p:tgtEl>
                                      </p:cBhvr>
                                    </p:animEffect>
                                  </p:childTnLst>
                                </p:cTn>
                              </p:par>
                            </p:childTnLst>
                          </p:cTn>
                        </p:par>
                      </p:childTnLst>
                    </p:cTn>
                  </p:par>
                  <p:par>
                    <p:cTn id="535" fill="hold">
                      <p:stCondLst>
                        <p:cond delay="indefinite"/>
                      </p:stCondLst>
                      <p:childTnLst>
                        <p:par>
                          <p:cTn id="536" fill="hold">
                            <p:stCondLst>
                              <p:cond delay="0"/>
                            </p:stCondLst>
                            <p:childTnLst>
                              <p:par>
                                <p:cTn id="537" presetID="22" presetClass="entr" presetSubtype="8" fill="hold" nodeType="clickEffect">
                                  <p:stCondLst>
                                    <p:cond delay="0"/>
                                  </p:stCondLst>
                                  <p:childTnLst>
                                    <p:set>
                                      <p:cBhvr>
                                        <p:cTn id="538" dur="1" fill="hold">
                                          <p:stCondLst>
                                            <p:cond delay="0"/>
                                          </p:stCondLst>
                                        </p:cTn>
                                        <p:tgtEl>
                                          <p:spTgt spid="170183"/>
                                        </p:tgtEl>
                                        <p:attrNameLst>
                                          <p:attrName>style.visibility</p:attrName>
                                        </p:attrNameLst>
                                      </p:cBhvr>
                                      <p:to>
                                        <p:strVal val="visible"/>
                                      </p:to>
                                    </p:set>
                                    <p:animEffect transition="in" filter="wipe(left)">
                                      <p:cBhvr>
                                        <p:cTn id="539" dur="500"/>
                                        <p:tgtEl>
                                          <p:spTgt spid="170183"/>
                                        </p:tgtEl>
                                      </p:cBhvr>
                                    </p:animEffect>
                                  </p:childTnLst>
                                </p:cTn>
                              </p:par>
                            </p:childTnLst>
                          </p:cTn>
                        </p:par>
                      </p:childTnLst>
                    </p:cTn>
                  </p:par>
                  <p:par>
                    <p:cTn id="540" fill="hold">
                      <p:stCondLst>
                        <p:cond delay="indefinite"/>
                      </p:stCondLst>
                      <p:childTnLst>
                        <p:par>
                          <p:cTn id="541" fill="hold">
                            <p:stCondLst>
                              <p:cond delay="0"/>
                            </p:stCondLst>
                            <p:childTnLst>
                              <p:par>
                                <p:cTn id="542" presetID="3" presetClass="entr" presetSubtype="10" fill="hold" grpId="0" nodeType="clickEffect">
                                  <p:stCondLst>
                                    <p:cond delay="0"/>
                                  </p:stCondLst>
                                  <p:childTnLst>
                                    <p:set>
                                      <p:cBhvr>
                                        <p:cTn id="543" dur="1" fill="hold">
                                          <p:stCondLst>
                                            <p:cond delay="0"/>
                                          </p:stCondLst>
                                        </p:cTn>
                                        <p:tgtEl>
                                          <p:spTgt spid="170202"/>
                                        </p:tgtEl>
                                        <p:attrNameLst>
                                          <p:attrName>style.visibility</p:attrName>
                                        </p:attrNameLst>
                                      </p:cBhvr>
                                      <p:to>
                                        <p:strVal val="visible"/>
                                      </p:to>
                                    </p:set>
                                    <p:animEffect transition="in" filter="blinds(horizontal)">
                                      <p:cBhvr>
                                        <p:cTn id="544" dur="500"/>
                                        <p:tgtEl>
                                          <p:spTgt spid="170202"/>
                                        </p:tgtEl>
                                      </p:cBhvr>
                                    </p:animEffect>
                                  </p:childTnLst>
                                </p:cTn>
                              </p:par>
                            </p:childTnLst>
                          </p:cTn>
                        </p:par>
                      </p:childTnLst>
                    </p:cTn>
                  </p:par>
                  <p:par>
                    <p:cTn id="545" fill="hold">
                      <p:stCondLst>
                        <p:cond delay="indefinite"/>
                      </p:stCondLst>
                      <p:childTnLst>
                        <p:par>
                          <p:cTn id="546" fill="hold">
                            <p:stCondLst>
                              <p:cond delay="0"/>
                            </p:stCondLst>
                            <p:childTnLst>
                              <p:par>
                                <p:cTn id="547" presetID="22" presetClass="entr" presetSubtype="4" fill="hold" grpId="0" nodeType="clickEffect">
                                  <p:stCondLst>
                                    <p:cond delay="0"/>
                                  </p:stCondLst>
                                  <p:childTnLst>
                                    <p:set>
                                      <p:cBhvr>
                                        <p:cTn id="548" dur="1" fill="hold">
                                          <p:stCondLst>
                                            <p:cond delay="0"/>
                                          </p:stCondLst>
                                        </p:cTn>
                                        <p:tgtEl>
                                          <p:spTgt spid="170212"/>
                                        </p:tgtEl>
                                        <p:attrNameLst>
                                          <p:attrName>style.visibility</p:attrName>
                                        </p:attrNameLst>
                                      </p:cBhvr>
                                      <p:to>
                                        <p:strVal val="visible"/>
                                      </p:to>
                                    </p:set>
                                    <p:animEffect transition="in" filter="wipe(down)">
                                      <p:cBhvr>
                                        <p:cTn id="549" dur="500"/>
                                        <p:tgtEl>
                                          <p:spTgt spid="170212"/>
                                        </p:tgtEl>
                                      </p:cBhvr>
                                    </p:animEffect>
                                  </p:childTnLst>
                                </p:cTn>
                              </p:par>
                            </p:childTnLst>
                          </p:cTn>
                        </p:par>
                      </p:childTnLst>
                    </p:cTn>
                  </p:par>
                  <p:par>
                    <p:cTn id="550" fill="hold">
                      <p:stCondLst>
                        <p:cond delay="indefinite"/>
                      </p:stCondLst>
                      <p:childTnLst>
                        <p:par>
                          <p:cTn id="551" fill="hold">
                            <p:stCondLst>
                              <p:cond delay="0"/>
                            </p:stCondLst>
                            <p:childTnLst>
                              <p:par>
                                <p:cTn id="552" presetID="22" presetClass="entr" presetSubtype="8" fill="hold" grpId="0" nodeType="clickEffect">
                                  <p:stCondLst>
                                    <p:cond delay="0"/>
                                  </p:stCondLst>
                                  <p:childTnLst>
                                    <p:set>
                                      <p:cBhvr>
                                        <p:cTn id="553" dur="1" fill="hold">
                                          <p:stCondLst>
                                            <p:cond delay="0"/>
                                          </p:stCondLst>
                                        </p:cTn>
                                        <p:tgtEl>
                                          <p:spTgt spid="170211"/>
                                        </p:tgtEl>
                                        <p:attrNameLst>
                                          <p:attrName>style.visibility</p:attrName>
                                        </p:attrNameLst>
                                      </p:cBhvr>
                                      <p:to>
                                        <p:strVal val="visible"/>
                                      </p:to>
                                    </p:set>
                                    <p:animEffect transition="in" filter="wipe(left)">
                                      <p:cBhvr>
                                        <p:cTn id="554" dur="500"/>
                                        <p:tgtEl>
                                          <p:spTgt spid="170211"/>
                                        </p:tgtEl>
                                      </p:cBhvr>
                                    </p:animEffect>
                                  </p:childTnLst>
                                </p:cTn>
                              </p:par>
                            </p:childTnLst>
                          </p:cTn>
                        </p:par>
                      </p:childTnLst>
                    </p:cTn>
                  </p:par>
                  <p:par>
                    <p:cTn id="555" fill="hold">
                      <p:stCondLst>
                        <p:cond delay="indefinite"/>
                      </p:stCondLst>
                      <p:childTnLst>
                        <p:par>
                          <p:cTn id="556" fill="hold">
                            <p:stCondLst>
                              <p:cond delay="0"/>
                            </p:stCondLst>
                            <p:childTnLst>
                              <p:par>
                                <p:cTn id="557" presetID="22" presetClass="entr" presetSubtype="8" fill="hold" grpId="0" nodeType="clickEffect">
                                  <p:stCondLst>
                                    <p:cond delay="0"/>
                                  </p:stCondLst>
                                  <p:childTnLst>
                                    <p:set>
                                      <p:cBhvr>
                                        <p:cTn id="558" dur="1" fill="hold">
                                          <p:stCondLst>
                                            <p:cond delay="0"/>
                                          </p:stCondLst>
                                        </p:cTn>
                                        <p:tgtEl>
                                          <p:spTgt spid="170213"/>
                                        </p:tgtEl>
                                        <p:attrNameLst>
                                          <p:attrName>style.visibility</p:attrName>
                                        </p:attrNameLst>
                                      </p:cBhvr>
                                      <p:to>
                                        <p:strVal val="visible"/>
                                      </p:to>
                                    </p:set>
                                    <p:animEffect transition="in" filter="wipe(left)">
                                      <p:cBhvr>
                                        <p:cTn id="559" dur="500"/>
                                        <p:tgtEl>
                                          <p:spTgt spid="170213"/>
                                        </p:tgtEl>
                                      </p:cBhvr>
                                    </p:animEffect>
                                  </p:childTnLst>
                                </p:cTn>
                              </p:par>
                            </p:childTnLst>
                          </p:cTn>
                        </p:par>
                      </p:childTnLst>
                    </p:cTn>
                  </p:par>
                  <p:par>
                    <p:cTn id="560" fill="hold">
                      <p:stCondLst>
                        <p:cond delay="indefinite"/>
                      </p:stCondLst>
                      <p:childTnLst>
                        <p:par>
                          <p:cTn id="561" fill="hold">
                            <p:stCondLst>
                              <p:cond delay="0"/>
                            </p:stCondLst>
                            <p:childTnLst>
                              <p:par>
                                <p:cTn id="562" presetID="22" presetClass="entr" presetSubtype="4" fill="hold" grpId="0" nodeType="clickEffect">
                                  <p:stCondLst>
                                    <p:cond delay="0"/>
                                  </p:stCondLst>
                                  <p:childTnLst>
                                    <p:set>
                                      <p:cBhvr>
                                        <p:cTn id="563" dur="1" fill="hold">
                                          <p:stCondLst>
                                            <p:cond delay="0"/>
                                          </p:stCondLst>
                                        </p:cTn>
                                        <p:tgtEl>
                                          <p:spTgt spid="170214"/>
                                        </p:tgtEl>
                                        <p:attrNameLst>
                                          <p:attrName>style.visibility</p:attrName>
                                        </p:attrNameLst>
                                      </p:cBhvr>
                                      <p:to>
                                        <p:strVal val="visible"/>
                                      </p:to>
                                    </p:set>
                                    <p:animEffect transition="in" filter="wipe(down)">
                                      <p:cBhvr>
                                        <p:cTn id="564" dur="500"/>
                                        <p:tgtEl>
                                          <p:spTgt spid="170214"/>
                                        </p:tgtEl>
                                      </p:cBhvr>
                                    </p:animEffect>
                                  </p:childTnLst>
                                </p:cTn>
                              </p:par>
                            </p:childTnLst>
                          </p:cTn>
                        </p:par>
                      </p:childTnLst>
                    </p:cTn>
                  </p:par>
                  <p:par>
                    <p:cTn id="565" fill="hold">
                      <p:stCondLst>
                        <p:cond delay="indefinite"/>
                      </p:stCondLst>
                      <p:childTnLst>
                        <p:par>
                          <p:cTn id="566" fill="hold">
                            <p:stCondLst>
                              <p:cond delay="0"/>
                            </p:stCondLst>
                            <p:childTnLst>
                              <p:par>
                                <p:cTn id="567" presetID="22" presetClass="entr" presetSubtype="4" fill="hold" grpId="0" nodeType="clickEffect">
                                  <p:stCondLst>
                                    <p:cond delay="0"/>
                                  </p:stCondLst>
                                  <p:childTnLst>
                                    <p:set>
                                      <p:cBhvr>
                                        <p:cTn id="568" dur="1" fill="hold">
                                          <p:stCondLst>
                                            <p:cond delay="0"/>
                                          </p:stCondLst>
                                        </p:cTn>
                                        <p:tgtEl>
                                          <p:spTgt spid="170215"/>
                                        </p:tgtEl>
                                        <p:attrNameLst>
                                          <p:attrName>style.visibility</p:attrName>
                                        </p:attrNameLst>
                                      </p:cBhvr>
                                      <p:to>
                                        <p:strVal val="visible"/>
                                      </p:to>
                                    </p:set>
                                    <p:animEffect transition="in" filter="wipe(down)">
                                      <p:cBhvr>
                                        <p:cTn id="569" dur="500"/>
                                        <p:tgtEl>
                                          <p:spTgt spid="170215"/>
                                        </p:tgtEl>
                                      </p:cBhvr>
                                    </p:animEffect>
                                  </p:childTnLst>
                                </p:cTn>
                              </p:par>
                            </p:childTnLst>
                          </p:cTn>
                        </p:par>
                      </p:childTnLst>
                    </p:cTn>
                  </p:par>
                  <p:par>
                    <p:cTn id="570" fill="hold">
                      <p:stCondLst>
                        <p:cond delay="indefinite"/>
                      </p:stCondLst>
                      <p:childTnLst>
                        <p:par>
                          <p:cTn id="571" fill="hold">
                            <p:stCondLst>
                              <p:cond delay="0"/>
                            </p:stCondLst>
                            <p:childTnLst>
                              <p:par>
                                <p:cTn id="572" presetID="22" presetClass="entr" presetSubtype="8" fill="hold" grpId="0" nodeType="clickEffect">
                                  <p:stCondLst>
                                    <p:cond delay="0"/>
                                  </p:stCondLst>
                                  <p:childTnLst>
                                    <p:set>
                                      <p:cBhvr>
                                        <p:cTn id="573" dur="1" fill="hold">
                                          <p:stCondLst>
                                            <p:cond delay="0"/>
                                          </p:stCondLst>
                                        </p:cTn>
                                        <p:tgtEl>
                                          <p:spTgt spid="170216"/>
                                        </p:tgtEl>
                                        <p:attrNameLst>
                                          <p:attrName>style.visibility</p:attrName>
                                        </p:attrNameLst>
                                      </p:cBhvr>
                                      <p:to>
                                        <p:strVal val="visible"/>
                                      </p:to>
                                    </p:set>
                                    <p:animEffect transition="in" filter="wipe(left)">
                                      <p:cBhvr>
                                        <p:cTn id="574" dur="500"/>
                                        <p:tgtEl>
                                          <p:spTgt spid="170216"/>
                                        </p:tgtEl>
                                      </p:cBhvr>
                                    </p:animEffect>
                                  </p:childTnLst>
                                </p:cTn>
                              </p:par>
                            </p:childTnLst>
                          </p:cTn>
                        </p:par>
                      </p:childTnLst>
                    </p:cTn>
                  </p:par>
                  <p:par>
                    <p:cTn id="575" fill="hold">
                      <p:stCondLst>
                        <p:cond delay="indefinite"/>
                      </p:stCondLst>
                      <p:childTnLst>
                        <p:par>
                          <p:cTn id="576" fill="hold">
                            <p:stCondLst>
                              <p:cond delay="0"/>
                            </p:stCondLst>
                            <p:childTnLst>
                              <p:par>
                                <p:cTn id="577" presetID="22" presetClass="entr" presetSubtype="8" fill="hold" grpId="0" nodeType="clickEffect">
                                  <p:stCondLst>
                                    <p:cond delay="0"/>
                                  </p:stCondLst>
                                  <p:childTnLst>
                                    <p:set>
                                      <p:cBhvr>
                                        <p:cTn id="578" dur="1" fill="hold">
                                          <p:stCondLst>
                                            <p:cond delay="0"/>
                                          </p:stCondLst>
                                        </p:cTn>
                                        <p:tgtEl>
                                          <p:spTgt spid="170219"/>
                                        </p:tgtEl>
                                        <p:attrNameLst>
                                          <p:attrName>style.visibility</p:attrName>
                                        </p:attrNameLst>
                                      </p:cBhvr>
                                      <p:to>
                                        <p:strVal val="visible"/>
                                      </p:to>
                                    </p:set>
                                    <p:animEffect transition="in" filter="wipe(left)">
                                      <p:cBhvr>
                                        <p:cTn id="579" dur="500"/>
                                        <p:tgtEl>
                                          <p:spTgt spid="170219"/>
                                        </p:tgtEl>
                                      </p:cBhvr>
                                    </p:animEffect>
                                  </p:childTnLst>
                                </p:cTn>
                              </p:par>
                            </p:childTnLst>
                          </p:cTn>
                        </p:par>
                      </p:childTnLst>
                    </p:cTn>
                  </p:par>
                  <p:par>
                    <p:cTn id="580" fill="hold">
                      <p:stCondLst>
                        <p:cond delay="indefinite"/>
                      </p:stCondLst>
                      <p:childTnLst>
                        <p:par>
                          <p:cTn id="581" fill="hold">
                            <p:stCondLst>
                              <p:cond delay="0"/>
                            </p:stCondLst>
                            <p:childTnLst>
                              <p:par>
                                <p:cTn id="582" presetID="22" presetClass="entr" presetSubtype="4" fill="hold" grpId="0" nodeType="clickEffect">
                                  <p:stCondLst>
                                    <p:cond delay="0"/>
                                  </p:stCondLst>
                                  <p:childTnLst>
                                    <p:set>
                                      <p:cBhvr>
                                        <p:cTn id="583" dur="1" fill="hold">
                                          <p:stCondLst>
                                            <p:cond delay="0"/>
                                          </p:stCondLst>
                                        </p:cTn>
                                        <p:tgtEl>
                                          <p:spTgt spid="170217"/>
                                        </p:tgtEl>
                                        <p:attrNameLst>
                                          <p:attrName>style.visibility</p:attrName>
                                        </p:attrNameLst>
                                      </p:cBhvr>
                                      <p:to>
                                        <p:strVal val="visible"/>
                                      </p:to>
                                    </p:set>
                                    <p:animEffect transition="in" filter="wipe(down)">
                                      <p:cBhvr>
                                        <p:cTn id="584" dur="500"/>
                                        <p:tgtEl>
                                          <p:spTgt spid="170217"/>
                                        </p:tgtEl>
                                      </p:cBhvr>
                                    </p:animEffect>
                                  </p:childTnLst>
                                </p:cTn>
                              </p:par>
                            </p:childTnLst>
                          </p:cTn>
                        </p:par>
                      </p:childTnLst>
                    </p:cTn>
                  </p:par>
                  <p:par>
                    <p:cTn id="585" fill="hold">
                      <p:stCondLst>
                        <p:cond delay="indefinite"/>
                      </p:stCondLst>
                      <p:childTnLst>
                        <p:par>
                          <p:cTn id="586" fill="hold">
                            <p:stCondLst>
                              <p:cond delay="0"/>
                            </p:stCondLst>
                            <p:childTnLst>
                              <p:par>
                                <p:cTn id="587" presetID="22" presetClass="entr" presetSubtype="4" fill="hold" grpId="0" nodeType="clickEffect">
                                  <p:stCondLst>
                                    <p:cond delay="0"/>
                                  </p:stCondLst>
                                  <p:childTnLst>
                                    <p:set>
                                      <p:cBhvr>
                                        <p:cTn id="588" dur="1" fill="hold">
                                          <p:stCondLst>
                                            <p:cond delay="0"/>
                                          </p:stCondLst>
                                        </p:cTn>
                                        <p:tgtEl>
                                          <p:spTgt spid="170220"/>
                                        </p:tgtEl>
                                        <p:attrNameLst>
                                          <p:attrName>style.visibility</p:attrName>
                                        </p:attrNameLst>
                                      </p:cBhvr>
                                      <p:to>
                                        <p:strVal val="visible"/>
                                      </p:to>
                                    </p:set>
                                    <p:animEffect transition="in" filter="wipe(down)">
                                      <p:cBhvr>
                                        <p:cTn id="589" dur="500"/>
                                        <p:tgtEl>
                                          <p:spTgt spid="170220"/>
                                        </p:tgtEl>
                                      </p:cBhvr>
                                    </p:animEffect>
                                  </p:childTnLst>
                                </p:cTn>
                              </p:par>
                            </p:childTnLst>
                          </p:cTn>
                        </p:par>
                      </p:childTnLst>
                    </p:cTn>
                  </p:par>
                  <p:par>
                    <p:cTn id="590" fill="hold">
                      <p:stCondLst>
                        <p:cond delay="indefinite"/>
                      </p:stCondLst>
                      <p:childTnLst>
                        <p:par>
                          <p:cTn id="591" fill="hold">
                            <p:stCondLst>
                              <p:cond delay="0"/>
                            </p:stCondLst>
                            <p:childTnLst>
                              <p:par>
                                <p:cTn id="592" presetID="22" presetClass="entr" presetSubtype="8" fill="hold" grpId="0" nodeType="clickEffect">
                                  <p:stCondLst>
                                    <p:cond delay="0"/>
                                  </p:stCondLst>
                                  <p:childTnLst>
                                    <p:set>
                                      <p:cBhvr>
                                        <p:cTn id="593" dur="1" fill="hold">
                                          <p:stCondLst>
                                            <p:cond delay="0"/>
                                          </p:stCondLst>
                                        </p:cTn>
                                        <p:tgtEl>
                                          <p:spTgt spid="170221"/>
                                        </p:tgtEl>
                                        <p:attrNameLst>
                                          <p:attrName>style.visibility</p:attrName>
                                        </p:attrNameLst>
                                      </p:cBhvr>
                                      <p:to>
                                        <p:strVal val="visible"/>
                                      </p:to>
                                    </p:set>
                                    <p:animEffect transition="in" filter="wipe(left)">
                                      <p:cBhvr>
                                        <p:cTn id="594" dur="500"/>
                                        <p:tgtEl>
                                          <p:spTgt spid="170221"/>
                                        </p:tgtEl>
                                      </p:cBhvr>
                                    </p:animEffect>
                                  </p:childTnLst>
                                </p:cTn>
                              </p:par>
                            </p:childTnLst>
                          </p:cTn>
                        </p:par>
                      </p:childTnLst>
                    </p:cTn>
                  </p:par>
                  <p:par>
                    <p:cTn id="595" fill="hold">
                      <p:stCondLst>
                        <p:cond delay="indefinite"/>
                      </p:stCondLst>
                      <p:childTnLst>
                        <p:par>
                          <p:cTn id="596" fill="hold">
                            <p:stCondLst>
                              <p:cond delay="0"/>
                            </p:stCondLst>
                            <p:childTnLst>
                              <p:par>
                                <p:cTn id="597" presetID="22" presetClass="entr" presetSubtype="8" fill="hold" grpId="0" nodeType="clickEffect">
                                  <p:stCondLst>
                                    <p:cond delay="0"/>
                                  </p:stCondLst>
                                  <p:childTnLst>
                                    <p:set>
                                      <p:cBhvr>
                                        <p:cTn id="598" dur="1" fill="hold">
                                          <p:stCondLst>
                                            <p:cond delay="0"/>
                                          </p:stCondLst>
                                        </p:cTn>
                                        <p:tgtEl>
                                          <p:spTgt spid="170222"/>
                                        </p:tgtEl>
                                        <p:attrNameLst>
                                          <p:attrName>style.visibility</p:attrName>
                                        </p:attrNameLst>
                                      </p:cBhvr>
                                      <p:to>
                                        <p:strVal val="visible"/>
                                      </p:to>
                                    </p:set>
                                    <p:animEffect transition="in" filter="wipe(left)">
                                      <p:cBhvr>
                                        <p:cTn id="599" dur="500"/>
                                        <p:tgtEl>
                                          <p:spTgt spid="170222"/>
                                        </p:tgtEl>
                                      </p:cBhvr>
                                    </p:animEffect>
                                  </p:childTnLst>
                                </p:cTn>
                              </p:par>
                            </p:childTnLst>
                          </p:cTn>
                        </p:par>
                      </p:childTnLst>
                    </p:cTn>
                  </p:par>
                  <p:par>
                    <p:cTn id="600" fill="hold">
                      <p:stCondLst>
                        <p:cond delay="indefinite"/>
                      </p:stCondLst>
                      <p:childTnLst>
                        <p:par>
                          <p:cTn id="601" fill="hold">
                            <p:stCondLst>
                              <p:cond delay="0"/>
                            </p:stCondLst>
                            <p:childTnLst>
                              <p:par>
                                <p:cTn id="602" presetID="22" presetClass="entr" presetSubtype="8" fill="hold" grpId="0" nodeType="clickEffect">
                                  <p:stCondLst>
                                    <p:cond delay="0"/>
                                  </p:stCondLst>
                                  <p:childTnLst>
                                    <p:set>
                                      <p:cBhvr>
                                        <p:cTn id="603" dur="1" fill="hold">
                                          <p:stCondLst>
                                            <p:cond delay="0"/>
                                          </p:stCondLst>
                                        </p:cTn>
                                        <p:tgtEl>
                                          <p:spTgt spid="170223"/>
                                        </p:tgtEl>
                                        <p:attrNameLst>
                                          <p:attrName>style.visibility</p:attrName>
                                        </p:attrNameLst>
                                      </p:cBhvr>
                                      <p:to>
                                        <p:strVal val="visible"/>
                                      </p:to>
                                    </p:set>
                                    <p:animEffect transition="in" filter="wipe(left)">
                                      <p:cBhvr>
                                        <p:cTn id="604" dur="500"/>
                                        <p:tgtEl>
                                          <p:spTgt spid="170223"/>
                                        </p:tgtEl>
                                      </p:cBhvr>
                                    </p:animEffect>
                                  </p:childTnLst>
                                </p:cTn>
                              </p:par>
                            </p:childTnLst>
                          </p:cTn>
                        </p:par>
                      </p:childTnLst>
                    </p:cTn>
                  </p:par>
                  <p:par>
                    <p:cTn id="605" fill="hold">
                      <p:stCondLst>
                        <p:cond delay="indefinite"/>
                      </p:stCondLst>
                      <p:childTnLst>
                        <p:par>
                          <p:cTn id="606" fill="hold">
                            <p:stCondLst>
                              <p:cond delay="0"/>
                            </p:stCondLst>
                            <p:childTnLst>
                              <p:par>
                                <p:cTn id="607" presetID="22" presetClass="entr" presetSubtype="8" fill="hold" grpId="0" nodeType="clickEffect">
                                  <p:stCondLst>
                                    <p:cond delay="0"/>
                                  </p:stCondLst>
                                  <p:childTnLst>
                                    <p:set>
                                      <p:cBhvr>
                                        <p:cTn id="608" dur="1" fill="hold">
                                          <p:stCondLst>
                                            <p:cond delay="0"/>
                                          </p:stCondLst>
                                        </p:cTn>
                                        <p:tgtEl>
                                          <p:spTgt spid="170224"/>
                                        </p:tgtEl>
                                        <p:attrNameLst>
                                          <p:attrName>style.visibility</p:attrName>
                                        </p:attrNameLst>
                                      </p:cBhvr>
                                      <p:to>
                                        <p:strVal val="visible"/>
                                      </p:to>
                                    </p:set>
                                    <p:animEffect transition="in" filter="wipe(left)">
                                      <p:cBhvr>
                                        <p:cTn id="609" dur="500"/>
                                        <p:tgtEl>
                                          <p:spTgt spid="170224"/>
                                        </p:tgtEl>
                                      </p:cBhvr>
                                    </p:animEffect>
                                  </p:childTnLst>
                                </p:cTn>
                              </p:par>
                            </p:childTnLst>
                          </p:cTn>
                        </p:par>
                      </p:childTnLst>
                    </p:cTn>
                  </p:par>
                  <p:par>
                    <p:cTn id="610" fill="hold">
                      <p:stCondLst>
                        <p:cond delay="indefinite"/>
                      </p:stCondLst>
                      <p:childTnLst>
                        <p:par>
                          <p:cTn id="611" fill="hold">
                            <p:stCondLst>
                              <p:cond delay="0"/>
                            </p:stCondLst>
                            <p:childTnLst>
                              <p:par>
                                <p:cTn id="612" presetID="22" presetClass="entr" presetSubtype="8" fill="hold" grpId="0" nodeType="clickEffect">
                                  <p:stCondLst>
                                    <p:cond delay="0"/>
                                  </p:stCondLst>
                                  <p:childTnLst>
                                    <p:set>
                                      <p:cBhvr>
                                        <p:cTn id="613" dur="1" fill="hold">
                                          <p:stCondLst>
                                            <p:cond delay="0"/>
                                          </p:stCondLst>
                                        </p:cTn>
                                        <p:tgtEl>
                                          <p:spTgt spid="170225"/>
                                        </p:tgtEl>
                                        <p:attrNameLst>
                                          <p:attrName>style.visibility</p:attrName>
                                        </p:attrNameLst>
                                      </p:cBhvr>
                                      <p:to>
                                        <p:strVal val="visible"/>
                                      </p:to>
                                    </p:set>
                                    <p:animEffect transition="in" filter="wipe(left)">
                                      <p:cBhvr>
                                        <p:cTn id="614" dur="500"/>
                                        <p:tgtEl>
                                          <p:spTgt spid="170225"/>
                                        </p:tgtEl>
                                      </p:cBhvr>
                                    </p:animEffect>
                                  </p:childTnLst>
                                </p:cTn>
                              </p:par>
                            </p:childTnLst>
                          </p:cTn>
                        </p:par>
                      </p:childTnLst>
                    </p:cTn>
                  </p:par>
                  <p:par>
                    <p:cTn id="615" fill="hold">
                      <p:stCondLst>
                        <p:cond delay="indefinite"/>
                      </p:stCondLst>
                      <p:childTnLst>
                        <p:par>
                          <p:cTn id="616" fill="hold">
                            <p:stCondLst>
                              <p:cond delay="0"/>
                            </p:stCondLst>
                            <p:childTnLst>
                              <p:par>
                                <p:cTn id="617" presetID="22" presetClass="entr" presetSubtype="8" fill="hold" grpId="0" nodeType="clickEffect">
                                  <p:stCondLst>
                                    <p:cond delay="0"/>
                                  </p:stCondLst>
                                  <p:childTnLst>
                                    <p:set>
                                      <p:cBhvr>
                                        <p:cTn id="618" dur="1" fill="hold">
                                          <p:stCondLst>
                                            <p:cond delay="0"/>
                                          </p:stCondLst>
                                        </p:cTn>
                                        <p:tgtEl>
                                          <p:spTgt spid="170226"/>
                                        </p:tgtEl>
                                        <p:attrNameLst>
                                          <p:attrName>style.visibility</p:attrName>
                                        </p:attrNameLst>
                                      </p:cBhvr>
                                      <p:to>
                                        <p:strVal val="visible"/>
                                      </p:to>
                                    </p:set>
                                    <p:animEffect transition="in" filter="wipe(left)">
                                      <p:cBhvr>
                                        <p:cTn id="619" dur="500"/>
                                        <p:tgtEl>
                                          <p:spTgt spid="170226"/>
                                        </p:tgtEl>
                                      </p:cBhvr>
                                    </p:animEffect>
                                  </p:childTnLst>
                                </p:cTn>
                              </p:par>
                            </p:childTnLst>
                          </p:cTn>
                        </p:par>
                      </p:childTnLst>
                    </p:cTn>
                  </p:par>
                  <p:par>
                    <p:cTn id="620" fill="hold">
                      <p:stCondLst>
                        <p:cond delay="indefinite"/>
                      </p:stCondLst>
                      <p:childTnLst>
                        <p:par>
                          <p:cTn id="621" fill="hold">
                            <p:stCondLst>
                              <p:cond delay="0"/>
                            </p:stCondLst>
                            <p:childTnLst>
                              <p:par>
                                <p:cTn id="622" presetID="22" presetClass="entr" presetSubtype="8" fill="hold" grpId="0" nodeType="clickEffect">
                                  <p:stCondLst>
                                    <p:cond delay="0"/>
                                  </p:stCondLst>
                                  <p:childTnLst>
                                    <p:set>
                                      <p:cBhvr>
                                        <p:cTn id="623" dur="1" fill="hold">
                                          <p:stCondLst>
                                            <p:cond delay="0"/>
                                          </p:stCondLst>
                                        </p:cTn>
                                        <p:tgtEl>
                                          <p:spTgt spid="170227"/>
                                        </p:tgtEl>
                                        <p:attrNameLst>
                                          <p:attrName>style.visibility</p:attrName>
                                        </p:attrNameLst>
                                      </p:cBhvr>
                                      <p:to>
                                        <p:strVal val="visible"/>
                                      </p:to>
                                    </p:set>
                                    <p:animEffect transition="in" filter="wipe(left)">
                                      <p:cBhvr>
                                        <p:cTn id="624" dur="500"/>
                                        <p:tgtEl>
                                          <p:spTgt spid="170227"/>
                                        </p:tgtEl>
                                      </p:cBhvr>
                                    </p:animEffect>
                                  </p:childTnLst>
                                </p:cTn>
                              </p:par>
                            </p:childTnLst>
                          </p:cTn>
                        </p:par>
                      </p:childTnLst>
                    </p:cTn>
                  </p:par>
                  <p:par>
                    <p:cTn id="625" fill="hold">
                      <p:stCondLst>
                        <p:cond delay="indefinite"/>
                      </p:stCondLst>
                      <p:childTnLst>
                        <p:par>
                          <p:cTn id="626" fill="hold">
                            <p:stCondLst>
                              <p:cond delay="0"/>
                            </p:stCondLst>
                            <p:childTnLst>
                              <p:par>
                                <p:cTn id="627" presetID="22" presetClass="entr" presetSubtype="8" fill="hold" grpId="0" nodeType="clickEffect">
                                  <p:stCondLst>
                                    <p:cond delay="0"/>
                                  </p:stCondLst>
                                  <p:childTnLst>
                                    <p:set>
                                      <p:cBhvr>
                                        <p:cTn id="628" dur="1" fill="hold">
                                          <p:stCondLst>
                                            <p:cond delay="0"/>
                                          </p:stCondLst>
                                        </p:cTn>
                                        <p:tgtEl>
                                          <p:spTgt spid="170228"/>
                                        </p:tgtEl>
                                        <p:attrNameLst>
                                          <p:attrName>style.visibility</p:attrName>
                                        </p:attrNameLst>
                                      </p:cBhvr>
                                      <p:to>
                                        <p:strVal val="visible"/>
                                      </p:to>
                                    </p:set>
                                    <p:animEffect transition="in" filter="wipe(left)">
                                      <p:cBhvr>
                                        <p:cTn id="629" dur="500"/>
                                        <p:tgtEl>
                                          <p:spTgt spid="170228"/>
                                        </p:tgtEl>
                                      </p:cBhvr>
                                    </p:animEffect>
                                  </p:childTnLst>
                                </p:cTn>
                              </p:par>
                            </p:childTnLst>
                          </p:cTn>
                        </p:par>
                      </p:childTnLst>
                    </p:cTn>
                  </p:par>
                  <p:par>
                    <p:cTn id="630" fill="hold">
                      <p:stCondLst>
                        <p:cond delay="indefinite"/>
                      </p:stCondLst>
                      <p:childTnLst>
                        <p:par>
                          <p:cTn id="631" fill="hold">
                            <p:stCondLst>
                              <p:cond delay="0"/>
                            </p:stCondLst>
                            <p:childTnLst>
                              <p:par>
                                <p:cTn id="632" presetID="22" presetClass="entr" presetSubtype="8" fill="hold" grpId="0" nodeType="clickEffect">
                                  <p:stCondLst>
                                    <p:cond delay="0"/>
                                  </p:stCondLst>
                                  <p:childTnLst>
                                    <p:set>
                                      <p:cBhvr>
                                        <p:cTn id="633" dur="1" fill="hold">
                                          <p:stCondLst>
                                            <p:cond delay="0"/>
                                          </p:stCondLst>
                                        </p:cTn>
                                        <p:tgtEl>
                                          <p:spTgt spid="170229"/>
                                        </p:tgtEl>
                                        <p:attrNameLst>
                                          <p:attrName>style.visibility</p:attrName>
                                        </p:attrNameLst>
                                      </p:cBhvr>
                                      <p:to>
                                        <p:strVal val="visible"/>
                                      </p:to>
                                    </p:set>
                                    <p:animEffect transition="in" filter="wipe(left)">
                                      <p:cBhvr>
                                        <p:cTn id="634" dur="500"/>
                                        <p:tgtEl>
                                          <p:spTgt spid="170229"/>
                                        </p:tgtEl>
                                      </p:cBhvr>
                                    </p:animEffect>
                                  </p:childTnLst>
                                </p:cTn>
                              </p:par>
                            </p:childTnLst>
                          </p:cTn>
                        </p:par>
                      </p:childTnLst>
                    </p:cTn>
                  </p:par>
                  <p:par>
                    <p:cTn id="635" fill="hold">
                      <p:stCondLst>
                        <p:cond delay="indefinite"/>
                      </p:stCondLst>
                      <p:childTnLst>
                        <p:par>
                          <p:cTn id="636" fill="hold">
                            <p:stCondLst>
                              <p:cond delay="0"/>
                            </p:stCondLst>
                            <p:childTnLst>
                              <p:par>
                                <p:cTn id="637" presetID="22" presetClass="entr" presetSubtype="2" fill="hold" grpId="0" nodeType="clickEffect">
                                  <p:stCondLst>
                                    <p:cond delay="0"/>
                                  </p:stCondLst>
                                  <p:childTnLst>
                                    <p:set>
                                      <p:cBhvr>
                                        <p:cTn id="638" dur="1" fill="hold">
                                          <p:stCondLst>
                                            <p:cond delay="0"/>
                                          </p:stCondLst>
                                        </p:cTn>
                                        <p:tgtEl>
                                          <p:spTgt spid="170230"/>
                                        </p:tgtEl>
                                        <p:attrNameLst>
                                          <p:attrName>style.visibility</p:attrName>
                                        </p:attrNameLst>
                                      </p:cBhvr>
                                      <p:to>
                                        <p:strVal val="visible"/>
                                      </p:to>
                                    </p:set>
                                    <p:animEffect transition="in" filter="wipe(right)">
                                      <p:cBhvr>
                                        <p:cTn id="639" dur="500"/>
                                        <p:tgtEl>
                                          <p:spTgt spid="170230"/>
                                        </p:tgtEl>
                                      </p:cBhvr>
                                    </p:animEffect>
                                  </p:childTnLst>
                                </p:cTn>
                              </p:par>
                            </p:childTnLst>
                          </p:cTn>
                        </p:par>
                      </p:childTnLst>
                    </p:cTn>
                  </p:par>
                  <p:par>
                    <p:cTn id="640" fill="hold">
                      <p:stCondLst>
                        <p:cond delay="indefinite"/>
                      </p:stCondLst>
                      <p:childTnLst>
                        <p:par>
                          <p:cTn id="641" fill="hold">
                            <p:stCondLst>
                              <p:cond delay="0"/>
                            </p:stCondLst>
                            <p:childTnLst>
                              <p:par>
                                <p:cTn id="642" presetID="22" presetClass="entr" presetSubtype="8" fill="hold" grpId="0" nodeType="clickEffect">
                                  <p:stCondLst>
                                    <p:cond delay="0"/>
                                  </p:stCondLst>
                                  <p:childTnLst>
                                    <p:set>
                                      <p:cBhvr>
                                        <p:cTn id="643" dur="1" fill="hold">
                                          <p:stCondLst>
                                            <p:cond delay="0"/>
                                          </p:stCondLst>
                                        </p:cTn>
                                        <p:tgtEl>
                                          <p:spTgt spid="170231"/>
                                        </p:tgtEl>
                                        <p:attrNameLst>
                                          <p:attrName>style.visibility</p:attrName>
                                        </p:attrNameLst>
                                      </p:cBhvr>
                                      <p:to>
                                        <p:strVal val="visible"/>
                                      </p:to>
                                    </p:set>
                                    <p:animEffect transition="in" filter="wipe(left)">
                                      <p:cBhvr>
                                        <p:cTn id="644" dur="500"/>
                                        <p:tgtEl>
                                          <p:spTgt spid="170231"/>
                                        </p:tgtEl>
                                      </p:cBhvr>
                                    </p:animEffect>
                                  </p:childTnLst>
                                </p:cTn>
                              </p:par>
                            </p:childTnLst>
                          </p:cTn>
                        </p:par>
                      </p:childTnLst>
                    </p:cTn>
                  </p:par>
                  <p:par>
                    <p:cTn id="645" fill="hold">
                      <p:stCondLst>
                        <p:cond delay="indefinite"/>
                      </p:stCondLst>
                      <p:childTnLst>
                        <p:par>
                          <p:cTn id="646" fill="hold">
                            <p:stCondLst>
                              <p:cond delay="0"/>
                            </p:stCondLst>
                            <p:childTnLst>
                              <p:par>
                                <p:cTn id="647" presetID="22" presetClass="entr" presetSubtype="8" fill="hold" grpId="0" nodeType="clickEffect">
                                  <p:stCondLst>
                                    <p:cond delay="0"/>
                                  </p:stCondLst>
                                  <p:childTnLst>
                                    <p:set>
                                      <p:cBhvr>
                                        <p:cTn id="648" dur="1" fill="hold">
                                          <p:stCondLst>
                                            <p:cond delay="0"/>
                                          </p:stCondLst>
                                        </p:cTn>
                                        <p:tgtEl>
                                          <p:spTgt spid="170232"/>
                                        </p:tgtEl>
                                        <p:attrNameLst>
                                          <p:attrName>style.visibility</p:attrName>
                                        </p:attrNameLst>
                                      </p:cBhvr>
                                      <p:to>
                                        <p:strVal val="visible"/>
                                      </p:to>
                                    </p:set>
                                    <p:animEffect transition="in" filter="wipe(left)">
                                      <p:cBhvr>
                                        <p:cTn id="649" dur="500"/>
                                        <p:tgtEl>
                                          <p:spTgt spid="170232"/>
                                        </p:tgtEl>
                                      </p:cBhvr>
                                    </p:animEffect>
                                  </p:childTnLst>
                                </p:cTn>
                              </p:par>
                            </p:childTnLst>
                          </p:cTn>
                        </p:par>
                      </p:childTnLst>
                    </p:cTn>
                  </p:par>
                  <p:par>
                    <p:cTn id="650" fill="hold">
                      <p:stCondLst>
                        <p:cond delay="indefinite"/>
                      </p:stCondLst>
                      <p:childTnLst>
                        <p:par>
                          <p:cTn id="651" fill="hold">
                            <p:stCondLst>
                              <p:cond delay="0"/>
                            </p:stCondLst>
                            <p:childTnLst>
                              <p:par>
                                <p:cTn id="652" presetID="22" presetClass="entr" presetSubtype="8" fill="hold" grpId="0" nodeType="clickEffect">
                                  <p:stCondLst>
                                    <p:cond delay="0"/>
                                  </p:stCondLst>
                                  <p:childTnLst>
                                    <p:set>
                                      <p:cBhvr>
                                        <p:cTn id="653" dur="1" fill="hold">
                                          <p:stCondLst>
                                            <p:cond delay="0"/>
                                          </p:stCondLst>
                                        </p:cTn>
                                        <p:tgtEl>
                                          <p:spTgt spid="170233"/>
                                        </p:tgtEl>
                                        <p:attrNameLst>
                                          <p:attrName>style.visibility</p:attrName>
                                        </p:attrNameLst>
                                      </p:cBhvr>
                                      <p:to>
                                        <p:strVal val="visible"/>
                                      </p:to>
                                    </p:set>
                                    <p:animEffect transition="in" filter="wipe(left)">
                                      <p:cBhvr>
                                        <p:cTn id="654" dur="500"/>
                                        <p:tgtEl>
                                          <p:spTgt spid="170233"/>
                                        </p:tgtEl>
                                      </p:cBhvr>
                                    </p:animEffect>
                                  </p:childTnLst>
                                </p:cTn>
                              </p:par>
                            </p:childTnLst>
                          </p:cTn>
                        </p:par>
                      </p:childTnLst>
                    </p:cTn>
                  </p:par>
                  <p:par>
                    <p:cTn id="655" fill="hold">
                      <p:stCondLst>
                        <p:cond delay="indefinite"/>
                      </p:stCondLst>
                      <p:childTnLst>
                        <p:par>
                          <p:cTn id="656" fill="hold">
                            <p:stCondLst>
                              <p:cond delay="0"/>
                            </p:stCondLst>
                            <p:childTnLst>
                              <p:par>
                                <p:cTn id="657" presetID="22" presetClass="entr" presetSubtype="8" fill="hold" grpId="0" nodeType="clickEffect">
                                  <p:stCondLst>
                                    <p:cond delay="0"/>
                                  </p:stCondLst>
                                  <p:childTnLst>
                                    <p:set>
                                      <p:cBhvr>
                                        <p:cTn id="658" dur="1" fill="hold">
                                          <p:stCondLst>
                                            <p:cond delay="0"/>
                                          </p:stCondLst>
                                        </p:cTn>
                                        <p:tgtEl>
                                          <p:spTgt spid="170234"/>
                                        </p:tgtEl>
                                        <p:attrNameLst>
                                          <p:attrName>style.visibility</p:attrName>
                                        </p:attrNameLst>
                                      </p:cBhvr>
                                      <p:to>
                                        <p:strVal val="visible"/>
                                      </p:to>
                                    </p:set>
                                    <p:animEffect transition="in" filter="wipe(left)">
                                      <p:cBhvr>
                                        <p:cTn id="659" dur="500"/>
                                        <p:tgtEl>
                                          <p:spTgt spid="170234"/>
                                        </p:tgtEl>
                                      </p:cBhvr>
                                    </p:animEffect>
                                  </p:childTnLst>
                                </p:cTn>
                              </p:par>
                            </p:childTnLst>
                          </p:cTn>
                        </p:par>
                      </p:childTnLst>
                    </p:cTn>
                  </p:par>
                  <p:par>
                    <p:cTn id="660" fill="hold">
                      <p:stCondLst>
                        <p:cond delay="indefinite"/>
                      </p:stCondLst>
                      <p:childTnLst>
                        <p:par>
                          <p:cTn id="661" fill="hold">
                            <p:stCondLst>
                              <p:cond delay="0"/>
                            </p:stCondLst>
                            <p:childTnLst>
                              <p:par>
                                <p:cTn id="662" presetID="22" presetClass="entr" presetSubtype="8" fill="hold" grpId="0" nodeType="clickEffect">
                                  <p:stCondLst>
                                    <p:cond delay="0"/>
                                  </p:stCondLst>
                                  <p:childTnLst>
                                    <p:set>
                                      <p:cBhvr>
                                        <p:cTn id="663" dur="1" fill="hold">
                                          <p:stCondLst>
                                            <p:cond delay="0"/>
                                          </p:stCondLst>
                                        </p:cTn>
                                        <p:tgtEl>
                                          <p:spTgt spid="170235"/>
                                        </p:tgtEl>
                                        <p:attrNameLst>
                                          <p:attrName>style.visibility</p:attrName>
                                        </p:attrNameLst>
                                      </p:cBhvr>
                                      <p:to>
                                        <p:strVal val="visible"/>
                                      </p:to>
                                    </p:set>
                                    <p:animEffect transition="in" filter="wipe(left)">
                                      <p:cBhvr>
                                        <p:cTn id="664" dur="500"/>
                                        <p:tgtEl>
                                          <p:spTgt spid="170235"/>
                                        </p:tgtEl>
                                      </p:cBhvr>
                                    </p:animEffect>
                                  </p:childTnLst>
                                </p:cTn>
                              </p:par>
                            </p:childTnLst>
                          </p:cTn>
                        </p:par>
                      </p:childTnLst>
                    </p:cTn>
                  </p:par>
                  <p:par>
                    <p:cTn id="665" fill="hold">
                      <p:stCondLst>
                        <p:cond delay="indefinite"/>
                      </p:stCondLst>
                      <p:childTnLst>
                        <p:par>
                          <p:cTn id="666" fill="hold">
                            <p:stCondLst>
                              <p:cond delay="0"/>
                            </p:stCondLst>
                            <p:childTnLst>
                              <p:par>
                                <p:cTn id="667" presetID="22" presetClass="entr" presetSubtype="8" fill="hold" grpId="0" nodeType="clickEffect">
                                  <p:stCondLst>
                                    <p:cond delay="0"/>
                                  </p:stCondLst>
                                  <p:childTnLst>
                                    <p:set>
                                      <p:cBhvr>
                                        <p:cTn id="668" dur="1" fill="hold">
                                          <p:stCondLst>
                                            <p:cond delay="0"/>
                                          </p:stCondLst>
                                        </p:cTn>
                                        <p:tgtEl>
                                          <p:spTgt spid="170236"/>
                                        </p:tgtEl>
                                        <p:attrNameLst>
                                          <p:attrName>style.visibility</p:attrName>
                                        </p:attrNameLst>
                                      </p:cBhvr>
                                      <p:to>
                                        <p:strVal val="visible"/>
                                      </p:to>
                                    </p:set>
                                    <p:animEffect transition="in" filter="wipe(left)">
                                      <p:cBhvr>
                                        <p:cTn id="669" dur="500"/>
                                        <p:tgtEl>
                                          <p:spTgt spid="170236"/>
                                        </p:tgtEl>
                                      </p:cBhvr>
                                    </p:animEffect>
                                  </p:childTnLst>
                                </p:cTn>
                              </p:par>
                            </p:childTnLst>
                          </p:cTn>
                        </p:par>
                      </p:childTnLst>
                    </p:cTn>
                  </p:par>
                  <p:par>
                    <p:cTn id="670" fill="hold">
                      <p:stCondLst>
                        <p:cond delay="indefinite"/>
                      </p:stCondLst>
                      <p:childTnLst>
                        <p:par>
                          <p:cTn id="671" fill="hold">
                            <p:stCondLst>
                              <p:cond delay="0"/>
                            </p:stCondLst>
                            <p:childTnLst>
                              <p:par>
                                <p:cTn id="672" presetID="22" presetClass="entr" presetSubtype="8" fill="hold" grpId="0" nodeType="clickEffect">
                                  <p:stCondLst>
                                    <p:cond delay="0"/>
                                  </p:stCondLst>
                                  <p:childTnLst>
                                    <p:set>
                                      <p:cBhvr>
                                        <p:cTn id="673" dur="1" fill="hold">
                                          <p:stCondLst>
                                            <p:cond delay="0"/>
                                          </p:stCondLst>
                                        </p:cTn>
                                        <p:tgtEl>
                                          <p:spTgt spid="170237"/>
                                        </p:tgtEl>
                                        <p:attrNameLst>
                                          <p:attrName>style.visibility</p:attrName>
                                        </p:attrNameLst>
                                      </p:cBhvr>
                                      <p:to>
                                        <p:strVal val="visible"/>
                                      </p:to>
                                    </p:set>
                                    <p:animEffect transition="in" filter="wipe(left)">
                                      <p:cBhvr>
                                        <p:cTn id="674" dur="500"/>
                                        <p:tgtEl>
                                          <p:spTgt spid="170237"/>
                                        </p:tgtEl>
                                      </p:cBhvr>
                                    </p:animEffect>
                                  </p:childTnLst>
                                </p:cTn>
                              </p:par>
                            </p:childTnLst>
                          </p:cTn>
                        </p:par>
                      </p:childTnLst>
                    </p:cTn>
                  </p:par>
                  <p:par>
                    <p:cTn id="675" fill="hold">
                      <p:stCondLst>
                        <p:cond delay="indefinite"/>
                      </p:stCondLst>
                      <p:childTnLst>
                        <p:par>
                          <p:cTn id="676" fill="hold">
                            <p:stCondLst>
                              <p:cond delay="0"/>
                            </p:stCondLst>
                            <p:childTnLst>
                              <p:par>
                                <p:cTn id="677" presetID="22" presetClass="entr" presetSubtype="8" fill="hold" grpId="0" nodeType="clickEffect">
                                  <p:stCondLst>
                                    <p:cond delay="0"/>
                                  </p:stCondLst>
                                  <p:childTnLst>
                                    <p:set>
                                      <p:cBhvr>
                                        <p:cTn id="678" dur="1" fill="hold">
                                          <p:stCondLst>
                                            <p:cond delay="0"/>
                                          </p:stCondLst>
                                        </p:cTn>
                                        <p:tgtEl>
                                          <p:spTgt spid="170238"/>
                                        </p:tgtEl>
                                        <p:attrNameLst>
                                          <p:attrName>style.visibility</p:attrName>
                                        </p:attrNameLst>
                                      </p:cBhvr>
                                      <p:to>
                                        <p:strVal val="visible"/>
                                      </p:to>
                                    </p:set>
                                    <p:animEffect transition="in" filter="wipe(left)">
                                      <p:cBhvr>
                                        <p:cTn id="679" dur="500"/>
                                        <p:tgtEl>
                                          <p:spTgt spid="170238"/>
                                        </p:tgtEl>
                                      </p:cBhvr>
                                    </p:animEffect>
                                  </p:childTnLst>
                                </p:cTn>
                              </p:par>
                            </p:childTnLst>
                          </p:cTn>
                        </p:par>
                      </p:childTnLst>
                    </p:cTn>
                  </p:par>
                  <p:par>
                    <p:cTn id="680" fill="hold">
                      <p:stCondLst>
                        <p:cond delay="indefinite"/>
                      </p:stCondLst>
                      <p:childTnLst>
                        <p:par>
                          <p:cTn id="681" fill="hold">
                            <p:stCondLst>
                              <p:cond delay="0"/>
                            </p:stCondLst>
                            <p:childTnLst>
                              <p:par>
                                <p:cTn id="682" presetID="22" presetClass="entr" presetSubtype="8" fill="hold" grpId="0" nodeType="clickEffect">
                                  <p:stCondLst>
                                    <p:cond delay="0"/>
                                  </p:stCondLst>
                                  <p:childTnLst>
                                    <p:set>
                                      <p:cBhvr>
                                        <p:cTn id="683" dur="1" fill="hold">
                                          <p:stCondLst>
                                            <p:cond delay="0"/>
                                          </p:stCondLst>
                                        </p:cTn>
                                        <p:tgtEl>
                                          <p:spTgt spid="170239"/>
                                        </p:tgtEl>
                                        <p:attrNameLst>
                                          <p:attrName>style.visibility</p:attrName>
                                        </p:attrNameLst>
                                      </p:cBhvr>
                                      <p:to>
                                        <p:strVal val="visible"/>
                                      </p:to>
                                    </p:set>
                                    <p:animEffect transition="in" filter="wipe(left)">
                                      <p:cBhvr>
                                        <p:cTn id="684" dur="500"/>
                                        <p:tgtEl>
                                          <p:spTgt spid="170239"/>
                                        </p:tgtEl>
                                      </p:cBhvr>
                                    </p:animEffect>
                                  </p:childTnLst>
                                </p:cTn>
                              </p:par>
                            </p:childTnLst>
                          </p:cTn>
                        </p:par>
                      </p:childTnLst>
                    </p:cTn>
                  </p:par>
                  <p:par>
                    <p:cTn id="685" fill="hold">
                      <p:stCondLst>
                        <p:cond delay="indefinite"/>
                      </p:stCondLst>
                      <p:childTnLst>
                        <p:par>
                          <p:cTn id="686" fill="hold">
                            <p:stCondLst>
                              <p:cond delay="0"/>
                            </p:stCondLst>
                            <p:childTnLst>
                              <p:par>
                                <p:cTn id="687" presetID="22" presetClass="entr" presetSubtype="8" fill="hold" grpId="0" nodeType="clickEffect">
                                  <p:stCondLst>
                                    <p:cond delay="0"/>
                                  </p:stCondLst>
                                  <p:childTnLst>
                                    <p:set>
                                      <p:cBhvr>
                                        <p:cTn id="688" dur="1" fill="hold">
                                          <p:stCondLst>
                                            <p:cond delay="0"/>
                                          </p:stCondLst>
                                        </p:cTn>
                                        <p:tgtEl>
                                          <p:spTgt spid="170240"/>
                                        </p:tgtEl>
                                        <p:attrNameLst>
                                          <p:attrName>style.visibility</p:attrName>
                                        </p:attrNameLst>
                                      </p:cBhvr>
                                      <p:to>
                                        <p:strVal val="visible"/>
                                      </p:to>
                                    </p:set>
                                    <p:animEffect transition="in" filter="wipe(left)">
                                      <p:cBhvr>
                                        <p:cTn id="689" dur="500"/>
                                        <p:tgtEl>
                                          <p:spTgt spid="170240"/>
                                        </p:tgtEl>
                                      </p:cBhvr>
                                    </p:animEffect>
                                  </p:childTnLst>
                                </p:cTn>
                              </p:par>
                            </p:childTnLst>
                          </p:cTn>
                        </p:par>
                      </p:childTnLst>
                    </p:cTn>
                  </p:par>
                  <p:par>
                    <p:cTn id="690" fill="hold">
                      <p:stCondLst>
                        <p:cond delay="indefinite"/>
                      </p:stCondLst>
                      <p:childTnLst>
                        <p:par>
                          <p:cTn id="691" fill="hold">
                            <p:stCondLst>
                              <p:cond delay="0"/>
                            </p:stCondLst>
                            <p:childTnLst>
                              <p:par>
                                <p:cTn id="692" presetID="22" presetClass="entr" presetSubtype="8" fill="hold" grpId="0" nodeType="clickEffect">
                                  <p:stCondLst>
                                    <p:cond delay="0"/>
                                  </p:stCondLst>
                                  <p:childTnLst>
                                    <p:set>
                                      <p:cBhvr>
                                        <p:cTn id="693" dur="1" fill="hold">
                                          <p:stCondLst>
                                            <p:cond delay="0"/>
                                          </p:stCondLst>
                                        </p:cTn>
                                        <p:tgtEl>
                                          <p:spTgt spid="170241"/>
                                        </p:tgtEl>
                                        <p:attrNameLst>
                                          <p:attrName>style.visibility</p:attrName>
                                        </p:attrNameLst>
                                      </p:cBhvr>
                                      <p:to>
                                        <p:strVal val="visible"/>
                                      </p:to>
                                    </p:set>
                                    <p:animEffect transition="in" filter="wipe(left)">
                                      <p:cBhvr>
                                        <p:cTn id="694" dur="500"/>
                                        <p:tgtEl>
                                          <p:spTgt spid="170241"/>
                                        </p:tgtEl>
                                      </p:cBhvr>
                                    </p:animEffect>
                                  </p:childTnLst>
                                </p:cTn>
                              </p:par>
                            </p:childTnLst>
                          </p:cTn>
                        </p:par>
                      </p:childTnLst>
                    </p:cTn>
                  </p:par>
                  <p:par>
                    <p:cTn id="695" fill="hold">
                      <p:stCondLst>
                        <p:cond delay="indefinite"/>
                      </p:stCondLst>
                      <p:childTnLst>
                        <p:par>
                          <p:cTn id="696" fill="hold">
                            <p:stCondLst>
                              <p:cond delay="0"/>
                            </p:stCondLst>
                            <p:childTnLst>
                              <p:par>
                                <p:cTn id="697" presetID="22" presetClass="entr" presetSubtype="1" fill="hold" grpId="0" nodeType="clickEffect">
                                  <p:stCondLst>
                                    <p:cond delay="0"/>
                                  </p:stCondLst>
                                  <p:childTnLst>
                                    <p:set>
                                      <p:cBhvr>
                                        <p:cTn id="698" dur="1" fill="hold">
                                          <p:stCondLst>
                                            <p:cond delay="0"/>
                                          </p:stCondLst>
                                        </p:cTn>
                                        <p:tgtEl>
                                          <p:spTgt spid="170242"/>
                                        </p:tgtEl>
                                        <p:attrNameLst>
                                          <p:attrName>style.visibility</p:attrName>
                                        </p:attrNameLst>
                                      </p:cBhvr>
                                      <p:to>
                                        <p:strVal val="visible"/>
                                      </p:to>
                                    </p:set>
                                    <p:animEffect transition="in" filter="wipe(up)">
                                      <p:cBhvr>
                                        <p:cTn id="699" dur="500"/>
                                        <p:tgtEl>
                                          <p:spTgt spid="170242"/>
                                        </p:tgtEl>
                                      </p:cBhvr>
                                    </p:animEffect>
                                  </p:childTnLst>
                                </p:cTn>
                              </p:par>
                            </p:childTnLst>
                          </p:cTn>
                        </p:par>
                      </p:childTnLst>
                    </p:cTn>
                  </p:par>
                  <p:par>
                    <p:cTn id="700" fill="hold">
                      <p:stCondLst>
                        <p:cond delay="indefinite"/>
                      </p:stCondLst>
                      <p:childTnLst>
                        <p:par>
                          <p:cTn id="701" fill="hold">
                            <p:stCondLst>
                              <p:cond delay="0"/>
                            </p:stCondLst>
                            <p:childTnLst>
                              <p:par>
                                <p:cTn id="702" presetID="22" presetClass="entr" presetSubtype="4" fill="hold" grpId="0" nodeType="clickEffect">
                                  <p:stCondLst>
                                    <p:cond delay="0"/>
                                  </p:stCondLst>
                                  <p:childTnLst>
                                    <p:set>
                                      <p:cBhvr>
                                        <p:cTn id="703" dur="1" fill="hold">
                                          <p:stCondLst>
                                            <p:cond delay="0"/>
                                          </p:stCondLst>
                                        </p:cTn>
                                        <p:tgtEl>
                                          <p:spTgt spid="170243"/>
                                        </p:tgtEl>
                                        <p:attrNameLst>
                                          <p:attrName>style.visibility</p:attrName>
                                        </p:attrNameLst>
                                      </p:cBhvr>
                                      <p:to>
                                        <p:strVal val="visible"/>
                                      </p:to>
                                    </p:set>
                                    <p:animEffect transition="in" filter="wipe(down)">
                                      <p:cBhvr>
                                        <p:cTn id="704" dur="500"/>
                                        <p:tgtEl>
                                          <p:spTgt spid="170243"/>
                                        </p:tgtEl>
                                      </p:cBhvr>
                                    </p:animEffect>
                                  </p:childTnLst>
                                </p:cTn>
                              </p:par>
                            </p:childTnLst>
                          </p:cTn>
                        </p:par>
                      </p:childTnLst>
                    </p:cTn>
                  </p:par>
                  <p:par>
                    <p:cTn id="705" fill="hold">
                      <p:stCondLst>
                        <p:cond delay="indefinite"/>
                      </p:stCondLst>
                      <p:childTnLst>
                        <p:par>
                          <p:cTn id="706" fill="hold">
                            <p:stCondLst>
                              <p:cond delay="0"/>
                            </p:stCondLst>
                            <p:childTnLst>
                              <p:par>
                                <p:cTn id="707" presetID="22" presetClass="entr" presetSubtype="4" fill="hold" grpId="0" nodeType="clickEffect">
                                  <p:stCondLst>
                                    <p:cond delay="0"/>
                                  </p:stCondLst>
                                  <p:childTnLst>
                                    <p:set>
                                      <p:cBhvr>
                                        <p:cTn id="708" dur="1" fill="hold">
                                          <p:stCondLst>
                                            <p:cond delay="0"/>
                                          </p:stCondLst>
                                        </p:cTn>
                                        <p:tgtEl>
                                          <p:spTgt spid="170244"/>
                                        </p:tgtEl>
                                        <p:attrNameLst>
                                          <p:attrName>style.visibility</p:attrName>
                                        </p:attrNameLst>
                                      </p:cBhvr>
                                      <p:to>
                                        <p:strVal val="visible"/>
                                      </p:to>
                                    </p:set>
                                    <p:animEffect transition="in" filter="wipe(down)">
                                      <p:cBhvr>
                                        <p:cTn id="709" dur="500"/>
                                        <p:tgtEl>
                                          <p:spTgt spid="170244"/>
                                        </p:tgtEl>
                                      </p:cBhvr>
                                    </p:animEffect>
                                  </p:childTnLst>
                                </p:cTn>
                              </p:par>
                            </p:childTnLst>
                          </p:cTn>
                        </p:par>
                      </p:childTnLst>
                    </p:cTn>
                  </p:par>
                  <p:par>
                    <p:cTn id="710" fill="hold">
                      <p:stCondLst>
                        <p:cond delay="indefinite"/>
                      </p:stCondLst>
                      <p:childTnLst>
                        <p:par>
                          <p:cTn id="711" fill="hold">
                            <p:stCondLst>
                              <p:cond delay="0"/>
                            </p:stCondLst>
                            <p:childTnLst>
                              <p:par>
                                <p:cTn id="712" presetID="22" presetClass="entr" presetSubtype="4" fill="hold" grpId="0" nodeType="clickEffect">
                                  <p:stCondLst>
                                    <p:cond delay="0"/>
                                  </p:stCondLst>
                                  <p:childTnLst>
                                    <p:set>
                                      <p:cBhvr>
                                        <p:cTn id="713" dur="1" fill="hold">
                                          <p:stCondLst>
                                            <p:cond delay="0"/>
                                          </p:stCondLst>
                                        </p:cTn>
                                        <p:tgtEl>
                                          <p:spTgt spid="170245"/>
                                        </p:tgtEl>
                                        <p:attrNameLst>
                                          <p:attrName>style.visibility</p:attrName>
                                        </p:attrNameLst>
                                      </p:cBhvr>
                                      <p:to>
                                        <p:strVal val="visible"/>
                                      </p:to>
                                    </p:set>
                                    <p:animEffect transition="in" filter="wipe(down)">
                                      <p:cBhvr>
                                        <p:cTn id="714" dur="500"/>
                                        <p:tgtEl>
                                          <p:spTgt spid="170245"/>
                                        </p:tgtEl>
                                      </p:cBhvr>
                                    </p:animEffect>
                                  </p:childTnLst>
                                </p:cTn>
                              </p:par>
                            </p:childTnLst>
                          </p:cTn>
                        </p:par>
                      </p:childTnLst>
                    </p:cTn>
                  </p:par>
                  <p:par>
                    <p:cTn id="715" fill="hold">
                      <p:stCondLst>
                        <p:cond delay="indefinite"/>
                      </p:stCondLst>
                      <p:childTnLst>
                        <p:par>
                          <p:cTn id="716" fill="hold">
                            <p:stCondLst>
                              <p:cond delay="0"/>
                            </p:stCondLst>
                            <p:childTnLst>
                              <p:par>
                                <p:cTn id="717" presetID="22" presetClass="entr" presetSubtype="4" fill="hold" grpId="0" nodeType="clickEffect">
                                  <p:stCondLst>
                                    <p:cond delay="0"/>
                                  </p:stCondLst>
                                  <p:childTnLst>
                                    <p:set>
                                      <p:cBhvr>
                                        <p:cTn id="718" dur="1" fill="hold">
                                          <p:stCondLst>
                                            <p:cond delay="0"/>
                                          </p:stCondLst>
                                        </p:cTn>
                                        <p:tgtEl>
                                          <p:spTgt spid="170055"/>
                                        </p:tgtEl>
                                        <p:attrNameLst>
                                          <p:attrName>style.visibility</p:attrName>
                                        </p:attrNameLst>
                                      </p:cBhvr>
                                      <p:to>
                                        <p:strVal val="visible"/>
                                      </p:to>
                                    </p:set>
                                    <p:animEffect transition="in" filter="wipe(down)">
                                      <p:cBhvr>
                                        <p:cTn id="719" dur="500"/>
                                        <p:tgtEl>
                                          <p:spTgt spid="170055"/>
                                        </p:tgtEl>
                                      </p:cBhvr>
                                    </p:animEffect>
                                  </p:childTnLst>
                                </p:cTn>
                              </p:par>
                            </p:childTnLst>
                          </p:cTn>
                        </p:par>
                      </p:childTnLst>
                    </p:cTn>
                  </p:par>
                  <p:par>
                    <p:cTn id="720" fill="hold">
                      <p:stCondLst>
                        <p:cond delay="indefinite"/>
                      </p:stCondLst>
                      <p:childTnLst>
                        <p:par>
                          <p:cTn id="721" fill="hold">
                            <p:stCondLst>
                              <p:cond delay="0"/>
                            </p:stCondLst>
                            <p:childTnLst>
                              <p:par>
                                <p:cTn id="722" presetID="22" presetClass="entr" presetSubtype="4" fill="hold" grpId="0" nodeType="clickEffect">
                                  <p:stCondLst>
                                    <p:cond delay="0"/>
                                  </p:stCondLst>
                                  <p:childTnLst>
                                    <p:set>
                                      <p:cBhvr>
                                        <p:cTn id="723" dur="1" fill="hold">
                                          <p:stCondLst>
                                            <p:cond delay="0"/>
                                          </p:stCondLst>
                                        </p:cTn>
                                        <p:tgtEl>
                                          <p:spTgt spid="170246"/>
                                        </p:tgtEl>
                                        <p:attrNameLst>
                                          <p:attrName>style.visibility</p:attrName>
                                        </p:attrNameLst>
                                      </p:cBhvr>
                                      <p:to>
                                        <p:strVal val="visible"/>
                                      </p:to>
                                    </p:set>
                                    <p:animEffect transition="in" filter="wipe(down)">
                                      <p:cBhvr>
                                        <p:cTn id="724" dur="500"/>
                                        <p:tgtEl>
                                          <p:spTgt spid="170246"/>
                                        </p:tgtEl>
                                      </p:cBhvr>
                                    </p:animEffect>
                                  </p:childTnLst>
                                </p:cTn>
                              </p:par>
                            </p:childTnLst>
                          </p:cTn>
                        </p:par>
                      </p:childTnLst>
                    </p:cTn>
                  </p:par>
                  <p:par>
                    <p:cTn id="725" fill="hold">
                      <p:stCondLst>
                        <p:cond delay="indefinite"/>
                      </p:stCondLst>
                      <p:childTnLst>
                        <p:par>
                          <p:cTn id="726" fill="hold">
                            <p:stCondLst>
                              <p:cond delay="0"/>
                            </p:stCondLst>
                            <p:childTnLst>
                              <p:par>
                                <p:cTn id="727" presetID="22" presetClass="entr" presetSubtype="4" fill="hold" grpId="0" nodeType="clickEffect">
                                  <p:stCondLst>
                                    <p:cond delay="0"/>
                                  </p:stCondLst>
                                  <p:childTnLst>
                                    <p:set>
                                      <p:cBhvr>
                                        <p:cTn id="728" dur="1" fill="hold">
                                          <p:stCondLst>
                                            <p:cond delay="0"/>
                                          </p:stCondLst>
                                        </p:cTn>
                                        <p:tgtEl>
                                          <p:spTgt spid="170247"/>
                                        </p:tgtEl>
                                        <p:attrNameLst>
                                          <p:attrName>style.visibility</p:attrName>
                                        </p:attrNameLst>
                                      </p:cBhvr>
                                      <p:to>
                                        <p:strVal val="visible"/>
                                      </p:to>
                                    </p:set>
                                    <p:animEffect transition="in" filter="wipe(down)">
                                      <p:cBhvr>
                                        <p:cTn id="729" dur="500"/>
                                        <p:tgtEl>
                                          <p:spTgt spid="170247"/>
                                        </p:tgtEl>
                                      </p:cBhvr>
                                    </p:animEffect>
                                  </p:childTnLst>
                                </p:cTn>
                              </p:par>
                            </p:childTnLst>
                          </p:cTn>
                        </p:par>
                      </p:childTnLst>
                    </p:cTn>
                  </p:par>
                  <p:par>
                    <p:cTn id="730" fill="hold">
                      <p:stCondLst>
                        <p:cond delay="indefinite"/>
                      </p:stCondLst>
                      <p:childTnLst>
                        <p:par>
                          <p:cTn id="731" fill="hold">
                            <p:stCondLst>
                              <p:cond delay="0"/>
                            </p:stCondLst>
                            <p:childTnLst>
                              <p:par>
                                <p:cTn id="732" presetID="22" presetClass="entr" presetSubtype="4" fill="hold" grpId="0" nodeType="clickEffect">
                                  <p:stCondLst>
                                    <p:cond delay="0"/>
                                  </p:stCondLst>
                                  <p:childTnLst>
                                    <p:set>
                                      <p:cBhvr>
                                        <p:cTn id="733" dur="1" fill="hold">
                                          <p:stCondLst>
                                            <p:cond delay="0"/>
                                          </p:stCondLst>
                                        </p:cTn>
                                        <p:tgtEl>
                                          <p:spTgt spid="170248"/>
                                        </p:tgtEl>
                                        <p:attrNameLst>
                                          <p:attrName>style.visibility</p:attrName>
                                        </p:attrNameLst>
                                      </p:cBhvr>
                                      <p:to>
                                        <p:strVal val="visible"/>
                                      </p:to>
                                    </p:set>
                                    <p:animEffect transition="in" filter="wipe(down)">
                                      <p:cBhvr>
                                        <p:cTn id="734" dur="500"/>
                                        <p:tgtEl>
                                          <p:spTgt spid="170248"/>
                                        </p:tgtEl>
                                      </p:cBhvr>
                                    </p:animEffect>
                                  </p:childTnLst>
                                </p:cTn>
                              </p:par>
                            </p:childTnLst>
                          </p:cTn>
                        </p:par>
                      </p:childTnLst>
                    </p:cTn>
                  </p:par>
                  <p:par>
                    <p:cTn id="735" fill="hold">
                      <p:stCondLst>
                        <p:cond delay="indefinite"/>
                      </p:stCondLst>
                      <p:childTnLst>
                        <p:par>
                          <p:cTn id="736" fill="hold">
                            <p:stCondLst>
                              <p:cond delay="0"/>
                            </p:stCondLst>
                            <p:childTnLst>
                              <p:par>
                                <p:cTn id="737" presetID="22" presetClass="entr" presetSubtype="4" fill="hold" grpId="0" nodeType="clickEffect">
                                  <p:stCondLst>
                                    <p:cond delay="0"/>
                                  </p:stCondLst>
                                  <p:childTnLst>
                                    <p:set>
                                      <p:cBhvr>
                                        <p:cTn id="738" dur="1" fill="hold">
                                          <p:stCondLst>
                                            <p:cond delay="0"/>
                                          </p:stCondLst>
                                        </p:cTn>
                                        <p:tgtEl>
                                          <p:spTgt spid="170249"/>
                                        </p:tgtEl>
                                        <p:attrNameLst>
                                          <p:attrName>style.visibility</p:attrName>
                                        </p:attrNameLst>
                                      </p:cBhvr>
                                      <p:to>
                                        <p:strVal val="visible"/>
                                      </p:to>
                                    </p:set>
                                    <p:animEffect transition="in" filter="wipe(down)">
                                      <p:cBhvr>
                                        <p:cTn id="739" dur="500"/>
                                        <p:tgtEl>
                                          <p:spTgt spid="170249"/>
                                        </p:tgtEl>
                                      </p:cBhvr>
                                    </p:animEffect>
                                  </p:childTnLst>
                                </p:cTn>
                              </p:par>
                            </p:childTnLst>
                          </p:cTn>
                        </p:par>
                      </p:childTnLst>
                    </p:cTn>
                  </p:par>
                  <p:par>
                    <p:cTn id="740" fill="hold">
                      <p:stCondLst>
                        <p:cond delay="indefinite"/>
                      </p:stCondLst>
                      <p:childTnLst>
                        <p:par>
                          <p:cTn id="741" fill="hold">
                            <p:stCondLst>
                              <p:cond delay="0"/>
                            </p:stCondLst>
                            <p:childTnLst>
                              <p:par>
                                <p:cTn id="742" presetID="22" presetClass="entr" presetSubtype="4" fill="hold" grpId="0" nodeType="clickEffect">
                                  <p:stCondLst>
                                    <p:cond delay="0"/>
                                  </p:stCondLst>
                                  <p:childTnLst>
                                    <p:set>
                                      <p:cBhvr>
                                        <p:cTn id="743" dur="1" fill="hold">
                                          <p:stCondLst>
                                            <p:cond delay="0"/>
                                          </p:stCondLst>
                                        </p:cTn>
                                        <p:tgtEl>
                                          <p:spTgt spid="170267"/>
                                        </p:tgtEl>
                                        <p:attrNameLst>
                                          <p:attrName>style.visibility</p:attrName>
                                        </p:attrNameLst>
                                      </p:cBhvr>
                                      <p:to>
                                        <p:strVal val="visible"/>
                                      </p:to>
                                    </p:set>
                                    <p:animEffect transition="in" filter="wipe(down)">
                                      <p:cBhvr>
                                        <p:cTn id="744" dur="500"/>
                                        <p:tgtEl>
                                          <p:spTgt spid="170267"/>
                                        </p:tgtEl>
                                      </p:cBhvr>
                                    </p:animEffect>
                                  </p:childTnLst>
                                </p:cTn>
                              </p:par>
                            </p:childTnLst>
                          </p:cTn>
                        </p:par>
                      </p:childTnLst>
                    </p:cTn>
                  </p:par>
                  <p:par>
                    <p:cTn id="745" fill="hold">
                      <p:stCondLst>
                        <p:cond delay="indefinite"/>
                      </p:stCondLst>
                      <p:childTnLst>
                        <p:par>
                          <p:cTn id="746" fill="hold">
                            <p:stCondLst>
                              <p:cond delay="0"/>
                            </p:stCondLst>
                            <p:childTnLst>
                              <p:par>
                                <p:cTn id="747" presetID="22" presetClass="entr" presetSubtype="4" fill="hold" grpId="0" nodeType="clickEffect">
                                  <p:stCondLst>
                                    <p:cond delay="0"/>
                                  </p:stCondLst>
                                  <p:childTnLst>
                                    <p:set>
                                      <p:cBhvr>
                                        <p:cTn id="748" dur="1" fill="hold">
                                          <p:stCondLst>
                                            <p:cond delay="0"/>
                                          </p:stCondLst>
                                        </p:cTn>
                                        <p:tgtEl>
                                          <p:spTgt spid="170250"/>
                                        </p:tgtEl>
                                        <p:attrNameLst>
                                          <p:attrName>style.visibility</p:attrName>
                                        </p:attrNameLst>
                                      </p:cBhvr>
                                      <p:to>
                                        <p:strVal val="visible"/>
                                      </p:to>
                                    </p:set>
                                    <p:animEffect transition="in" filter="wipe(down)">
                                      <p:cBhvr>
                                        <p:cTn id="749" dur="500"/>
                                        <p:tgtEl>
                                          <p:spTgt spid="170250"/>
                                        </p:tgtEl>
                                      </p:cBhvr>
                                    </p:animEffect>
                                  </p:childTnLst>
                                </p:cTn>
                              </p:par>
                            </p:childTnLst>
                          </p:cTn>
                        </p:par>
                      </p:childTnLst>
                    </p:cTn>
                  </p:par>
                  <p:par>
                    <p:cTn id="750" fill="hold">
                      <p:stCondLst>
                        <p:cond delay="indefinite"/>
                      </p:stCondLst>
                      <p:childTnLst>
                        <p:par>
                          <p:cTn id="751" fill="hold">
                            <p:stCondLst>
                              <p:cond delay="0"/>
                            </p:stCondLst>
                            <p:childTnLst>
                              <p:par>
                                <p:cTn id="752" presetID="22" presetClass="entr" presetSubtype="4" fill="hold" grpId="0" nodeType="clickEffect">
                                  <p:stCondLst>
                                    <p:cond delay="0"/>
                                  </p:stCondLst>
                                  <p:childTnLst>
                                    <p:set>
                                      <p:cBhvr>
                                        <p:cTn id="753" dur="1" fill="hold">
                                          <p:stCondLst>
                                            <p:cond delay="0"/>
                                          </p:stCondLst>
                                        </p:cTn>
                                        <p:tgtEl>
                                          <p:spTgt spid="170251"/>
                                        </p:tgtEl>
                                        <p:attrNameLst>
                                          <p:attrName>style.visibility</p:attrName>
                                        </p:attrNameLst>
                                      </p:cBhvr>
                                      <p:to>
                                        <p:strVal val="visible"/>
                                      </p:to>
                                    </p:set>
                                    <p:animEffect transition="in" filter="wipe(down)">
                                      <p:cBhvr>
                                        <p:cTn id="754" dur="500"/>
                                        <p:tgtEl>
                                          <p:spTgt spid="170251"/>
                                        </p:tgtEl>
                                      </p:cBhvr>
                                    </p:animEffect>
                                  </p:childTnLst>
                                </p:cTn>
                              </p:par>
                            </p:childTnLst>
                          </p:cTn>
                        </p:par>
                      </p:childTnLst>
                    </p:cTn>
                  </p:par>
                  <p:par>
                    <p:cTn id="755" fill="hold">
                      <p:stCondLst>
                        <p:cond delay="indefinite"/>
                      </p:stCondLst>
                      <p:childTnLst>
                        <p:par>
                          <p:cTn id="756" fill="hold">
                            <p:stCondLst>
                              <p:cond delay="0"/>
                            </p:stCondLst>
                            <p:childTnLst>
                              <p:par>
                                <p:cTn id="757" presetID="22" presetClass="entr" presetSubtype="1" fill="hold" grpId="0" nodeType="clickEffect">
                                  <p:stCondLst>
                                    <p:cond delay="0"/>
                                  </p:stCondLst>
                                  <p:childTnLst>
                                    <p:set>
                                      <p:cBhvr>
                                        <p:cTn id="758" dur="1" fill="hold">
                                          <p:stCondLst>
                                            <p:cond delay="0"/>
                                          </p:stCondLst>
                                        </p:cTn>
                                        <p:tgtEl>
                                          <p:spTgt spid="170252"/>
                                        </p:tgtEl>
                                        <p:attrNameLst>
                                          <p:attrName>style.visibility</p:attrName>
                                        </p:attrNameLst>
                                      </p:cBhvr>
                                      <p:to>
                                        <p:strVal val="visible"/>
                                      </p:to>
                                    </p:set>
                                    <p:animEffect transition="in" filter="wipe(up)">
                                      <p:cBhvr>
                                        <p:cTn id="759" dur="500"/>
                                        <p:tgtEl>
                                          <p:spTgt spid="170252"/>
                                        </p:tgtEl>
                                      </p:cBhvr>
                                    </p:animEffect>
                                  </p:childTnLst>
                                </p:cTn>
                              </p:par>
                            </p:childTnLst>
                          </p:cTn>
                        </p:par>
                      </p:childTnLst>
                    </p:cTn>
                  </p:par>
                  <p:par>
                    <p:cTn id="760" fill="hold">
                      <p:stCondLst>
                        <p:cond delay="indefinite"/>
                      </p:stCondLst>
                      <p:childTnLst>
                        <p:par>
                          <p:cTn id="761" fill="hold">
                            <p:stCondLst>
                              <p:cond delay="0"/>
                            </p:stCondLst>
                            <p:childTnLst>
                              <p:par>
                                <p:cTn id="762" presetID="22" presetClass="entr" presetSubtype="1" fill="hold" grpId="0" nodeType="clickEffect">
                                  <p:stCondLst>
                                    <p:cond delay="0"/>
                                  </p:stCondLst>
                                  <p:childTnLst>
                                    <p:set>
                                      <p:cBhvr>
                                        <p:cTn id="763" dur="1" fill="hold">
                                          <p:stCondLst>
                                            <p:cond delay="0"/>
                                          </p:stCondLst>
                                        </p:cTn>
                                        <p:tgtEl>
                                          <p:spTgt spid="170253"/>
                                        </p:tgtEl>
                                        <p:attrNameLst>
                                          <p:attrName>style.visibility</p:attrName>
                                        </p:attrNameLst>
                                      </p:cBhvr>
                                      <p:to>
                                        <p:strVal val="visible"/>
                                      </p:to>
                                    </p:set>
                                    <p:animEffect transition="in" filter="wipe(up)">
                                      <p:cBhvr>
                                        <p:cTn id="764" dur="500"/>
                                        <p:tgtEl>
                                          <p:spTgt spid="170253"/>
                                        </p:tgtEl>
                                      </p:cBhvr>
                                    </p:animEffect>
                                  </p:childTnLst>
                                </p:cTn>
                              </p:par>
                            </p:childTnLst>
                          </p:cTn>
                        </p:par>
                      </p:childTnLst>
                    </p:cTn>
                  </p:par>
                  <p:par>
                    <p:cTn id="765" fill="hold">
                      <p:stCondLst>
                        <p:cond delay="indefinite"/>
                      </p:stCondLst>
                      <p:childTnLst>
                        <p:par>
                          <p:cTn id="766" fill="hold">
                            <p:stCondLst>
                              <p:cond delay="0"/>
                            </p:stCondLst>
                            <p:childTnLst>
                              <p:par>
                                <p:cTn id="767" presetID="22" presetClass="entr" presetSubtype="4" fill="hold" grpId="0" nodeType="clickEffect">
                                  <p:stCondLst>
                                    <p:cond delay="0"/>
                                  </p:stCondLst>
                                  <p:childTnLst>
                                    <p:set>
                                      <p:cBhvr>
                                        <p:cTn id="768" dur="1" fill="hold">
                                          <p:stCondLst>
                                            <p:cond delay="0"/>
                                          </p:stCondLst>
                                        </p:cTn>
                                        <p:tgtEl>
                                          <p:spTgt spid="170254"/>
                                        </p:tgtEl>
                                        <p:attrNameLst>
                                          <p:attrName>style.visibility</p:attrName>
                                        </p:attrNameLst>
                                      </p:cBhvr>
                                      <p:to>
                                        <p:strVal val="visible"/>
                                      </p:to>
                                    </p:set>
                                    <p:animEffect transition="in" filter="wipe(down)">
                                      <p:cBhvr>
                                        <p:cTn id="769" dur="500"/>
                                        <p:tgtEl>
                                          <p:spTgt spid="170254"/>
                                        </p:tgtEl>
                                      </p:cBhvr>
                                    </p:animEffect>
                                  </p:childTnLst>
                                </p:cTn>
                              </p:par>
                            </p:childTnLst>
                          </p:cTn>
                        </p:par>
                      </p:childTnLst>
                    </p:cTn>
                  </p:par>
                  <p:par>
                    <p:cTn id="770" fill="hold">
                      <p:stCondLst>
                        <p:cond delay="indefinite"/>
                      </p:stCondLst>
                      <p:childTnLst>
                        <p:par>
                          <p:cTn id="771" fill="hold">
                            <p:stCondLst>
                              <p:cond delay="0"/>
                            </p:stCondLst>
                            <p:childTnLst>
                              <p:par>
                                <p:cTn id="772" presetID="22" presetClass="entr" presetSubtype="4" fill="hold" grpId="0" nodeType="clickEffect">
                                  <p:stCondLst>
                                    <p:cond delay="0"/>
                                  </p:stCondLst>
                                  <p:childTnLst>
                                    <p:set>
                                      <p:cBhvr>
                                        <p:cTn id="773" dur="1" fill="hold">
                                          <p:stCondLst>
                                            <p:cond delay="0"/>
                                          </p:stCondLst>
                                        </p:cTn>
                                        <p:tgtEl>
                                          <p:spTgt spid="170256"/>
                                        </p:tgtEl>
                                        <p:attrNameLst>
                                          <p:attrName>style.visibility</p:attrName>
                                        </p:attrNameLst>
                                      </p:cBhvr>
                                      <p:to>
                                        <p:strVal val="visible"/>
                                      </p:to>
                                    </p:set>
                                    <p:animEffect transition="in" filter="wipe(down)">
                                      <p:cBhvr>
                                        <p:cTn id="774" dur="500"/>
                                        <p:tgtEl>
                                          <p:spTgt spid="170256"/>
                                        </p:tgtEl>
                                      </p:cBhvr>
                                    </p:animEffect>
                                  </p:childTnLst>
                                </p:cTn>
                              </p:par>
                            </p:childTnLst>
                          </p:cTn>
                        </p:par>
                      </p:childTnLst>
                    </p:cTn>
                  </p:par>
                  <p:par>
                    <p:cTn id="775" fill="hold">
                      <p:stCondLst>
                        <p:cond delay="indefinite"/>
                      </p:stCondLst>
                      <p:childTnLst>
                        <p:par>
                          <p:cTn id="776" fill="hold">
                            <p:stCondLst>
                              <p:cond delay="0"/>
                            </p:stCondLst>
                            <p:childTnLst>
                              <p:par>
                                <p:cTn id="777" presetID="22" presetClass="entr" presetSubtype="4" fill="hold" grpId="0" nodeType="clickEffect">
                                  <p:stCondLst>
                                    <p:cond delay="0"/>
                                  </p:stCondLst>
                                  <p:childTnLst>
                                    <p:set>
                                      <p:cBhvr>
                                        <p:cTn id="778" dur="1" fill="hold">
                                          <p:stCondLst>
                                            <p:cond delay="0"/>
                                          </p:stCondLst>
                                        </p:cTn>
                                        <p:tgtEl>
                                          <p:spTgt spid="170258"/>
                                        </p:tgtEl>
                                        <p:attrNameLst>
                                          <p:attrName>style.visibility</p:attrName>
                                        </p:attrNameLst>
                                      </p:cBhvr>
                                      <p:to>
                                        <p:strVal val="visible"/>
                                      </p:to>
                                    </p:set>
                                    <p:animEffect transition="in" filter="wipe(down)">
                                      <p:cBhvr>
                                        <p:cTn id="779" dur="500"/>
                                        <p:tgtEl>
                                          <p:spTgt spid="170258"/>
                                        </p:tgtEl>
                                      </p:cBhvr>
                                    </p:animEffect>
                                  </p:childTnLst>
                                </p:cTn>
                              </p:par>
                            </p:childTnLst>
                          </p:cTn>
                        </p:par>
                      </p:childTnLst>
                    </p:cTn>
                  </p:par>
                  <p:par>
                    <p:cTn id="780" fill="hold">
                      <p:stCondLst>
                        <p:cond delay="indefinite"/>
                      </p:stCondLst>
                      <p:childTnLst>
                        <p:par>
                          <p:cTn id="781" fill="hold">
                            <p:stCondLst>
                              <p:cond delay="0"/>
                            </p:stCondLst>
                            <p:childTnLst>
                              <p:par>
                                <p:cTn id="782" presetID="22" presetClass="entr" presetSubtype="4" fill="hold" grpId="0" nodeType="clickEffect">
                                  <p:stCondLst>
                                    <p:cond delay="0"/>
                                  </p:stCondLst>
                                  <p:childTnLst>
                                    <p:set>
                                      <p:cBhvr>
                                        <p:cTn id="783" dur="1" fill="hold">
                                          <p:stCondLst>
                                            <p:cond delay="0"/>
                                          </p:stCondLst>
                                        </p:cTn>
                                        <p:tgtEl>
                                          <p:spTgt spid="170259"/>
                                        </p:tgtEl>
                                        <p:attrNameLst>
                                          <p:attrName>style.visibility</p:attrName>
                                        </p:attrNameLst>
                                      </p:cBhvr>
                                      <p:to>
                                        <p:strVal val="visible"/>
                                      </p:to>
                                    </p:set>
                                    <p:animEffect transition="in" filter="wipe(down)">
                                      <p:cBhvr>
                                        <p:cTn id="784" dur="500"/>
                                        <p:tgtEl>
                                          <p:spTgt spid="170259"/>
                                        </p:tgtEl>
                                      </p:cBhvr>
                                    </p:animEffect>
                                  </p:childTnLst>
                                </p:cTn>
                              </p:par>
                            </p:childTnLst>
                          </p:cTn>
                        </p:par>
                      </p:childTnLst>
                    </p:cTn>
                  </p:par>
                  <p:par>
                    <p:cTn id="785" fill="hold">
                      <p:stCondLst>
                        <p:cond delay="indefinite"/>
                      </p:stCondLst>
                      <p:childTnLst>
                        <p:par>
                          <p:cTn id="786" fill="hold">
                            <p:stCondLst>
                              <p:cond delay="0"/>
                            </p:stCondLst>
                            <p:childTnLst>
                              <p:par>
                                <p:cTn id="787" presetID="22" presetClass="entr" presetSubtype="1" fill="hold" grpId="0" nodeType="clickEffect">
                                  <p:stCondLst>
                                    <p:cond delay="0"/>
                                  </p:stCondLst>
                                  <p:childTnLst>
                                    <p:set>
                                      <p:cBhvr>
                                        <p:cTn id="788" dur="1" fill="hold">
                                          <p:stCondLst>
                                            <p:cond delay="0"/>
                                          </p:stCondLst>
                                        </p:cTn>
                                        <p:tgtEl>
                                          <p:spTgt spid="170261"/>
                                        </p:tgtEl>
                                        <p:attrNameLst>
                                          <p:attrName>style.visibility</p:attrName>
                                        </p:attrNameLst>
                                      </p:cBhvr>
                                      <p:to>
                                        <p:strVal val="visible"/>
                                      </p:to>
                                    </p:set>
                                    <p:animEffect transition="in" filter="wipe(up)">
                                      <p:cBhvr>
                                        <p:cTn id="789" dur="500"/>
                                        <p:tgtEl>
                                          <p:spTgt spid="170261"/>
                                        </p:tgtEl>
                                      </p:cBhvr>
                                    </p:animEffect>
                                  </p:childTnLst>
                                </p:cTn>
                              </p:par>
                            </p:childTnLst>
                          </p:cTn>
                        </p:par>
                      </p:childTnLst>
                    </p:cTn>
                  </p:par>
                  <p:par>
                    <p:cTn id="790" fill="hold">
                      <p:stCondLst>
                        <p:cond delay="indefinite"/>
                      </p:stCondLst>
                      <p:childTnLst>
                        <p:par>
                          <p:cTn id="791" fill="hold">
                            <p:stCondLst>
                              <p:cond delay="0"/>
                            </p:stCondLst>
                            <p:childTnLst>
                              <p:par>
                                <p:cTn id="792" presetID="22" presetClass="entr" presetSubtype="4" fill="hold" grpId="0" nodeType="clickEffect">
                                  <p:stCondLst>
                                    <p:cond delay="0"/>
                                  </p:stCondLst>
                                  <p:childTnLst>
                                    <p:set>
                                      <p:cBhvr>
                                        <p:cTn id="793" dur="1" fill="hold">
                                          <p:stCondLst>
                                            <p:cond delay="0"/>
                                          </p:stCondLst>
                                        </p:cTn>
                                        <p:tgtEl>
                                          <p:spTgt spid="170260"/>
                                        </p:tgtEl>
                                        <p:attrNameLst>
                                          <p:attrName>style.visibility</p:attrName>
                                        </p:attrNameLst>
                                      </p:cBhvr>
                                      <p:to>
                                        <p:strVal val="visible"/>
                                      </p:to>
                                    </p:set>
                                    <p:animEffect transition="in" filter="wipe(down)">
                                      <p:cBhvr>
                                        <p:cTn id="794" dur="500"/>
                                        <p:tgtEl>
                                          <p:spTgt spid="170260"/>
                                        </p:tgtEl>
                                      </p:cBhvr>
                                    </p:animEffect>
                                  </p:childTnLst>
                                </p:cTn>
                              </p:par>
                            </p:childTnLst>
                          </p:cTn>
                        </p:par>
                      </p:childTnLst>
                    </p:cTn>
                  </p:par>
                  <p:par>
                    <p:cTn id="795" fill="hold">
                      <p:stCondLst>
                        <p:cond delay="indefinite"/>
                      </p:stCondLst>
                      <p:childTnLst>
                        <p:par>
                          <p:cTn id="796" fill="hold">
                            <p:stCondLst>
                              <p:cond delay="0"/>
                            </p:stCondLst>
                            <p:childTnLst>
                              <p:par>
                                <p:cTn id="797" presetID="22" presetClass="entr" presetSubtype="1" fill="hold" grpId="0" nodeType="clickEffect">
                                  <p:stCondLst>
                                    <p:cond delay="0"/>
                                  </p:stCondLst>
                                  <p:childTnLst>
                                    <p:set>
                                      <p:cBhvr>
                                        <p:cTn id="798" dur="1" fill="hold">
                                          <p:stCondLst>
                                            <p:cond delay="0"/>
                                          </p:stCondLst>
                                        </p:cTn>
                                        <p:tgtEl>
                                          <p:spTgt spid="170262"/>
                                        </p:tgtEl>
                                        <p:attrNameLst>
                                          <p:attrName>style.visibility</p:attrName>
                                        </p:attrNameLst>
                                      </p:cBhvr>
                                      <p:to>
                                        <p:strVal val="visible"/>
                                      </p:to>
                                    </p:set>
                                    <p:animEffect transition="in" filter="wipe(up)">
                                      <p:cBhvr>
                                        <p:cTn id="799" dur="500"/>
                                        <p:tgtEl>
                                          <p:spTgt spid="170262"/>
                                        </p:tgtEl>
                                      </p:cBhvr>
                                    </p:animEffect>
                                  </p:childTnLst>
                                </p:cTn>
                              </p:par>
                            </p:childTnLst>
                          </p:cTn>
                        </p:par>
                      </p:childTnLst>
                    </p:cTn>
                  </p:par>
                  <p:par>
                    <p:cTn id="800" fill="hold">
                      <p:stCondLst>
                        <p:cond delay="indefinite"/>
                      </p:stCondLst>
                      <p:childTnLst>
                        <p:par>
                          <p:cTn id="801" fill="hold">
                            <p:stCondLst>
                              <p:cond delay="0"/>
                            </p:stCondLst>
                            <p:childTnLst>
                              <p:par>
                                <p:cTn id="802" presetID="22" presetClass="entr" presetSubtype="1" fill="hold" grpId="0" nodeType="clickEffect">
                                  <p:stCondLst>
                                    <p:cond delay="0"/>
                                  </p:stCondLst>
                                  <p:childTnLst>
                                    <p:set>
                                      <p:cBhvr>
                                        <p:cTn id="803" dur="1" fill="hold">
                                          <p:stCondLst>
                                            <p:cond delay="0"/>
                                          </p:stCondLst>
                                        </p:cTn>
                                        <p:tgtEl>
                                          <p:spTgt spid="170263"/>
                                        </p:tgtEl>
                                        <p:attrNameLst>
                                          <p:attrName>style.visibility</p:attrName>
                                        </p:attrNameLst>
                                      </p:cBhvr>
                                      <p:to>
                                        <p:strVal val="visible"/>
                                      </p:to>
                                    </p:set>
                                    <p:animEffect transition="in" filter="wipe(up)">
                                      <p:cBhvr>
                                        <p:cTn id="804" dur="500"/>
                                        <p:tgtEl>
                                          <p:spTgt spid="170263"/>
                                        </p:tgtEl>
                                      </p:cBhvr>
                                    </p:animEffect>
                                  </p:childTnLst>
                                </p:cTn>
                              </p:par>
                            </p:childTnLst>
                          </p:cTn>
                        </p:par>
                      </p:childTnLst>
                    </p:cTn>
                  </p:par>
                  <p:par>
                    <p:cTn id="805" fill="hold">
                      <p:stCondLst>
                        <p:cond delay="indefinite"/>
                      </p:stCondLst>
                      <p:childTnLst>
                        <p:par>
                          <p:cTn id="806" fill="hold">
                            <p:stCondLst>
                              <p:cond delay="0"/>
                            </p:stCondLst>
                            <p:childTnLst>
                              <p:par>
                                <p:cTn id="807" presetID="22" presetClass="entr" presetSubtype="1" fill="hold" grpId="0" nodeType="clickEffect">
                                  <p:stCondLst>
                                    <p:cond delay="0"/>
                                  </p:stCondLst>
                                  <p:childTnLst>
                                    <p:set>
                                      <p:cBhvr>
                                        <p:cTn id="808" dur="1" fill="hold">
                                          <p:stCondLst>
                                            <p:cond delay="0"/>
                                          </p:stCondLst>
                                        </p:cTn>
                                        <p:tgtEl>
                                          <p:spTgt spid="170264"/>
                                        </p:tgtEl>
                                        <p:attrNameLst>
                                          <p:attrName>style.visibility</p:attrName>
                                        </p:attrNameLst>
                                      </p:cBhvr>
                                      <p:to>
                                        <p:strVal val="visible"/>
                                      </p:to>
                                    </p:set>
                                    <p:animEffect transition="in" filter="wipe(up)">
                                      <p:cBhvr>
                                        <p:cTn id="809" dur="500"/>
                                        <p:tgtEl>
                                          <p:spTgt spid="170264"/>
                                        </p:tgtEl>
                                      </p:cBhvr>
                                    </p:animEffect>
                                  </p:childTnLst>
                                </p:cTn>
                              </p:par>
                            </p:childTnLst>
                          </p:cTn>
                        </p:par>
                      </p:childTnLst>
                    </p:cTn>
                  </p:par>
                  <p:par>
                    <p:cTn id="810" fill="hold">
                      <p:stCondLst>
                        <p:cond delay="indefinite"/>
                      </p:stCondLst>
                      <p:childTnLst>
                        <p:par>
                          <p:cTn id="811" fill="hold">
                            <p:stCondLst>
                              <p:cond delay="0"/>
                            </p:stCondLst>
                            <p:childTnLst>
                              <p:par>
                                <p:cTn id="812" presetID="22" presetClass="entr" presetSubtype="1" fill="hold" grpId="0" nodeType="clickEffect">
                                  <p:stCondLst>
                                    <p:cond delay="0"/>
                                  </p:stCondLst>
                                  <p:childTnLst>
                                    <p:set>
                                      <p:cBhvr>
                                        <p:cTn id="813" dur="1" fill="hold">
                                          <p:stCondLst>
                                            <p:cond delay="0"/>
                                          </p:stCondLst>
                                        </p:cTn>
                                        <p:tgtEl>
                                          <p:spTgt spid="170265"/>
                                        </p:tgtEl>
                                        <p:attrNameLst>
                                          <p:attrName>style.visibility</p:attrName>
                                        </p:attrNameLst>
                                      </p:cBhvr>
                                      <p:to>
                                        <p:strVal val="visible"/>
                                      </p:to>
                                    </p:set>
                                    <p:animEffect transition="in" filter="wipe(up)">
                                      <p:cBhvr>
                                        <p:cTn id="814" dur="500"/>
                                        <p:tgtEl>
                                          <p:spTgt spid="170265"/>
                                        </p:tgtEl>
                                      </p:cBhvr>
                                    </p:animEffect>
                                  </p:childTnLst>
                                </p:cTn>
                              </p:par>
                            </p:childTnLst>
                          </p:cTn>
                        </p:par>
                      </p:childTnLst>
                    </p:cTn>
                  </p:par>
                  <p:par>
                    <p:cTn id="815" fill="hold">
                      <p:stCondLst>
                        <p:cond delay="indefinite"/>
                      </p:stCondLst>
                      <p:childTnLst>
                        <p:par>
                          <p:cTn id="816" fill="hold">
                            <p:stCondLst>
                              <p:cond delay="0"/>
                            </p:stCondLst>
                            <p:childTnLst>
                              <p:par>
                                <p:cTn id="817" presetID="22" presetClass="entr" presetSubtype="4" fill="hold" grpId="0" nodeType="clickEffect">
                                  <p:stCondLst>
                                    <p:cond delay="0"/>
                                  </p:stCondLst>
                                  <p:childTnLst>
                                    <p:set>
                                      <p:cBhvr>
                                        <p:cTn id="818" dur="1" fill="hold">
                                          <p:stCondLst>
                                            <p:cond delay="0"/>
                                          </p:stCondLst>
                                        </p:cTn>
                                        <p:tgtEl>
                                          <p:spTgt spid="170266"/>
                                        </p:tgtEl>
                                        <p:attrNameLst>
                                          <p:attrName>style.visibility</p:attrName>
                                        </p:attrNameLst>
                                      </p:cBhvr>
                                      <p:to>
                                        <p:strVal val="visible"/>
                                      </p:to>
                                    </p:set>
                                    <p:animEffect transition="in" filter="wipe(down)">
                                      <p:cBhvr>
                                        <p:cTn id="819" dur="500"/>
                                        <p:tgtEl>
                                          <p:spTgt spid="170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09" grpId="0" animBg="1"/>
      <p:bldP spid="170010" grpId="0" animBg="1"/>
      <p:bldP spid="170017" grpId="0" animBg="1"/>
      <p:bldP spid="170018" grpId="0" animBg="1"/>
      <p:bldP spid="170019" grpId="0" animBg="1"/>
      <p:bldP spid="170020" grpId="0" animBg="1"/>
      <p:bldP spid="170021" grpId="0" animBg="1"/>
      <p:bldP spid="170025" grpId="0" animBg="1"/>
      <p:bldP spid="170026" grpId="0" animBg="1"/>
      <p:bldP spid="170027" grpId="0" animBg="1"/>
      <p:bldP spid="170028" grpId="0" animBg="1"/>
      <p:bldP spid="170029" grpId="0" animBg="1"/>
      <p:bldP spid="170030" grpId="0" animBg="1"/>
      <p:bldP spid="170038" grpId="0" animBg="1"/>
      <p:bldP spid="170044" grpId="0" animBg="1"/>
      <p:bldP spid="170045" grpId="0" animBg="1"/>
      <p:bldP spid="170046" grpId="0" animBg="1"/>
      <p:bldP spid="170050" grpId="0" animBg="1"/>
      <p:bldP spid="170054" grpId="0" animBg="1"/>
      <p:bldP spid="170055" grpId="0" animBg="1"/>
      <p:bldP spid="170065" grpId="0" animBg="1"/>
      <p:bldP spid="170066" grpId="0" animBg="1"/>
      <p:bldP spid="170067" grpId="0" animBg="1"/>
      <p:bldP spid="170074" grpId="0" animBg="1"/>
      <p:bldP spid="170083" grpId="0" animBg="1"/>
      <p:bldP spid="170084" grpId="0" animBg="1"/>
      <p:bldP spid="170085" grpId="0" animBg="1"/>
      <p:bldP spid="170086" grpId="0" animBg="1"/>
      <p:bldP spid="170094" grpId="0" animBg="1"/>
      <p:bldP spid="170095" grpId="0" animBg="1"/>
      <p:bldP spid="170101" grpId="0" animBg="1"/>
      <p:bldP spid="170102" grpId="0" animBg="1"/>
      <p:bldP spid="170109" grpId="0" animBg="1"/>
      <p:bldP spid="170110" grpId="0" animBg="1"/>
      <p:bldP spid="170114" grpId="0" animBg="1"/>
      <p:bldP spid="170115" grpId="0" animBg="1"/>
      <p:bldP spid="170119" grpId="0" animBg="1"/>
      <p:bldP spid="170120" grpId="0" animBg="1"/>
      <p:bldP spid="170128" grpId="0" animBg="1"/>
      <p:bldP spid="170129" grpId="0" animBg="1"/>
      <p:bldP spid="170130" grpId="0" animBg="1"/>
      <p:bldP spid="170131" grpId="0" animBg="1"/>
      <p:bldP spid="170138" grpId="0" animBg="1"/>
      <p:bldP spid="170139" grpId="0" animBg="1"/>
      <p:bldP spid="170145" grpId="0" animBg="1"/>
      <p:bldP spid="170146" grpId="0" animBg="1"/>
      <p:bldP spid="170147" grpId="0" animBg="1"/>
      <p:bldP spid="170148" grpId="0" animBg="1"/>
      <p:bldP spid="170149" grpId="0" animBg="1"/>
      <p:bldP spid="170150" grpId="0" animBg="1"/>
      <p:bldP spid="170151" grpId="0" animBg="1"/>
      <p:bldP spid="170158" grpId="0" animBg="1"/>
      <p:bldP spid="170159" grpId="0" animBg="1"/>
      <p:bldP spid="170166" grpId="0" animBg="1"/>
      <p:bldP spid="170179" grpId="0" animBg="1"/>
      <p:bldP spid="170180" grpId="0" animBg="1"/>
      <p:bldP spid="170188" grpId="0" animBg="1"/>
      <p:bldP spid="170190" grpId="0" animBg="1"/>
      <p:bldP spid="170198" grpId="0" animBg="1"/>
      <p:bldP spid="170199" grpId="0"/>
      <p:bldP spid="170200" grpId="0"/>
      <p:bldP spid="170201" grpId="0"/>
      <p:bldP spid="170202" grpId="0"/>
      <p:bldP spid="170205" grpId="0"/>
      <p:bldP spid="170206" grpId="0"/>
      <p:bldP spid="170207" grpId="0"/>
      <p:bldP spid="170208" grpId="0"/>
      <p:bldP spid="170209" grpId="0"/>
      <p:bldP spid="170210" grpId="0"/>
      <p:bldP spid="170211" grpId="0" animBg="1"/>
      <p:bldP spid="170212" grpId="0" animBg="1"/>
      <p:bldP spid="170213" grpId="0" animBg="1"/>
      <p:bldP spid="170214" grpId="0" animBg="1"/>
      <p:bldP spid="170215" grpId="0" animBg="1"/>
      <p:bldP spid="170216" grpId="0" animBg="1"/>
      <p:bldP spid="170217" grpId="0" animBg="1"/>
      <p:bldP spid="170218" grpId="0" animBg="1"/>
      <p:bldP spid="170219" grpId="0" animBg="1"/>
      <p:bldP spid="170220" grpId="0" animBg="1"/>
      <p:bldP spid="170221" grpId="0" animBg="1"/>
      <p:bldP spid="170222" grpId="0" animBg="1"/>
      <p:bldP spid="170223" grpId="0" animBg="1"/>
      <p:bldP spid="170224" grpId="0" animBg="1"/>
      <p:bldP spid="170225" grpId="0" animBg="1"/>
      <p:bldP spid="170226" grpId="0" animBg="1"/>
      <p:bldP spid="170227" grpId="0" animBg="1"/>
      <p:bldP spid="170228" grpId="0" animBg="1"/>
      <p:bldP spid="170229" grpId="0" animBg="1"/>
      <p:bldP spid="170230" grpId="0" animBg="1"/>
      <p:bldP spid="170231" grpId="0" animBg="1"/>
      <p:bldP spid="170232" grpId="0" animBg="1"/>
      <p:bldP spid="170233" grpId="0" animBg="1"/>
      <p:bldP spid="170234" grpId="0" animBg="1"/>
      <p:bldP spid="170235" grpId="0" animBg="1"/>
      <p:bldP spid="170236" grpId="0" animBg="1"/>
      <p:bldP spid="170237" grpId="0" animBg="1"/>
      <p:bldP spid="170238" grpId="0" animBg="1"/>
      <p:bldP spid="170239" grpId="0" animBg="1"/>
      <p:bldP spid="170240" grpId="0" animBg="1"/>
      <p:bldP spid="170241" grpId="0" animBg="1"/>
      <p:bldP spid="170242" grpId="0" animBg="1"/>
      <p:bldP spid="170243" grpId="0" animBg="1"/>
      <p:bldP spid="170244" grpId="0" animBg="1"/>
      <p:bldP spid="170245" grpId="0" animBg="1"/>
      <p:bldP spid="170246" grpId="0" animBg="1"/>
      <p:bldP spid="170247" grpId="0" animBg="1"/>
      <p:bldP spid="170248" grpId="0" animBg="1"/>
      <p:bldP spid="170249" grpId="0" animBg="1"/>
      <p:bldP spid="170250" grpId="0" animBg="1"/>
      <p:bldP spid="170251" grpId="0" animBg="1"/>
      <p:bldP spid="170252" grpId="0" animBg="1"/>
      <p:bldP spid="170253" grpId="0" animBg="1"/>
      <p:bldP spid="170254" grpId="0" animBg="1"/>
      <p:bldP spid="170256" grpId="0" animBg="1"/>
      <p:bldP spid="170258" grpId="0" animBg="1"/>
      <p:bldP spid="170259" grpId="0" animBg="1"/>
      <p:bldP spid="170260" grpId="0" animBg="1"/>
      <p:bldP spid="170261" grpId="0" animBg="1"/>
      <p:bldP spid="170262" grpId="0" animBg="1"/>
      <p:bldP spid="170263" grpId="0" animBg="1"/>
      <p:bldP spid="170264" grpId="0" animBg="1"/>
      <p:bldP spid="170265" grpId="0" animBg="1"/>
      <p:bldP spid="170266" grpId="0" animBg="1"/>
      <p:bldP spid="170267" grpId="0" animBg="1"/>
      <p:bldP spid="17026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909" name="组合 79908"/>
          <p:cNvGrpSpPr>
            <a:grpSpLocks/>
          </p:cNvGrpSpPr>
          <p:nvPr/>
        </p:nvGrpSpPr>
        <p:grpSpPr bwMode="auto">
          <a:xfrm>
            <a:off x="1476375" y="2646363"/>
            <a:ext cx="5105400" cy="3951287"/>
            <a:chOff x="930" y="1616"/>
            <a:chExt cx="3216" cy="2489"/>
          </a:xfrm>
        </p:grpSpPr>
        <p:grpSp>
          <p:nvGrpSpPr>
            <p:cNvPr id="59394" name="组合 79874"/>
            <p:cNvGrpSpPr>
              <a:grpSpLocks/>
            </p:cNvGrpSpPr>
            <p:nvPr/>
          </p:nvGrpSpPr>
          <p:grpSpPr bwMode="auto">
            <a:xfrm>
              <a:off x="975" y="1707"/>
              <a:ext cx="1706" cy="1213"/>
              <a:chOff x="768" y="1344"/>
              <a:chExt cx="1488" cy="1056"/>
            </a:xfrm>
          </p:grpSpPr>
          <p:grpSp>
            <p:nvGrpSpPr>
              <p:cNvPr id="59395" name="组合 79875"/>
              <p:cNvGrpSpPr>
                <a:grpSpLocks/>
              </p:cNvGrpSpPr>
              <p:nvPr/>
            </p:nvGrpSpPr>
            <p:grpSpPr bwMode="auto">
              <a:xfrm>
                <a:off x="816" y="1344"/>
                <a:ext cx="1296" cy="1056"/>
                <a:chOff x="816" y="1344"/>
                <a:chExt cx="1296" cy="1008"/>
              </a:xfrm>
            </p:grpSpPr>
            <p:sp>
              <p:nvSpPr>
                <p:cNvPr id="59396" name="矩形 79876"/>
                <p:cNvSpPr>
                  <a:spLocks noChangeArrowheads="1"/>
                </p:cNvSpPr>
                <p:nvPr/>
              </p:nvSpPr>
              <p:spPr bwMode="auto">
                <a:xfrm>
                  <a:off x="1776" y="1344"/>
                  <a:ext cx="336" cy="1008"/>
                </a:xfrm>
                <a:prstGeom prst="rect">
                  <a:avLst/>
                </a:prstGeom>
                <a:noFill/>
                <a:ln w="38100">
                  <a:solidFill>
                    <a:srgbClr val="180CB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grpSp>
              <p:nvGrpSpPr>
                <p:cNvPr id="59397" name="组合 79877"/>
                <p:cNvGrpSpPr>
                  <a:grpSpLocks/>
                </p:cNvGrpSpPr>
                <p:nvPr/>
              </p:nvGrpSpPr>
              <p:grpSpPr bwMode="auto">
                <a:xfrm>
                  <a:off x="816" y="1584"/>
                  <a:ext cx="1296" cy="528"/>
                  <a:chOff x="816" y="1584"/>
                  <a:chExt cx="1296" cy="528"/>
                </a:xfrm>
              </p:grpSpPr>
              <p:sp>
                <p:nvSpPr>
                  <p:cNvPr id="59398" name="矩形 79878"/>
                  <p:cNvSpPr>
                    <a:spLocks noChangeArrowheads="1"/>
                  </p:cNvSpPr>
                  <p:nvPr/>
                </p:nvSpPr>
                <p:spPr bwMode="auto">
                  <a:xfrm>
                    <a:off x="816" y="1632"/>
                    <a:ext cx="960" cy="432"/>
                  </a:xfrm>
                  <a:prstGeom prst="rect">
                    <a:avLst/>
                  </a:prstGeom>
                  <a:noFill/>
                  <a:ln w="38100">
                    <a:solidFill>
                      <a:srgbClr val="180CB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59399" name="直接连接符 79879"/>
                  <p:cNvSpPr>
                    <a:spLocks noChangeShapeType="1"/>
                  </p:cNvSpPr>
                  <p:nvPr/>
                </p:nvSpPr>
                <p:spPr bwMode="auto">
                  <a:xfrm>
                    <a:off x="1776" y="2112"/>
                    <a:ext cx="336" cy="0"/>
                  </a:xfrm>
                  <a:prstGeom prst="line">
                    <a:avLst/>
                  </a:prstGeom>
                  <a:noFill/>
                  <a:ln w="38100">
                    <a:solidFill>
                      <a:srgbClr val="180CB2"/>
                    </a:solidFill>
                    <a:miter lim="800000"/>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59400" name="直接连接符 79880"/>
                  <p:cNvSpPr>
                    <a:spLocks noChangeShapeType="1"/>
                  </p:cNvSpPr>
                  <p:nvPr/>
                </p:nvSpPr>
                <p:spPr bwMode="auto">
                  <a:xfrm>
                    <a:off x="1776" y="1584"/>
                    <a:ext cx="336" cy="0"/>
                  </a:xfrm>
                  <a:prstGeom prst="line">
                    <a:avLst/>
                  </a:prstGeom>
                  <a:noFill/>
                  <a:ln w="38100">
                    <a:solidFill>
                      <a:srgbClr val="180CB2"/>
                    </a:solidFill>
                    <a:miter lim="800000"/>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grpSp>
          <p:sp>
            <p:nvSpPr>
              <p:cNvPr id="59401" name="直接连接符 79881"/>
              <p:cNvSpPr>
                <a:spLocks noChangeShapeType="1"/>
              </p:cNvSpPr>
              <p:nvPr/>
            </p:nvSpPr>
            <p:spPr bwMode="auto">
              <a:xfrm>
                <a:off x="768" y="1872"/>
                <a:ext cx="1488" cy="0"/>
              </a:xfrm>
              <a:prstGeom prst="line">
                <a:avLst/>
              </a:prstGeom>
              <a:noFill/>
              <a:ln w="9525">
                <a:solidFill>
                  <a:srgbClr val="180CB2"/>
                </a:solidFill>
                <a:prstDash val="lgDashDot"/>
                <a:miter lim="800000"/>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grpSp>
          <p:nvGrpSpPr>
            <p:cNvPr id="59402" name="组合 79882"/>
            <p:cNvGrpSpPr>
              <a:grpSpLocks/>
            </p:cNvGrpSpPr>
            <p:nvPr/>
          </p:nvGrpSpPr>
          <p:grpSpPr bwMode="auto">
            <a:xfrm>
              <a:off x="2880" y="1616"/>
              <a:ext cx="1266" cy="1378"/>
              <a:chOff x="2448" y="1248"/>
              <a:chExt cx="1104" cy="1200"/>
            </a:xfrm>
          </p:grpSpPr>
          <p:grpSp>
            <p:nvGrpSpPr>
              <p:cNvPr id="59403" name="组合 79883"/>
              <p:cNvGrpSpPr>
                <a:grpSpLocks/>
              </p:cNvGrpSpPr>
              <p:nvPr/>
            </p:nvGrpSpPr>
            <p:grpSpPr bwMode="auto">
              <a:xfrm>
                <a:off x="2448" y="1392"/>
                <a:ext cx="1056" cy="912"/>
                <a:chOff x="2544" y="1440"/>
                <a:chExt cx="944" cy="824"/>
              </a:xfrm>
            </p:grpSpPr>
            <p:sp>
              <p:nvSpPr>
                <p:cNvPr id="59404" name="六边形 79884"/>
                <p:cNvSpPr>
                  <a:spLocks noChangeArrowheads="1"/>
                </p:cNvSpPr>
                <p:nvPr/>
              </p:nvSpPr>
              <p:spPr bwMode="auto">
                <a:xfrm rot="1800000">
                  <a:off x="2544" y="1440"/>
                  <a:ext cx="944" cy="824"/>
                </a:xfrm>
                <a:prstGeom prst="hexagon">
                  <a:avLst>
                    <a:gd name="adj" fmla="val 28641"/>
                    <a:gd name="vf" fmla="val 115470"/>
                  </a:avLst>
                </a:prstGeom>
                <a:noFill/>
                <a:ln w="38100">
                  <a:solidFill>
                    <a:srgbClr val="180CB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59405" name="椭圆 79885"/>
                <p:cNvSpPr>
                  <a:spLocks noChangeArrowheads="1"/>
                </p:cNvSpPr>
                <p:nvPr/>
              </p:nvSpPr>
              <p:spPr bwMode="auto">
                <a:xfrm>
                  <a:off x="2784" y="1632"/>
                  <a:ext cx="432" cy="432"/>
                </a:xfrm>
                <a:prstGeom prst="ellipse">
                  <a:avLst/>
                </a:prstGeom>
                <a:noFill/>
                <a:ln w="38100">
                  <a:solidFill>
                    <a:srgbClr val="180CB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grpSp>
          <p:grpSp>
            <p:nvGrpSpPr>
              <p:cNvPr id="59406" name="组合 79886"/>
              <p:cNvGrpSpPr>
                <a:grpSpLocks/>
              </p:cNvGrpSpPr>
              <p:nvPr/>
            </p:nvGrpSpPr>
            <p:grpSpPr bwMode="auto">
              <a:xfrm>
                <a:off x="2448" y="1248"/>
                <a:ext cx="1104" cy="1200"/>
                <a:chOff x="2448" y="1248"/>
                <a:chExt cx="1104" cy="1200"/>
              </a:xfrm>
            </p:grpSpPr>
            <p:sp>
              <p:nvSpPr>
                <p:cNvPr id="59407" name="直接连接符 79887"/>
                <p:cNvSpPr>
                  <a:spLocks noChangeShapeType="1"/>
                </p:cNvSpPr>
                <p:nvPr/>
              </p:nvSpPr>
              <p:spPr bwMode="auto">
                <a:xfrm>
                  <a:off x="2448" y="1872"/>
                  <a:ext cx="1104" cy="0"/>
                </a:xfrm>
                <a:prstGeom prst="line">
                  <a:avLst/>
                </a:prstGeom>
                <a:noFill/>
                <a:ln w="9525">
                  <a:solidFill>
                    <a:srgbClr val="180CB2"/>
                  </a:solidFill>
                  <a:prstDash val="lgDashDot"/>
                  <a:miter lim="800000"/>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59408" name="直接连接符 79888"/>
                <p:cNvSpPr>
                  <a:spLocks noChangeShapeType="1"/>
                </p:cNvSpPr>
                <p:nvPr/>
              </p:nvSpPr>
              <p:spPr bwMode="auto">
                <a:xfrm>
                  <a:off x="2976" y="1248"/>
                  <a:ext cx="0" cy="1200"/>
                </a:xfrm>
                <a:prstGeom prst="line">
                  <a:avLst/>
                </a:prstGeom>
                <a:noFill/>
                <a:ln w="9525">
                  <a:solidFill>
                    <a:srgbClr val="180CB2"/>
                  </a:solidFill>
                  <a:prstDash val="lgDashDot"/>
                  <a:miter lim="800000"/>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grpSp>
        <p:grpSp>
          <p:nvGrpSpPr>
            <p:cNvPr id="59409" name="组合 79889"/>
            <p:cNvGrpSpPr>
              <a:grpSpLocks/>
            </p:cNvGrpSpPr>
            <p:nvPr/>
          </p:nvGrpSpPr>
          <p:grpSpPr bwMode="auto">
            <a:xfrm>
              <a:off x="930" y="3113"/>
              <a:ext cx="1706" cy="992"/>
              <a:chOff x="720" y="2592"/>
              <a:chExt cx="1488" cy="864"/>
            </a:xfrm>
          </p:grpSpPr>
          <p:grpSp>
            <p:nvGrpSpPr>
              <p:cNvPr id="59410" name="组合 79890"/>
              <p:cNvGrpSpPr>
                <a:grpSpLocks/>
              </p:cNvGrpSpPr>
              <p:nvPr/>
            </p:nvGrpSpPr>
            <p:grpSpPr bwMode="auto">
              <a:xfrm>
                <a:off x="816" y="2592"/>
                <a:ext cx="1296" cy="864"/>
                <a:chOff x="816" y="2592"/>
                <a:chExt cx="1296" cy="864"/>
              </a:xfrm>
            </p:grpSpPr>
            <p:sp>
              <p:nvSpPr>
                <p:cNvPr id="59411" name="矩形 79891"/>
                <p:cNvSpPr>
                  <a:spLocks noChangeArrowheads="1"/>
                </p:cNvSpPr>
                <p:nvPr/>
              </p:nvSpPr>
              <p:spPr bwMode="auto">
                <a:xfrm>
                  <a:off x="816" y="2784"/>
                  <a:ext cx="960" cy="480"/>
                </a:xfrm>
                <a:prstGeom prst="rect">
                  <a:avLst/>
                </a:prstGeom>
                <a:noFill/>
                <a:ln w="38100">
                  <a:solidFill>
                    <a:srgbClr val="180CB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59412" name="矩形 79892"/>
                <p:cNvSpPr>
                  <a:spLocks noChangeArrowheads="1"/>
                </p:cNvSpPr>
                <p:nvPr/>
              </p:nvSpPr>
              <p:spPr bwMode="auto">
                <a:xfrm>
                  <a:off x="1776" y="2592"/>
                  <a:ext cx="336" cy="864"/>
                </a:xfrm>
                <a:prstGeom prst="rect">
                  <a:avLst/>
                </a:prstGeom>
                <a:noFill/>
                <a:ln w="38100">
                  <a:solidFill>
                    <a:srgbClr val="180CB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59413" name="直接连接符 79893"/>
                <p:cNvSpPr>
                  <a:spLocks noChangeShapeType="1"/>
                </p:cNvSpPr>
                <p:nvPr/>
              </p:nvSpPr>
              <p:spPr bwMode="auto">
                <a:xfrm>
                  <a:off x="1776" y="3024"/>
                  <a:ext cx="336" cy="0"/>
                </a:xfrm>
                <a:prstGeom prst="line">
                  <a:avLst/>
                </a:prstGeom>
                <a:noFill/>
                <a:ln w="38100">
                  <a:solidFill>
                    <a:srgbClr val="180CB2"/>
                  </a:solidFill>
                  <a:miter lim="800000"/>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sp>
            <p:nvSpPr>
              <p:cNvPr id="59414" name="直接连接符 79894"/>
              <p:cNvSpPr>
                <a:spLocks noChangeShapeType="1"/>
              </p:cNvSpPr>
              <p:nvPr/>
            </p:nvSpPr>
            <p:spPr bwMode="auto">
              <a:xfrm>
                <a:off x="720" y="3024"/>
                <a:ext cx="1488" cy="0"/>
              </a:xfrm>
              <a:prstGeom prst="line">
                <a:avLst/>
              </a:prstGeom>
              <a:noFill/>
              <a:ln w="9525">
                <a:solidFill>
                  <a:srgbClr val="180CB2"/>
                </a:solidFill>
                <a:prstDash val="lgDashDot"/>
                <a:miter lim="800000"/>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grpSp>
      <p:pic>
        <p:nvPicPr>
          <p:cNvPr id="59415" name="图片 79907"/>
          <p:cNvPicPr>
            <a:picLocks noChangeAspect="1" noChangeArrowheads="1"/>
          </p:cNvPicPr>
          <p:nvPr/>
        </p:nvPicPr>
        <p:blipFill>
          <a:blip r:embed="rId2">
            <a:extLst>
              <a:ext uri="{28A0092B-C50C-407E-A947-70E740481C1C}">
                <a14:useLocalDpi xmlns:a14="http://schemas.microsoft.com/office/drawing/2010/main" val="0"/>
              </a:ext>
            </a:extLst>
          </a:blip>
          <a:srcRect l="33842" t="28673" r="31770" b="35506"/>
          <a:stretch>
            <a:fillRect/>
          </a:stretch>
        </p:blipFill>
        <p:spPr bwMode="auto">
          <a:xfrm>
            <a:off x="1331914" y="765037"/>
            <a:ext cx="2849200" cy="177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16" name="文本框 79909"/>
          <p:cNvSpPr txBox="1">
            <a:spLocks noChangeArrowheads="1"/>
          </p:cNvSpPr>
          <p:nvPr/>
        </p:nvSpPr>
        <p:spPr bwMode="auto">
          <a:xfrm>
            <a:off x="4859996" y="1199798"/>
            <a:ext cx="3167063" cy="107721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3200" b="1" dirty="0">
                <a:solidFill>
                  <a:srgbClr val="000099"/>
                </a:solidFill>
                <a:latin typeface="黑体" pitchFamily="49" charset="-122"/>
                <a:ea typeface="黑体" pitchFamily="49" charset="-122"/>
              </a:rPr>
              <a:t>练一练：画出左图的三视图</a:t>
            </a:r>
            <a:endParaRPr lang="en-US" altLang="zh-CN" sz="3200" b="1" dirty="0">
              <a:solidFill>
                <a:srgbClr val="000099"/>
              </a:solidFill>
              <a:latin typeface="黑体" pitchFamily="49" charset="-122"/>
              <a:ea typeface="黑体" pitchFamily="49" charset="-122"/>
            </a:endParaRPr>
          </a:p>
        </p:txBody>
      </p:sp>
      <p:sp>
        <p:nvSpPr>
          <p:cNvPr id="26"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9909"/>
                                        </p:tgtEl>
                                        <p:attrNameLst>
                                          <p:attrName>style.visibility</p:attrName>
                                        </p:attrNameLst>
                                      </p:cBhvr>
                                      <p:to>
                                        <p:strVal val="visible"/>
                                      </p:to>
                                    </p:set>
                                    <p:anim calcmode="lin" valueType="num">
                                      <p:cBhvr>
                                        <p:cTn id="7" dur="500" fill="hold"/>
                                        <p:tgtEl>
                                          <p:spTgt spid="79909"/>
                                        </p:tgtEl>
                                        <p:attrNameLst>
                                          <p:attrName>ppt_x</p:attrName>
                                        </p:attrNameLst>
                                      </p:cBhvr>
                                      <p:tavLst>
                                        <p:tav tm="0">
                                          <p:val>
                                            <p:strVal val="#ppt_x"/>
                                          </p:val>
                                        </p:tav>
                                        <p:tav tm="100000">
                                          <p:val>
                                            <p:strVal val="#ppt_x"/>
                                          </p:val>
                                        </p:tav>
                                      </p:tavLst>
                                    </p:anim>
                                    <p:anim calcmode="lin" valueType="num">
                                      <p:cBhvr>
                                        <p:cTn id="8" dur="500" fill="hold"/>
                                        <p:tgtEl>
                                          <p:spTgt spid="799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23905"/>
          <p:cNvSpPr>
            <a:spLocks noGrp="1" noChangeArrowheads="1"/>
          </p:cNvSpPr>
          <p:nvPr>
            <p:ph type="title"/>
          </p:nvPr>
        </p:nvSpPr>
        <p:spPr>
          <a:xfrm>
            <a:off x="250825" y="701675"/>
            <a:ext cx="8229600" cy="1143000"/>
          </a:xfrm>
        </p:spPr>
        <p:txBody>
          <a:bodyPr/>
          <a:lstStyle/>
          <a:p>
            <a:pPr eaLnBrk="1" hangingPunct="1"/>
            <a:r>
              <a:rPr lang="zh-CN" altLang="en-US" sz="3600" b="1" dirty="0" smtClean="0">
                <a:solidFill>
                  <a:srgbClr val="3333CC"/>
                </a:solidFill>
                <a:latin typeface="黑体" pitchFamily="49" charset="-122"/>
                <a:ea typeface="黑体" pitchFamily="49" charset="-122"/>
              </a:rPr>
              <a:t>二、基础知识介绍</a:t>
            </a:r>
            <a:endParaRPr lang="en-US" altLang="zh-CN" sz="3600" b="1" dirty="0" smtClean="0">
              <a:solidFill>
                <a:srgbClr val="3333CC"/>
              </a:solidFill>
              <a:latin typeface="黑体" pitchFamily="49" charset="-122"/>
              <a:ea typeface="黑体" pitchFamily="49" charset="-122"/>
            </a:endParaRPr>
          </a:p>
        </p:txBody>
      </p:sp>
      <p:sp>
        <p:nvSpPr>
          <p:cNvPr id="23554" name="文本占位符 123906"/>
          <p:cNvSpPr>
            <a:spLocks noGrp="1" noChangeArrowheads="1"/>
          </p:cNvSpPr>
          <p:nvPr>
            <p:ph idx="1"/>
          </p:nvPr>
        </p:nvSpPr>
        <p:spPr>
          <a:xfrm>
            <a:off x="2555875" y="2160588"/>
            <a:ext cx="5040083" cy="1766637"/>
          </a:xfrm>
        </p:spPr>
        <p:txBody>
          <a:bodyPr wrap="square">
            <a:spAutoFit/>
          </a:bodyPr>
          <a:lstStyle/>
          <a:p>
            <a:pPr marL="514350" indent="-514350" eaLnBrk="1" hangingPunct="1">
              <a:buFontTx/>
              <a:buAutoNum type="arabicPeriod"/>
            </a:pPr>
            <a:r>
              <a:rPr lang="zh-CN" altLang="en-US" b="1" dirty="0" smtClean="0">
                <a:latin typeface="黑体" pitchFamily="49" charset="-122"/>
                <a:ea typeface="黑体" pitchFamily="49" charset="-122"/>
              </a:rPr>
              <a:t>机械制图与识图的概念</a:t>
            </a:r>
          </a:p>
          <a:p>
            <a:pPr marL="514350" indent="-514350" eaLnBrk="1" hangingPunct="1">
              <a:buFontTx/>
              <a:buAutoNum type="arabicPeriod"/>
            </a:pPr>
            <a:r>
              <a:rPr lang="zh-CN" altLang="en-US" b="1" dirty="0" smtClean="0">
                <a:latin typeface="黑体" pitchFamily="49" charset="-122"/>
                <a:ea typeface="黑体" pitchFamily="49" charset="-122"/>
              </a:rPr>
              <a:t>机械图纸的作用</a:t>
            </a:r>
          </a:p>
          <a:p>
            <a:pPr marL="514350" indent="-514350" eaLnBrk="1" hangingPunct="1">
              <a:buFontTx/>
              <a:buAutoNum type="arabicPeriod"/>
            </a:pPr>
            <a:r>
              <a:rPr lang="zh-CN" altLang="en-US" b="1" dirty="0" smtClean="0">
                <a:latin typeface="黑体" pitchFamily="49" charset="-122"/>
                <a:ea typeface="黑体" pitchFamily="49" charset="-122"/>
              </a:rPr>
              <a:t>机械图</a:t>
            </a:r>
            <a:r>
              <a:rPr lang="zh-CN" altLang="en-US" b="1" dirty="0">
                <a:latin typeface="黑体" pitchFamily="49" charset="-122"/>
                <a:ea typeface="黑体" pitchFamily="49" charset="-122"/>
              </a:rPr>
              <a:t>纸</a:t>
            </a:r>
            <a:r>
              <a:rPr lang="zh-CN" altLang="en-US" b="1" dirty="0" smtClean="0">
                <a:latin typeface="黑体" pitchFamily="49" charset="-122"/>
                <a:ea typeface="黑体" pitchFamily="49" charset="-122"/>
              </a:rPr>
              <a:t>的基本规定</a:t>
            </a:r>
            <a:endParaRPr lang="en-US" altLang="zh-CN" b="1" dirty="0" smtClean="0">
              <a:latin typeface="黑体" pitchFamily="49" charset="-122"/>
              <a:ea typeface="黑体" pitchFamily="49" charset="-122"/>
            </a:endParaRPr>
          </a:p>
        </p:txBody>
      </p:sp>
    </p:spTree>
    <p:extLst>
      <p:ext uri="{BB962C8B-B14F-4D97-AF65-F5344CB8AC3E}">
        <p14:creationId xmlns:p14="http://schemas.microsoft.com/office/powerpoint/2010/main" val="4156388736"/>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57" name="组合 81956"/>
          <p:cNvGrpSpPr>
            <a:grpSpLocks/>
          </p:cNvGrpSpPr>
          <p:nvPr/>
        </p:nvGrpSpPr>
        <p:grpSpPr bwMode="auto">
          <a:xfrm>
            <a:off x="1187450" y="908050"/>
            <a:ext cx="3806825" cy="5264150"/>
            <a:chOff x="1344" y="572"/>
            <a:chExt cx="2398" cy="3316"/>
          </a:xfrm>
        </p:grpSpPr>
        <p:grpSp>
          <p:nvGrpSpPr>
            <p:cNvPr id="60418" name="组合 81928"/>
            <p:cNvGrpSpPr>
              <a:grpSpLocks/>
            </p:cNvGrpSpPr>
            <p:nvPr/>
          </p:nvGrpSpPr>
          <p:grpSpPr bwMode="auto">
            <a:xfrm>
              <a:off x="1344" y="2892"/>
              <a:ext cx="1026" cy="996"/>
              <a:chOff x="1200" y="2880"/>
              <a:chExt cx="864" cy="864"/>
            </a:xfrm>
          </p:grpSpPr>
          <p:grpSp>
            <p:nvGrpSpPr>
              <p:cNvPr id="60419" name="组合 81929"/>
              <p:cNvGrpSpPr>
                <a:grpSpLocks/>
              </p:cNvGrpSpPr>
              <p:nvPr/>
            </p:nvGrpSpPr>
            <p:grpSpPr bwMode="auto">
              <a:xfrm>
                <a:off x="1296" y="2976"/>
                <a:ext cx="672" cy="672"/>
                <a:chOff x="1344" y="2832"/>
                <a:chExt cx="672" cy="672"/>
              </a:xfrm>
            </p:grpSpPr>
            <p:sp>
              <p:nvSpPr>
                <p:cNvPr id="60420" name="椭圆 81930"/>
                <p:cNvSpPr>
                  <a:spLocks noChangeArrowheads="1"/>
                </p:cNvSpPr>
                <p:nvPr/>
              </p:nvSpPr>
              <p:spPr bwMode="auto">
                <a:xfrm>
                  <a:off x="1488" y="2976"/>
                  <a:ext cx="384" cy="384"/>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sp>
              <p:nvSpPr>
                <p:cNvPr id="60421" name="椭圆 81931"/>
                <p:cNvSpPr>
                  <a:spLocks noChangeArrowheads="1"/>
                </p:cNvSpPr>
                <p:nvPr/>
              </p:nvSpPr>
              <p:spPr bwMode="auto">
                <a:xfrm>
                  <a:off x="1344" y="2832"/>
                  <a:ext cx="672" cy="672"/>
                </a:xfrm>
                <a:prstGeom prst="ellipse">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endParaRPr>
                </a:p>
              </p:txBody>
            </p:sp>
          </p:grpSp>
          <p:grpSp>
            <p:nvGrpSpPr>
              <p:cNvPr id="60422" name="组合 81932"/>
              <p:cNvGrpSpPr>
                <a:grpSpLocks/>
              </p:cNvGrpSpPr>
              <p:nvPr/>
            </p:nvGrpSpPr>
            <p:grpSpPr bwMode="auto">
              <a:xfrm>
                <a:off x="1200" y="2880"/>
                <a:ext cx="864" cy="864"/>
                <a:chOff x="1200" y="2880"/>
                <a:chExt cx="864" cy="864"/>
              </a:xfrm>
            </p:grpSpPr>
            <p:sp>
              <p:nvSpPr>
                <p:cNvPr id="60423" name="直接连接符 81933"/>
                <p:cNvSpPr>
                  <a:spLocks noChangeShapeType="1"/>
                </p:cNvSpPr>
                <p:nvPr/>
              </p:nvSpPr>
              <p:spPr bwMode="auto">
                <a:xfrm>
                  <a:off x="1200" y="3312"/>
                  <a:ext cx="864" cy="0"/>
                </a:xfrm>
                <a:prstGeom prst="line">
                  <a:avLst/>
                </a:prstGeom>
                <a:noFill/>
                <a:ln w="9525">
                  <a:solidFill>
                    <a:schemeClr val="tx1"/>
                  </a:solidFill>
                  <a:prstDash val="lgDashDot"/>
                  <a:miter lim="800000"/>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sp>
              <p:nvSpPr>
                <p:cNvPr id="60424" name="直接连接符 81934"/>
                <p:cNvSpPr>
                  <a:spLocks noChangeShapeType="1"/>
                </p:cNvSpPr>
                <p:nvPr/>
              </p:nvSpPr>
              <p:spPr bwMode="auto">
                <a:xfrm>
                  <a:off x="1632" y="2880"/>
                  <a:ext cx="0" cy="864"/>
                </a:xfrm>
                <a:prstGeom prst="line">
                  <a:avLst/>
                </a:prstGeom>
                <a:noFill/>
                <a:ln w="9525">
                  <a:solidFill>
                    <a:schemeClr val="tx1"/>
                  </a:solidFill>
                  <a:prstDash val="lgDashDot"/>
                  <a:miter lim="800000"/>
                  <a:headEnd/>
                  <a:tailEnd/>
                </a:ln>
                <a:extLst>
                  <a:ext uri="{909E8E84-426E-40DD-AFC4-6F175D3DCCD1}">
                    <a14:hiddenFill xmlns:a14="http://schemas.microsoft.com/office/drawing/2010/main">
                      <a:noFill/>
                    </a14:hiddenFill>
                  </a:ext>
                </a:extLst>
              </p:spPr>
              <p:txBody>
                <a:bodyPr/>
                <a:lstStyle/>
                <a:p>
                  <a:endParaRPr lang="zh-CN" altLang="en-US">
                    <a:latin typeface="Times New Roman" pitchFamily="18" charset="0"/>
                  </a:endParaRPr>
                </a:p>
              </p:txBody>
            </p:sp>
          </p:grpSp>
        </p:grpSp>
        <p:pic>
          <p:nvPicPr>
            <p:cNvPr id="60425" name="图片 81953" descr="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 y="572"/>
              <a:ext cx="882" cy="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6" name="图片 81954" descr="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 y="572"/>
              <a:ext cx="882" cy="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0427" name="图片 81955"/>
          <p:cNvPicPr>
            <a:picLocks noChangeAspect="1" noChangeArrowheads="1"/>
          </p:cNvPicPr>
          <p:nvPr/>
        </p:nvPicPr>
        <p:blipFill>
          <a:blip r:embed="rId3">
            <a:extLst>
              <a:ext uri="{28A0092B-C50C-407E-A947-70E740481C1C}">
                <a14:useLocalDpi xmlns:a14="http://schemas.microsoft.com/office/drawing/2010/main" val="0"/>
              </a:ext>
            </a:extLst>
          </a:blip>
          <a:srcRect l="38687" t="31358" r="46814" b="28337"/>
          <a:stretch>
            <a:fillRect/>
          </a:stretch>
        </p:blipFill>
        <p:spPr bwMode="auto">
          <a:xfrm>
            <a:off x="6011863" y="837036"/>
            <a:ext cx="2088088" cy="3481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8" name="文本框 81957"/>
          <p:cNvSpPr txBox="1">
            <a:spLocks noChangeArrowheads="1"/>
          </p:cNvSpPr>
          <p:nvPr/>
        </p:nvSpPr>
        <p:spPr bwMode="auto">
          <a:xfrm>
            <a:off x="5724525" y="4892634"/>
            <a:ext cx="3167063" cy="120032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3600" b="1" dirty="0">
                <a:solidFill>
                  <a:srgbClr val="000099"/>
                </a:solidFill>
                <a:latin typeface="黑体" pitchFamily="49" charset="-122"/>
                <a:ea typeface="黑体" pitchFamily="49" charset="-122"/>
              </a:rPr>
              <a:t>练一练：画出上图的三视图</a:t>
            </a:r>
            <a:endParaRPr lang="en-US" altLang="zh-CN" sz="3600" b="1" dirty="0">
              <a:solidFill>
                <a:srgbClr val="000099"/>
              </a:solidFill>
              <a:latin typeface="黑体" pitchFamily="49" charset="-122"/>
              <a:ea typeface="黑体" pitchFamily="49" charset="-122"/>
            </a:endParaRPr>
          </a:p>
        </p:txBody>
      </p:sp>
      <p:sp>
        <p:nvSpPr>
          <p:cNvPr id="1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57"/>
                                        </p:tgtEl>
                                        <p:attrNameLst>
                                          <p:attrName>style.visibility</p:attrName>
                                        </p:attrNameLst>
                                      </p:cBhvr>
                                      <p:to>
                                        <p:strVal val="visible"/>
                                      </p:to>
                                    </p:set>
                                    <p:anim calcmode="lin" valueType="num">
                                      <p:cBhvr>
                                        <p:cTn id="7" dur="500" fill="hold"/>
                                        <p:tgtEl>
                                          <p:spTgt spid="81957"/>
                                        </p:tgtEl>
                                        <p:attrNameLst>
                                          <p:attrName>ppt_x</p:attrName>
                                        </p:attrNameLst>
                                      </p:cBhvr>
                                      <p:tavLst>
                                        <p:tav tm="0">
                                          <p:val>
                                            <p:strVal val="#ppt_x"/>
                                          </p:val>
                                        </p:tav>
                                        <p:tav tm="100000">
                                          <p:val>
                                            <p:strVal val="#ppt_x"/>
                                          </p:val>
                                        </p:tav>
                                      </p:tavLst>
                                    </p:anim>
                                    <p:anim calcmode="lin" valueType="num">
                                      <p:cBhvr>
                                        <p:cTn id="8" dur="500" fill="hold"/>
                                        <p:tgtEl>
                                          <p:spTgt spid="819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矩形 82945"/>
          <p:cNvSpPr>
            <a:spLocks noChangeArrowheads="1"/>
          </p:cNvSpPr>
          <p:nvPr/>
        </p:nvSpPr>
        <p:spPr bwMode="auto">
          <a:xfrm>
            <a:off x="250825" y="595313"/>
            <a:ext cx="838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indent="255588"/>
            <a:r>
              <a:rPr lang="zh-CN" altLang="en-US" sz="2400" b="1">
                <a:solidFill>
                  <a:srgbClr val="FF0000"/>
                </a:solidFill>
                <a:latin typeface="Times New Roman" pitchFamily="18" charset="0"/>
              </a:rPr>
              <a:t>例</a:t>
            </a:r>
            <a:r>
              <a:rPr lang="en-US" altLang="zh-CN" sz="2400" b="1">
                <a:solidFill>
                  <a:srgbClr val="FF0000"/>
                </a:solidFill>
                <a:latin typeface="Times New Roman" pitchFamily="18" charset="0"/>
              </a:rPr>
              <a:t>1.</a:t>
            </a:r>
            <a:r>
              <a:rPr lang="en-US" altLang="zh-CN" sz="2400" b="1">
                <a:latin typeface="Times New Roman" pitchFamily="18" charset="0"/>
              </a:rPr>
              <a:t> </a:t>
            </a:r>
            <a:r>
              <a:rPr lang="zh-CN" altLang="en-US" sz="2400" b="1">
                <a:latin typeface="Times New Roman" pitchFamily="18" charset="0"/>
              </a:rPr>
              <a:t>图中几何体的主视图是（    ）</a:t>
            </a:r>
            <a:endParaRPr lang="en-US" altLang="zh-CN" sz="2400" b="1">
              <a:latin typeface="Times New Roman" pitchFamily="18" charset="0"/>
            </a:endParaRPr>
          </a:p>
        </p:txBody>
      </p:sp>
      <p:pic>
        <p:nvPicPr>
          <p:cNvPr id="61442" name="图片 829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8700" y="1341438"/>
            <a:ext cx="2155825"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图片 829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3284538"/>
            <a:ext cx="8135938"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9" name="矩形 82948"/>
          <p:cNvSpPr>
            <a:spLocks noChangeArrowheads="1"/>
          </p:cNvSpPr>
          <p:nvPr/>
        </p:nvSpPr>
        <p:spPr bwMode="auto">
          <a:xfrm>
            <a:off x="4572000" y="62071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t>D</a:t>
            </a:r>
          </a:p>
        </p:txBody>
      </p:sp>
      <p:sp>
        <p:nvSpPr>
          <p:cNvPr id="6"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矩形 83969"/>
          <p:cNvSpPr>
            <a:spLocks noChangeArrowheads="1"/>
          </p:cNvSpPr>
          <p:nvPr/>
        </p:nvSpPr>
        <p:spPr bwMode="auto">
          <a:xfrm>
            <a:off x="179388" y="945568"/>
            <a:ext cx="864076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indent="255588"/>
            <a:r>
              <a:rPr lang="zh-CN" altLang="en-US" sz="2400" b="1" dirty="0">
                <a:solidFill>
                  <a:srgbClr val="FF0000"/>
                </a:solidFill>
                <a:latin typeface="Times New Roman" pitchFamily="18" charset="0"/>
              </a:rPr>
              <a:t>例</a:t>
            </a:r>
            <a:r>
              <a:rPr lang="en-US" altLang="zh-CN" sz="2400" b="1" dirty="0">
                <a:solidFill>
                  <a:srgbClr val="FF0000"/>
                </a:solidFill>
                <a:latin typeface="Times New Roman" pitchFamily="18" charset="0"/>
              </a:rPr>
              <a:t>2.</a:t>
            </a:r>
            <a:r>
              <a:rPr lang="en-US" altLang="zh-CN" sz="2400" b="1" dirty="0">
                <a:latin typeface="Times New Roman" pitchFamily="18" charset="0"/>
              </a:rPr>
              <a:t> </a:t>
            </a:r>
            <a:r>
              <a:rPr lang="zh-CN" altLang="en-US" sz="2400" b="1" dirty="0">
                <a:latin typeface="Times New Roman" pitchFamily="18" charset="0"/>
              </a:rPr>
              <a:t>将图所示的一个直角三角形</a:t>
            </a:r>
            <a:r>
              <a:rPr lang="en-US" altLang="zh-CN" sz="2400" b="1" dirty="0">
                <a:latin typeface="Times New Roman" pitchFamily="18" charset="0"/>
              </a:rPr>
              <a:t>ABC</a:t>
            </a:r>
            <a:r>
              <a:rPr lang="zh-CN" altLang="en-US" sz="2400" b="1" dirty="0">
                <a:latin typeface="Times New Roman" pitchFamily="18" charset="0"/>
              </a:rPr>
              <a:t>（</a:t>
            </a:r>
            <a:r>
              <a:rPr lang="en-US" altLang="zh-CN" sz="2400" b="1" dirty="0">
                <a:latin typeface="Times New Roman" pitchFamily="18" charset="0"/>
              </a:rPr>
              <a:t>∠C</a:t>
            </a:r>
            <a:r>
              <a:rPr lang="zh-CN" altLang="en-US" sz="2400" b="1" dirty="0">
                <a:latin typeface="Times New Roman" pitchFamily="18" charset="0"/>
              </a:rPr>
              <a:t>＝</a:t>
            </a:r>
            <a:r>
              <a:rPr lang="en-US" altLang="zh-CN" sz="2400" b="1" dirty="0">
                <a:latin typeface="Times New Roman" pitchFamily="18" charset="0"/>
              </a:rPr>
              <a:t>90°</a:t>
            </a:r>
            <a:r>
              <a:rPr lang="zh-CN" altLang="en-US" sz="2400" b="1" dirty="0">
                <a:latin typeface="Times New Roman" pitchFamily="18" charset="0"/>
              </a:rPr>
              <a:t>）绕斜边</a:t>
            </a:r>
            <a:r>
              <a:rPr lang="en-US" altLang="zh-CN" sz="2400" b="1" dirty="0">
                <a:latin typeface="Times New Roman" pitchFamily="18" charset="0"/>
              </a:rPr>
              <a:t>AB</a:t>
            </a:r>
            <a:r>
              <a:rPr lang="zh-CN" altLang="en-US" sz="2400" b="1" dirty="0">
                <a:latin typeface="Times New Roman" pitchFamily="18" charset="0"/>
              </a:rPr>
              <a:t>旋转一周，所得到的几何体的主视图是下面四个图形中的</a:t>
            </a:r>
            <a:r>
              <a:rPr lang="en-US" altLang="zh-CN" sz="2400" b="1" dirty="0">
                <a:latin typeface="Times New Roman" pitchFamily="18" charset="0"/>
              </a:rPr>
              <a:t>_____________</a:t>
            </a:r>
          </a:p>
        </p:txBody>
      </p:sp>
      <p:pic>
        <p:nvPicPr>
          <p:cNvPr id="62466" name="图片 839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1844675"/>
            <a:ext cx="1541462"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7" name="图片 839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860800"/>
            <a:ext cx="80645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文本框 83972"/>
          <p:cNvSpPr txBox="1">
            <a:spLocks noChangeArrowheads="1"/>
          </p:cNvSpPr>
          <p:nvPr/>
        </p:nvSpPr>
        <p:spPr bwMode="auto">
          <a:xfrm>
            <a:off x="900113" y="1666293"/>
            <a:ext cx="936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t>B</a:t>
            </a:r>
          </a:p>
        </p:txBody>
      </p:sp>
      <p:sp>
        <p:nvSpPr>
          <p:cNvPr id="6"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矩形 84993"/>
          <p:cNvSpPr>
            <a:spLocks noChangeArrowheads="1"/>
          </p:cNvSpPr>
          <p:nvPr/>
        </p:nvSpPr>
        <p:spPr bwMode="auto">
          <a:xfrm>
            <a:off x="107950" y="980284"/>
            <a:ext cx="84248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indent="255588"/>
            <a:r>
              <a:rPr lang="zh-CN" altLang="en-US" sz="2400" b="1">
                <a:solidFill>
                  <a:srgbClr val="FF0000"/>
                </a:solidFill>
                <a:latin typeface="Times New Roman" pitchFamily="18" charset="0"/>
              </a:rPr>
              <a:t>例</a:t>
            </a:r>
            <a:r>
              <a:rPr lang="en-US" altLang="zh-CN" sz="2400" b="1">
                <a:solidFill>
                  <a:srgbClr val="FF0000"/>
                </a:solidFill>
                <a:latin typeface="Times New Roman" pitchFamily="18" charset="0"/>
              </a:rPr>
              <a:t>3.</a:t>
            </a:r>
            <a:r>
              <a:rPr lang="en-US" altLang="zh-CN" sz="2400" b="1">
                <a:latin typeface="Times New Roman" pitchFamily="18" charset="0"/>
              </a:rPr>
              <a:t> </a:t>
            </a:r>
            <a:r>
              <a:rPr lang="zh-CN" altLang="en-US" sz="2400" b="1">
                <a:latin typeface="Times New Roman" pitchFamily="18" charset="0"/>
              </a:rPr>
              <a:t>下图是由一些相同的小正方体构成的几何体的三视图。这些相同的小正方体的个数是（    ）</a:t>
            </a:r>
          </a:p>
          <a:p>
            <a:pPr indent="255588" eaLnBrk="0" hangingPunct="0"/>
            <a:endParaRPr lang="zh-CN" altLang="en-US" sz="2400" b="1">
              <a:latin typeface="Times New Roman" pitchFamily="18" charset="0"/>
            </a:endParaRPr>
          </a:p>
        </p:txBody>
      </p:sp>
      <p:pic>
        <p:nvPicPr>
          <p:cNvPr id="63490" name="图片 84994"/>
          <p:cNvPicPr>
            <a:picLocks noChangeAspect="1" noChangeArrowheads="1"/>
          </p:cNvPicPr>
          <p:nvPr/>
        </p:nvPicPr>
        <p:blipFill>
          <a:blip r:embed="rId2">
            <a:extLst>
              <a:ext uri="{28A0092B-C50C-407E-A947-70E740481C1C}">
                <a14:useLocalDpi xmlns:a14="http://schemas.microsoft.com/office/drawing/2010/main" val="0"/>
              </a:ext>
            </a:extLst>
          </a:blip>
          <a:srcRect r="37750"/>
          <a:stretch>
            <a:fillRect/>
          </a:stretch>
        </p:blipFill>
        <p:spPr bwMode="auto">
          <a:xfrm>
            <a:off x="971550" y="1772447"/>
            <a:ext cx="4392613"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矩形 84995"/>
          <p:cNvSpPr>
            <a:spLocks noChangeArrowheads="1"/>
          </p:cNvSpPr>
          <p:nvPr/>
        </p:nvSpPr>
        <p:spPr bwMode="auto">
          <a:xfrm>
            <a:off x="5940425" y="3788572"/>
            <a:ext cx="2232025"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a:buFont typeface="Arial" pitchFamily="34" charset="0"/>
              <a:buAutoNum type="alphaUcPeriod"/>
            </a:pPr>
            <a:r>
              <a:rPr lang="en-US" altLang="zh-CN" sz="4000">
                <a:latin typeface="Times New Roman" pitchFamily="18" charset="0"/>
              </a:rPr>
              <a:t> 4</a:t>
            </a:r>
            <a:r>
              <a:rPr lang="zh-CN" altLang="en-US" sz="4000">
                <a:latin typeface="Times New Roman" pitchFamily="18" charset="0"/>
              </a:rPr>
              <a:t>个 </a:t>
            </a:r>
          </a:p>
          <a:p>
            <a:pPr marL="457200" indent="-457200">
              <a:buFont typeface="Arial" pitchFamily="34" charset="0"/>
              <a:buAutoNum type="alphaUcPeriod"/>
            </a:pPr>
            <a:r>
              <a:rPr lang="zh-CN" altLang="en-US" sz="4000">
                <a:latin typeface="Times New Roman" pitchFamily="18" charset="0"/>
              </a:rPr>
              <a:t> </a:t>
            </a:r>
            <a:r>
              <a:rPr lang="en-US" altLang="zh-CN" sz="4000">
                <a:latin typeface="Times New Roman" pitchFamily="18" charset="0"/>
              </a:rPr>
              <a:t>5</a:t>
            </a:r>
            <a:r>
              <a:rPr lang="zh-CN" altLang="en-US" sz="4000">
                <a:latin typeface="Times New Roman" pitchFamily="18" charset="0"/>
              </a:rPr>
              <a:t>个 	                               </a:t>
            </a:r>
          </a:p>
          <a:p>
            <a:pPr marL="457200" indent="-457200"/>
            <a:r>
              <a:rPr lang="en-US" altLang="zh-CN" sz="4000">
                <a:latin typeface="Times New Roman" pitchFamily="18" charset="0"/>
              </a:rPr>
              <a:t>C. 6</a:t>
            </a:r>
            <a:r>
              <a:rPr lang="zh-CN" altLang="en-US" sz="4000">
                <a:latin typeface="Times New Roman" pitchFamily="18" charset="0"/>
              </a:rPr>
              <a:t>个</a:t>
            </a:r>
          </a:p>
          <a:p>
            <a:pPr marL="457200" indent="-457200"/>
            <a:r>
              <a:rPr lang="en-US" altLang="zh-CN" sz="4000">
                <a:latin typeface="Times New Roman" pitchFamily="18" charset="0"/>
              </a:rPr>
              <a:t>D. 7</a:t>
            </a:r>
            <a:r>
              <a:rPr lang="zh-CN" altLang="en-US" sz="4000">
                <a:latin typeface="Times New Roman" pitchFamily="18" charset="0"/>
              </a:rPr>
              <a:t>个</a:t>
            </a:r>
            <a:endParaRPr lang="en-US" altLang="zh-CN" sz="4000">
              <a:latin typeface="Times New Roman" pitchFamily="18" charset="0"/>
            </a:endParaRPr>
          </a:p>
        </p:txBody>
      </p:sp>
      <p:pic>
        <p:nvPicPr>
          <p:cNvPr id="63492" name="图片 84996"/>
          <p:cNvPicPr>
            <a:picLocks noChangeAspect="1" noChangeArrowheads="1"/>
          </p:cNvPicPr>
          <p:nvPr/>
        </p:nvPicPr>
        <p:blipFill>
          <a:blip r:embed="rId3">
            <a:extLst>
              <a:ext uri="{28A0092B-C50C-407E-A947-70E740481C1C}">
                <a14:useLocalDpi xmlns:a14="http://schemas.microsoft.com/office/drawing/2010/main" val="0"/>
              </a:ext>
            </a:extLst>
          </a:blip>
          <a:srcRect l="67357"/>
          <a:stretch>
            <a:fillRect/>
          </a:stretch>
        </p:blipFill>
        <p:spPr bwMode="auto">
          <a:xfrm>
            <a:off x="971550" y="3931447"/>
            <a:ext cx="2303463"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8" name="矩形 84997"/>
          <p:cNvSpPr>
            <a:spLocks noChangeArrowheads="1"/>
          </p:cNvSpPr>
          <p:nvPr/>
        </p:nvSpPr>
        <p:spPr bwMode="auto">
          <a:xfrm>
            <a:off x="4438650" y="1412084"/>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t>B</a:t>
            </a:r>
          </a:p>
        </p:txBody>
      </p:sp>
      <p:sp>
        <p:nvSpPr>
          <p:cNvPr id="63494" name="矩形 84999"/>
          <p:cNvSpPr>
            <a:spLocks noChangeAspect="1" noChangeArrowheads="1"/>
          </p:cNvSpPr>
          <p:nvPr/>
        </p:nvSpPr>
        <p:spPr bwMode="auto">
          <a:xfrm>
            <a:off x="4419600" y="3923509"/>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
        <p:nvSpPr>
          <p:cNvPr id="8"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9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矩形 66564"/>
          <p:cNvSpPr>
            <a:spLocks noChangeArrowheads="1"/>
          </p:cNvSpPr>
          <p:nvPr/>
        </p:nvSpPr>
        <p:spPr bwMode="auto">
          <a:xfrm>
            <a:off x="468313" y="756254"/>
            <a:ext cx="8280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ctr">
              <a:spcBef>
                <a:spcPct val="20000"/>
              </a:spcBef>
            </a:pPr>
            <a:r>
              <a:rPr lang="zh-CN" altLang="en-US" sz="3200" b="1" dirty="0">
                <a:latin typeface="宋体" pitchFamily="2" charset="-122"/>
              </a:rPr>
              <a:t>复杂零件三视图的画法实例</a:t>
            </a:r>
            <a:endParaRPr lang="en-US" altLang="zh-CN" sz="3200" b="1" dirty="0">
              <a:latin typeface="宋体" pitchFamily="2" charset="-122"/>
            </a:endParaRPr>
          </a:p>
        </p:txBody>
      </p:sp>
      <p:pic>
        <p:nvPicPr>
          <p:cNvPr id="64514" name="图片 66566" descr="未命名"/>
          <p:cNvPicPr>
            <a:picLocks noChangeAspect="1" noChangeArrowheads="1"/>
          </p:cNvPicPr>
          <p:nvPr/>
        </p:nvPicPr>
        <p:blipFill>
          <a:blip r:embed="rId2">
            <a:extLst>
              <a:ext uri="{28A0092B-C50C-407E-A947-70E740481C1C}">
                <a14:useLocalDpi xmlns:a14="http://schemas.microsoft.com/office/drawing/2010/main" val="0"/>
              </a:ext>
            </a:extLst>
          </a:blip>
          <a:srcRect r="11993"/>
          <a:stretch>
            <a:fillRect/>
          </a:stretch>
        </p:blipFill>
        <p:spPr bwMode="auto">
          <a:xfrm>
            <a:off x="971356" y="1785178"/>
            <a:ext cx="2664657" cy="1585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5" name="图片 5" descr="image010.gif"/>
          <p:cNvPicPr>
            <a:picLocks noChangeAspect="1" noChangeArrowheads="1"/>
          </p:cNvPicPr>
          <p:nvPr/>
        </p:nvPicPr>
        <p:blipFill>
          <a:blip r:embed="rId3">
            <a:extLst>
              <a:ext uri="{28A0092B-C50C-407E-A947-70E740481C1C}">
                <a14:useLocalDpi xmlns:a14="http://schemas.microsoft.com/office/drawing/2010/main" val="0"/>
              </a:ext>
            </a:extLst>
          </a:blip>
          <a:srcRect t="7610" r="48973" b="45016"/>
          <a:stretch>
            <a:fillRect/>
          </a:stretch>
        </p:blipFill>
        <p:spPr bwMode="auto">
          <a:xfrm>
            <a:off x="179388" y="3285431"/>
            <a:ext cx="2879725"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图片 5" descr="image010.gif"/>
          <p:cNvPicPr>
            <a:picLocks noChangeAspect="1" noChangeArrowheads="1"/>
          </p:cNvPicPr>
          <p:nvPr/>
        </p:nvPicPr>
        <p:blipFill>
          <a:blip r:embed="rId3">
            <a:extLst>
              <a:ext uri="{28A0092B-C50C-407E-A947-70E740481C1C}">
                <a14:useLocalDpi xmlns:a14="http://schemas.microsoft.com/office/drawing/2010/main" val="0"/>
              </a:ext>
            </a:extLst>
          </a:blip>
          <a:srcRect l="52321" b="45016"/>
          <a:stretch>
            <a:fillRect/>
          </a:stretch>
        </p:blipFill>
        <p:spPr bwMode="auto">
          <a:xfrm>
            <a:off x="3563938" y="3285431"/>
            <a:ext cx="2690812"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图片 5" descr="image010.gif"/>
          <p:cNvPicPr>
            <a:picLocks noChangeAspect="1" noChangeArrowheads="1"/>
          </p:cNvPicPr>
          <p:nvPr/>
        </p:nvPicPr>
        <p:blipFill>
          <a:blip r:embed="rId3">
            <a:extLst>
              <a:ext uri="{28A0092B-C50C-407E-A947-70E740481C1C}">
                <a14:useLocalDpi xmlns:a14="http://schemas.microsoft.com/office/drawing/2010/main" val="0"/>
              </a:ext>
            </a:extLst>
          </a:blip>
          <a:srcRect l="65063" t="56499" r="4951" b="14511"/>
          <a:stretch>
            <a:fillRect/>
          </a:stretch>
        </p:blipFill>
        <p:spPr bwMode="auto">
          <a:xfrm>
            <a:off x="6588125" y="4940979"/>
            <a:ext cx="169227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图片 5" descr="image010.gif"/>
          <p:cNvPicPr>
            <a:picLocks noChangeAspect="1" noChangeArrowheads="1"/>
          </p:cNvPicPr>
          <p:nvPr/>
        </p:nvPicPr>
        <p:blipFill>
          <a:blip r:embed="rId3">
            <a:extLst>
              <a:ext uri="{28A0092B-C50C-407E-A947-70E740481C1C}">
                <a14:useLocalDpi xmlns:a14="http://schemas.microsoft.com/office/drawing/2010/main" val="0"/>
              </a:ext>
            </a:extLst>
          </a:blip>
          <a:srcRect l="8945" t="54984" r="43826" b="5286"/>
          <a:stretch>
            <a:fillRect/>
          </a:stretch>
        </p:blipFill>
        <p:spPr bwMode="auto">
          <a:xfrm>
            <a:off x="6155978" y="2205931"/>
            <a:ext cx="2665413"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图片 5" descr="image014.gif"/>
          <p:cNvPicPr>
            <a:picLocks noChangeAspect="1" noChangeArrowheads="1"/>
          </p:cNvPicPr>
          <p:nvPr/>
        </p:nvPicPr>
        <p:blipFill>
          <a:blip r:embed="rId2">
            <a:extLst>
              <a:ext uri="{28A0092B-C50C-407E-A947-70E740481C1C}">
                <a14:useLocalDpi xmlns:a14="http://schemas.microsoft.com/office/drawing/2010/main" val="0"/>
              </a:ext>
            </a:extLst>
          </a:blip>
          <a:srcRect l="55894" t="28973" b="9659"/>
          <a:stretch>
            <a:fillRect/>
          </a:stretch>
        </p:blipFill>
        <p:spPr bwMode="auto">
          <a:xfrm>
            <a:off x="2897662" y="4077629"/>
            <a:ext cx="2898321" cy="259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8" name="矩形 126981"/>
          <p:cNvSpPr>
            <a:spLocks noChangeArrowheads="1"/>
          </p:cNvSpPr>
          <p:nvPr/>
        </p:nvSpPr>
        <p:spPr bwMode="auto">
          <a:xfrm>
            <a:off x="468313" y="756254"/>
            <a:ext cx="8280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ctr">
              <a:spcBef>
                <a:spcPct val="20000"/>
              </a:spcBef>
            </a:pPr>
            <a:r>
              <a:rPr lang="zh-CN" altLang="en-US" sz="3200" b="1" dirty="0">
                <a:latin typeface="宋体" pitchFamily="2" charset="-122"/>
              </a:rPr>
              <a:t>复杂零件三视图的画法实例</a:t>
            </a:r>
            <a:endParaRPr lang="en-US" altLang="zh-CN" sz="3200" b="1" dirty="0">
              <a:latin typeface="宋体" pitchFamily="2" charset="-122"/>
            </a:endParaRPr>
          </a:p>
        </p:txBody>
      </p:sp>
      <p:pic>
        <p:nvPicPr>
          <p:cNvPr id="65539" name="图片 126982"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211" y="2158016"/>
            <a:ext cx="2519806" cy="199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图片 5" descr="image014.gif"/>
          <p:cNvPicPr>
            <a:picLocks noChangeAspect="1" noChangeArrowheads="1"/>
          </p:cNvPicPr>
          <p:nvPr/>
        </p:nvPicPr>
        <p:blipFill>
          <a:blip r:embed="rId2">
            <a:extLst>
              <a:ext uri="{28A0092B-C50C-407E-A947-70E740481C1C}">
                <a14:useLocalDpi xmlns:a14="http://schemas.microsoft.com/office/drawing/2010/main" val="0"/>
              </a:ext>
            </a:extLst>
          </a:blip>
          <a:srcRect r="44130"/>
          <a:stretch>
            <a:fillRect/>
          </a:stretch>
        </p:blipFill>
        <p:spPr bwMode="auto">
          <a:xfrm>
            <a:off x="5564602" y="1746561"/>
            <a:ext cx="2463386" cy="2834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矩形 172034"/>
          <p:cNvSpPr>
            <a:spLocks noChangeArrowheads="1"/>
          </p:cNvSpPr>
          <p:nvPr/>
        </p:nvSpPr>
        <p:spPr bwMode="auto">
          <a:xfrm>
            <a:off x="468313" y="756254"/>
            <a:ext cx="8280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ctr">
              <a:spcBef>
                <a:spcPct val="20000"/>
              </a:spcBef>
            </a:pPr>
            <a:r>
              <a:rPr lang="zh-CN" altLang="en-US" sz="3200" b="1" dirty="0">
                <a:latin typeface="宋体" pitchFamily="2" charset="-122"/>
              </a:rPr>
              <a:t>复杂零件三视图的画法实例</a:t>
            </a:r>
            <a:endParaRPr lang="en-US" altLang="zh-CN" sz="3200" b="1" dirty="0">
              <a:latin typeface="宋体" pitchFamily="2" charset="-122"/>
            </a:endParaRPr>
          </a:p>
        </p:txBody>
      </p:sp>
      <p:pic>
        <p:nvPicPr>
          <p:cNvPr id="66562" name="图片 172039" descr="image008"/>
          <p:cNvPicPr>
            <a:picLocks noChangeAspect="1" noChangeArrowheads="1"/>
          </p:cNvPicPr>
          <p:nvPr/>
        </p:nvPicPr>
        <p:blipFill>
          <a:blip r:embed="rId2">
            <a:extLst>
              <a:ext uri="{28A0092B-C50C-407E-A947-70E740481C1C}">
                <a14:useLocalDpi xmlns:a14="http://schemas.microsoft.com/office/drawing/2010/main" val="0"/>
              </a:ext>
            </a:extLst>
          </a:blip>
          <a:srcRect l="56493" t="45018" b="10014"/>
          <a:stretch>
            <a:fillRect/>
          </a:stretch>
        </p:blipFill>
        <p:spPr bwMode="auto">
          <a:xfrm>
            <a:off x="900113" y="1628775"/>
            <a:ext cx="2160587"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图片 172040" descr="image008"/>
          <p:cNvPicPr>
            <a:picLocks noChangeAspect="1" noChangeArrowheads="1"/>
          </p:cNvPicPr>
          <p:nvPr/>
        </p:nvPicPr>
        <p:blipFill>
          <a:blip r:embed="rId2">
            <a:extLst>
              <a:ext uri="{28A0092B-C50C-407E-A947-70E740481C1C}">
                <a14:useLocalDpi xmlns:a14="http://schemas.microsoft.com/office/drawing/2010/main" val="0"/>
              </a:ext>
            </a:extLst>
          </a:blip>
          <a:srcRect l="2156" t="4512" r="47868" b="59494"/>
          <a:stretch>
            <a:fillRect/>
          </a:stretch>
        </p:blipFill>
        <p:spPr bwMode="auto">
          <a:xfrm>
            <a:off x="3708400" y="1557338"/>
            <a:ext cx="2376488"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图片 172041" descr="image008"/>
          <p:cNvPicPr>
            <a:picLocks noChangeAspect="1" noChangeArrowheads="1"/>
          </p:cNvPicPr>
          <p:nvPr/>
        </p:nvPicPr>
        <p:blipFill>
          <a:blip r:embed="rId2">
            <a:extLst>
              <a:ext uri="{28A0092B-C50C-407E-A947-70E740481C1C}">
                <a14:useLocalDpi xmlns:a14="http://schemas.microsoft.com/office/drawing/2010/main" val="0"/>
              </a:ext>
            </a:extLst>
          </a:blip>
          <a:srcRect t="40506" r="45663" b="23500"/>
          <a:stretch>
            <a:fillRect/>
          </a:stretch>
        </p:blipFill>
        <p:spPr bwMode="auto">
          <a:xfrm>
            <a:off x="3492500" y="3836988"/>
            <a:ext cx="27368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图片 172042" descr="image008"/>
          <p:cNvPicPr>
            <a:picLocks noChangeAspect="1" noChangeArrowheads="1"/>
          </p:cNvPicPr>
          <p:nvPr/>
        </p:nvPicPr>
        <p:blipFill>
          <a:blip r:embed="rId2">
            <a:extLst>
              <a:ext uri="{28A0092B-C50C-407E-A947-70E740481C1C}">
                <a14:useLocalDpi xmlns:a14="http://schemas.microsoft.com/office/drawing/2010/main" val="0"/>
              </a:ext>
            </a:extLst>
          </a:blip>
          <a:srcRect l="56493" t="4164" r="8720" b="57611"/>
          <a:stretch>
            <a:fillRect/>
          </a:stretch>
        </p:blipFill>
        <p:spPr bwMode="auto">
          <a:xfrm>
            <a:off x="6443663" y="1519238"/>
            <a:ext cx="16954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文本框 172043"/>
          <p:cNvSpPr txBox="1">
            <a:spLocks noChangeArrowheads="1"/>
          </p:cNvSpPr>
          <p:nvPr/>
        </p:nvSpPr>
        <p:spPr bwMode="auto">
          <a:xfrm>
            <a:off x="4860925" y="3278188"/>
            <a:ext cx="1079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a:t>主视图</a:t>
            </a:r>
            <a:endParaRPr lang="en-US" altLang="zh-CN" b="1"/>
          </a:p>
        </p:txBody>
      </p:sp>
      <p:sp>
        <p:nvSpPr>
          <p:cNvPr id="66567" name="文本框 172044"/>
          <p:cNvSpPr txBox="1">
            <a:spLocks noChangeArrowheads="1"/>
          </p:cNvSpPr>
          <p:nvPr/>
        </p:nvSpPr>
        <p:spPr bwMode="auto">
          <a:xfrm>
            <a:off x="6804025" y="3278188"/>
            <a:ext cx="1079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a:t>左视图</a:t>
            </a:r>
            <a:endParaRPr lang="en-US" altLang="zh-CN" b="1"/>
          </a:p>
        </p:txBody>
      </p:sp>
      <p:sp>
        <p:nvSpPr>
          <p:cNvPr id="66568" name="文本框 172045"/>
          <p:cNvSpPr txBox="1">
            <a:spLocks noChangeArrowheads="1"/>
          </p:cNvSpPr>
          <p:nvPr/>
        </p:nvSpPr>
        <p:spPr bwMode="auto">
          <a:xfrm>
            <a:off x="4860925" y="5654675"/>
            <a:ext cx="1079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a:t>俯视图</a:t>
            </a:r>
            <a:endParaRPr lang="en-US" altLang="zh-CN" b="1"/>
          </a:p>
        </p:txBody>
      </p:sp>
      <p:sp>
        <p:nvSpPr>
          <p:cNvPr id="10"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图片 5" descr="clip_image002_0041.jpg"/>
          <p:cNvPicPr>
            <a:picLocks noChangeAspect="1" noChangeArrowheads="1"/>
          </p:cNvPicPr>
          <p:nvPr/>
        </p:nvPicPr>
        <p:blipFill>
          <a:blip r:embed="rId2">
            <a:extLst>
              <a:ext uri="{28A0092B-C50C-407E-A947-70E740481C1C}">
                <a14:useLocalDpi xmlns:a14="http://schemas.microsoft.com/office/drawing/2010/main" val="0"/>
              </a:ext>
            </a:extLst>
          </a:blip>
          <a:srcRect l="8618" t="49242" r="55717" b="14688"/>
          <a:stretch>
            <a:fillRect/>
          </a:stretch>
        </p:blipFill>
        <p:spPr bwMode="auto">
          <a:xfrm>
            <a:off x="1258888" y="3932570"/>
            <a:ext cx="2089150" cy="158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6" name="矩形 129028"/>
          <p:cNvSpPr>
            <a:spLocks noChangeArrowheads="1"/>
          </p:cNvSpPr>
          <p:nvPr/>
        </p:nvSpPr>
        <p:spPr bwMode="auto">
          <a:xfrm>
            <a:off x="468313" y="756254"/>
            <a:ext cx="8280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ctr">
              <a:spcBef>
                <a:spcPct val="20000"/>
              </a:spcBef>
            </a:pPr>
            <a:r>
              <a:rPr lang="zh-CN" altLang="en-US" sz="3200" b="1" dirty="0">
                <a:latin typeface="宋体" pitchFamily="2" charset="-122"/>
              </a:rPr>
              <a:t>复杂零件三视图的画法实例</a:t>
            </a:r>
            <a:endParaRPr lang="en-US" altLang="zh-CN" sz="3200" b="1" dirty="0">
              <a:latin typeface="宋体" pitchFamily="2" charset="-122"/>
            </a:endParaRPr>
          </a:p>
        </p:txBody>
      </p:sp>
      <p:pic>
        <p:nvPicPr>
          <p:cNvPr id="67587" name="图片 5" descr="clip_image002_0041.jpg"/>
          <p:cNvPicPr>
            <a:picLocks noChangeAspect="1" noChangeArrowheads="1"/>
          </p:cNvPicPr>
          <p:nvPr/>
        </p:nvPicPr>
        <p:blipFill>
          <a:blip r:embed="rId2">
            <a:extLst>
              <a:ext uri="{28A0092B-C50C-407E-A947-70E740481C1C}">
                <a14:useLocalDpi xmlns:a14="http://schemas.microsoft.com/office/drawing/2010/main" val="0"/>
              </a:ext>
            </a:extLst>
          </a:blip>
          <a:srcRect l="51627" t="42656" r="7805" b="6476"/>
          <a:stretch>
            <a:fillRect/>
          </a:stretch>
        </p:blipFill>
        <p:spPr bwMode="auto">
          <a:xfrm>
            <a:off x="5148263" y="4292932"/>
            <a:ext cx="2376487"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图片 5" descr="clip_image002_0041.jpg"/>
          <p:cNvPicPr>
            <a:picLocks noChangeAspect="1" noChangeArrowheads="1"/>
          </p:cNvPicPr>
          <p:nvPr/>
        </p:nvPicPr>
        <p:blipFill>
          <a:blip r:embed="rId2">
            <a:extLst>
              <a:ext uri="{28A0092B-C50C-407E-A947-70E740481C1C}">
                <a14:useLocalDpi xmlns:a14="http://schemas.microsoft.com/office/drawing/2010/main" val="0"/>
              </a:ext>
            </a:extLst>
          </a:blip>
          <a:srcRect l="57777" t="6549" r="16396" b="57344"/>
          <a:stretch>
            <a:fillRect/>
          </a:stretch>
        </p:blipFill>
        <p:spPr bwMode="auto">
          <a:xfrm>
            <a:off x="4427538" y="1773570"/>
            <a:ext cx="1512887"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图片 5" descr="clip_image002_0041.jpg"/>
          <p:cNvPicPr>
            <a:picLocks noChangeAspect="1" noChangeArrowheads="1"/>
          </p:cNvPicPr>
          <p:nvPr/>
        </p:nvPicPr>
        <p:blipFill>
          <a:blip r:embed="rId2">
            <a:extLst>
              <a:ext uri="{28A0092B-C50C-407E-A947-70E740481C1C}">
                <a14:useLocalDpi xmlns:a14="http://schemas.microsoft.com/office/drawing/2010/main" val="0"/>
              </a:ext>
            </a:extLst>
          </a:blip>
          <a:srcRect l="8618" t="4921" r="55745" b="55679"/>
          <a:stretch>
            <a:fillRect/>
          </a:stretch>
        </p:blipFill>
        <p:spPr bwMode="auto">
          <a:xfrm>
            <a:off x="1258888" y="1629107"/>
            <a:ext cx="2087562"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文本框 129032"/>
          <p:cNvSpPr txBox="1">
            <a:spLocks noChangeArrowheads="1"/>
          </p:cNvSpPr>
          <p:nvPr/>
        </p:nvSpPr>
        <p:spPr bwMode="auto">
          <a:xfrm>
            <a:off x="1908175" y="3429332"/>
            <a:ext cx="1079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a:t>主视图</a:t>
            </a:r>
            <a:endParaRPr lang="en-US" altLang="zh-CN" b="1"/>
          </a:p>
        </p:txBody>
      </p:sp>
      <p:sp>
        <p:nvSpPr>
          <p:cNvPr id="67591" name="文本框 129033"/>
          <p:cNvSpPr txBox="1">
            <a:spLocks noChangeArrowheads="1"/>
          </p:cNvSpPr>
          <p:nvPr/>
        </p:nvSpPr>
        <p:spPr bwMode="auto">
          <a:xfrm>
            <a:off x="4716463" y="3429332"/>
            <a:ext cx="1079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a:t>左视图</a:t>
            </a:r>
            <a:endParaRPr lang="en-US" altLang="zh-CN" b="1"/>
          </a:p>
        </p:txBody>
      </p:sp>
      <p:sp>
        <p:nvSpPr>
          <p:cNvPr id="67592" name="文本框 129034"/>
          <p:cNvSpPr txBox="1">
            <a:spLocks noChangeArrowheads="1"/>
          </p:cNvSpPr>
          <p:nvPr/>
        </p:nvSpPr>
        <p:spPr bwMode="auto">
          <a:xfrm>
            <a:off x="1836738" y="5661357"/>
            <a:ext cx="1079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a:t>俯视图</a:t>
            </a:r>
            <a:endParaRPr lang="en-US" altLang="zh-CN" b="1"/>
          </a:p>
        </p:txBody>
      </p:sp>
      <p:sp>
        <p:nvSpPr>
          <p:cNvPr id="10"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图片 5" descr="clip_image002_004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0" y="1127125"/>
            <a:ext cx="6905625"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0" name="矩形 128004"/>
          <p:cNvSpPr>
            <a:spLocks noChangeArrowheads="1"/>
          </p:cNvSpPr>
          <p:nvPr/>
        </p:nvSpPr>
        <p:spPr bwMode="auto">
          <a:xfrm>
            <a:off x="468313" y="756254"/>
            <a:ext cx="8280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ctr">
              <a:spcBef>
                <a:spcPct val="20000"/>
              </a:spcBef>
            </a:pPr>
            <a:r>
              <a:rPr lang="zh-CN" altLang="en-US" sz="3200" b="1" dirty="0">
                <a:latin typeface="宋体" pitchFamily="2" charset="-122"/>
              </a:rPr>
              <a:t>复杂零件三视图的画法实例</a:t>
            </a:r>
            <a:endParaRPr lang="en-US" altLang="zh-CN" sz="3200" b="1" dirty="0">
              <a:latin typeface="宋体" pitchFamily="2" charset="-122"/>
            </a:endParaRPr>
          </a:p>
        </p:txBody>
      </p:sp>
      <p:sp>
        <p:nvSpPr>
          <p:cNvPr id="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87041"/>
          <p:cNvSpPr>
            <a:spLocks noGrp="1" noChangeArrowheads="1"/>
          </p:cNvSpPr>
          <p:nvPr>
            <p:ph type="title" idx="4294967295"/>
          </p:nvPr>
        </p:nvSpPr>
        <p:spPr>
          <a:xfrm>
            <a:off x="685800" y="387350"/>
            <a:ext cx="7772400" cy="1143000"/>
          </a:xfrm>
        </p:spPr>
        <p:txBody>
          <a:bodyPr/>
          <a:lstStyle/>
          <a:p>
            <a:pPr eaLnBrk="1" hangingPunct="1"/>
            <a:r>
              <a:rPr lang="zh-CN" altLang="en-US" sz="3600" b="1" dirty="0" smtClean="0">
                <a:latin typeface="黑体" pitchFamily="49" charset="-122"/>
                <a:ea typeface="黑体" pitchFamily="49" charset="-122"/>
              </a:rPr>
              <a:t>小  结</a:t>
            </a:r>
            <a:endParaRPr lang="en-US" altLang="zh-CN" sz="3600" b="1" dirty="0" smtClean="0">
              <a:latin typeface="黑体" pitchFamily="49" charset="-122"/>
              <a:ea typeface="黑体" pitchFamily="49" charset="-122"/>
            </a:endParaRPr>
          </a:p>
        </p:txBody>
      </p:sp>
      <p:sp>
        <p:nvSpPr>
          <p:cNvPr id="87043" name="矩形 87042"/>
          <p:cNvSpPr>
            <a:spLocks noChangeArrowheads="1"/>
          </p:cNvSpPr>
          <p:nvPr/>
        </p:nvSpPr>
        <p:spPr bwMode="auto">
          <a:xfrm>
            <a:off x="612055" y="1341029"/>
            <a:ext cx="8382000" cy="5040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eaLnBrk="0" hangingPunct="0">
              <a:lnSpc>
                <a:spcPct val="125000"/>
              </a:lnSpc>
              <a:buSzPct val="90000"/>
              <a:buFont typeface="Wingdings" charset="0"/>
              <a:buChar char="l"/>
            </a:pPr>
            <a:r>
              <a:rPr lang="zh-CN" altLang="en-US" sz="3200" b="1" noProof="1">
                <a:solidFill>
                  <a:srgbClr val="3333CC"/>
                </a:solidFill>
                <a:latin typeface="黑体" pitchFamily="49" charset="-122"/>
                <a:ea typeface="黑体" pitchFamily="49" charset="-122"/>
              </a:rPr>
              <a:t>三视图</a:t>
            </a:r>
          </a:p>
          <a:p>
            <a:pPr eaLnBrk="0" hangingPunct="0">
              <a:lnSpc>
                <a:spcPct val="125000"/>
              </a:lnSpc>
              <a:buSzPct val="90000"/>
            </a:pPr>
            <a:r>
              <a:rPr lang="zh-CN" altLang="en-US" sz="3200" b="1" noProof="1">
                <a:solidFill>
                  <a:srgbClr val="FF0000"/>
                </a:solidFill>
                <a:latin typeface="隶书" pitchFamily="49" charset="-122"/>
                <a:ea typeface="隶书" pitchFamily="49" charset="-122"/>
              </a:rPr>
              <a:t>  </a:t>
            </a:r>
            <a:r>
              <a:rPr lang="zh-CN" altLang="en-US" sz="3200" b="1" noProof="1">
                <a:solidFill>
                  <a:srgbClr val="C00000"/>
                </a:solidFill>
                <a:latin typeface="+mn-ea"/>
                <a:ea typeface="+mn-ea"/>
              </a:rPr>
              <a:t>主视图</a:t>
            </a:r>
            <a:r>
              <a:rPr lang="en-US" altLang="zh-CN" sz="3200" b="1" noProof="1">
                <a:solidFill>
                  <a:srgbClr val="C00000"/>
                </a:solidFill>
                <a:latin typeface="+mn-ea"/>
                <a:ea typeface="+mn-ea"/>
              </a:rPr>
              <a:t>——</a:t>
            </a:r>
            <a:r>
              <a:rPr lang="zh-CN" altLang="en-US" sz="3200" b="1" noProof="1">
                <a:latin typeface="+mn-ea"/>
                <a:ea typeface="+mn-ea"/>
              </a:rPr>
              <a:t>从正面看到的图</a:t>
            </a:r>
          </a:p>
          <a:p>
            <a:pPr eaLnBrk="0" hangingPunct="0">
              <a:lnSpc>
                <a:spcPct val="125000"/>
              </a:lnSpc>
              <a:buSzPct val="90000"/>
            </a:pPr>
            <a:r>
              <a:rPr lang="zh-CN" altLang="en-US" sz="3200" b="1" noProof="1">
                <a:solidFill>
                  <a:srgbClr val="FF0000"/>
                </a:solidFill>
                <a:latin typeface="+mn-ea"/>
                <a:ea typeface="+mn-ea"/>
              </a:rPr>
              <a:t>  </a:t>
            </a:r>
            <a:r>
              <a:rPr lang="zh-CN" altLang="en-US" sz="3200" b="1" noProof="1">
                <a:solidFill>
                  <a:srgbClr val="C00000"/>
                </a:solidFill>
                <a:latin typeface="+mn-ea"/>
                <a:ea typeface="+mn-ea"/>
              </a:rPr>
              <a:t>左视图</a:t>
            </a:r>
            <a:r>
              <a:rPr lang="en-US" altLang="zh-CN" sz="3200" b="1" noProof="1">
                <a:solidFill>
                  <a:srgbClr val="C00000"/>
                </a:solidFill>
                <a:latin typeface="+mn-ea"/>
                <a:ea typeface="+mn-ea"/>
              </a:rPr>
              <a:t>——</a:t>
            </a:r>
            <a:r>
              <a:rPr lang="zh-CN" altLang="en-US" sz="3200" b="1" noProof="1">
                <a:latin typeface="+mn-ea"/>
                <a:ea typeface="+mn-ea"/>
              </a:rPr>
              <a:t>从左面看到的图</a:t>
            </a:r>
          </a:p>
          <a:p>
            <a:pPr eaLnBrk="0" hangingPunct="0">
              <a:lnSpc>
                <a:spcPct val="125000"/>
              </a:lnSpc>
              <a:buSzPct val="90000"/>
            </a:pPr>
            <a:r>
              <a:rPr lang="zh-CN" altLang="en-US" sz="3200" b="1" noProof="1">
                <a:solidFill>
                  <a:srgbClr val="FF0000"/>
                </a:solidFill>
                <a:latin typeface="+mn-ea"/>
                <a:ea typeface="+mn-ea"/>
              </a:rPr>
              <a:t>  </a:t>
            </a:r>
            <a:r>
              <a:rPr lang="zh-CN" altLang="en-US" sz="3200" b="1" noProof="1">
                <a:solidFill>
                  <a:srgbClr val="C00000"/>
                </a:solidFill>
                <a:latin typeface="+mn-ea"/>
                <a:ea typeface="+mn-ea"/>
              </a:rPr>
              <a:t>俯视图</a:t>
            </a:r>
            <a:r>
              <a:rPr lang="en-US" altLang="zh-CN" sz="3200" b="1" noProof="1">
                <a:solidFill>
                  <a:srgbClr val="C00000"/>
                </a:solidFill>
                <a:latin typeface="+mn-ea"/>
                <a:ea typeface="+mn-ea"/>
              </a:rPr>
              <a:t>——</a:t>
            </a:r>
            <a:r>
              <a:rPr lang="zh-CN" altLang="en-US" sz="3200" b="1" noProof="1">
                <a:latin typeface="+mn-ea"/>
                <a:ea typeface="+mn-ea"/>
              </a:rPr>
              <a:t>从上面看到的图</a:t>
            </a:r>
          </a:p>
          <a:p>
            <a:pPr marL="457200" indent="-457200" eaLnBrk="0" hangingPunct="0">
              <a:lnSpc>
                <a:spcPct val="125000"/>
              </a:lnSpc>
              <a:buSzPct val="90000"/>
              <a:buFont typeface="Wingdings" charset="0"/>
              <a:buChar char="l"/>
            </a:pPr>
            <a:r>
              <a:rPr lang="zh-CN" altLang="en-US" sz="3200" b="1" noProof="1" smtClean="0">
                <a:solidFill>
                  <a:srgbClr val="3333CC"/>
                </a:solidFill>
                <a:latin typeface="黑体" pitchFamily="49" charset="-122"/>
                <a:ea typeface="黑体" pitchFamily="49" charset="-122"/>
              </a:rPr>
              <a:t>画三视图原则</a:t>
            </a:r>
            <a:endParaRPr lang="en-US" altLang="zh-CN" sz="3200" b="1" noProof="1">
              <a:solidFill>
                <a:srgbClr val="3333CC"/>
              </a:solidFill>
              <a:latin typeface="黑体" pitchFamily="49" charset="-122"/>
              <a:ea typeface="黑体" pitchFamily="49" charset="-122"/>
            </a:endParaRPr>
          </a:p>
          <a:p>
            <a:pPr eaLnBrk="0" hangingPunct="0">
              <a:lnSpc>
                <a:spcPct val="125000"/>
              </a:lnSpc>
              <a:buSzPct val="90000"/>
            </a:pPr>
            <a:r>
              <a:rPr lang="zh-CN" altLang="en-US" sz="3200" b="1" noProof="1">
                <a:latin typeface="隶书" pitchFamily="49" charset="-122"/>
                <a:ea typeface="隶书" pitchFamily="49" charset="-122"/>
              </a:rPr>
              <a:t>  </a:t>
            </a:r>
            <a:r>
              <a:rPr lang="zh-CN" altLang="en-US" sz="3200" b="1" noProof="1">
                <a:latin typeface="+mn-ea"/>
                <a:ea typeface="+mn-ea"/>
              </a:rPr>
              <a:t>位置：</a:t>
            </a:r>
            <a:r>
              <a:rPr lang="zh-CN" altLang="en-US" sz="3200" b="1" u="sng" noProof="1">
                <a:latin typeface="+mn-ea"/>
                <a:ea typeface="+mn-ea"/>
              </a:rPr>
              <a:t>主视图</a:t>
            </a:r>
            <a:r>
              <a:rPr lang="zh-CN" altLang="en-US" sz="3200" b="1" noProof="1">
                <a:latin typeface="+mn-ea"/>
                <a:ea typeface="+mn-ea"/>
              </a:rPr>
              <a:t>  </a:t>
            </a:r>
            <a:r>
              <a:rPr lang="zh-CN" altLang="en-US" sz="3200" b="1" u="sng" noProof="1">
                <a:latin typeface="+mn-ea"/>
                <a:ea typeface="+mn-ea"/>
              </a:rPr>
              <a:t>左视图</a:t>
            </a:r>
          </a:p>
          <a:p>
            <a:pPr eaLnBrk="0" hangingPunct="0">
              <a:lnSpc>
                <a:spcPct val="125000"/>
              </a:lnSpc>
              <a:buSzPct val="90000"/>
            </a:pPr>
            <a:r>
              <a:rPr lang="zh-CN" altLang="en-US" sz="3200" b="1" noProof="1">
                <a:latin typeface="+mn-ea"/>
                <a:ea typeface="+mn-ea"/>
              </a:rPr>
              <a:t>        </a:t>
            </a:r>
            <a:r>
              <a:rPr lang="zh-CN" altLang="en-US" sz="3200" b="1" u="sng" noProof="1">
                <a:latin typeface="+mn-ea"/>
                <a:ea typeface="+mn-ea"/>
              </a:rPr>
              <a:t>俯视图</a:t>
            </a:r>
          </a:p>
          <a:p>
            <a:pPr eaLnBrk="0" hangingPunct="0">
              <a:lnSpc>
                <a:spcPct val="125000"/>
              </a:lnSpc>
              <a:buSzPct val="90000"/>
            </a:pPr>
            <a:r>
              <a:rPr lang="zh-CN" altLang="en-US" sz="3200" b="1" noProof="1">
                <a:latin typeface="+mn-ea"/>
                <a:ea typeface="+mn-ea"/>
              </a:rPr>
              <a:t>  大小：</a:t>
            </a:r>
            <a:r>
              <a:rPr lang="zh-CN" altLang="en-US" sz="3200" b="1" noProof="1">
                <a:solidFill>
                  <a:srgbClr val="C00000"/>
                </a:solidFill>
                <a:latin typeface="+mn-ea"/>
                <a:ea typeface="+mn-ea"/>
              </a:rPr>
              <a:t>长对正</a:t>
            </a:r>
            <a:r>
              <a:rPr lang="en-US" altLang="zh-CN" sz="3200" b="1" noProof="1">
                <a:solidFill>
                  <a:srgbClr val="C00000"/>
                </a:solidFill>
                <a:latin typeface="+mn-ea"/>
                <a:ea typeface="+mn-ea"/>
              </a:rPr>
              <a:t>,</a:t>
            </a:r>
            <a:r>
              <a:rPr lang="zh-CN" altLang="en-US" sz="3200" b="1" noProof="1">
                <a:solidFill>
                  <a:srgbClr val="C00000"/>
                </a:solidFill>
                <a:latin typeface="+mn-ea"/>
                <a:ea typeface="+mn-ea"/>
              </a:rPr>
              <a:t>高平齐</a:t>
            </a:r>
            <a:r>
              <a:rPr lang="en-US" altLang="zh-CN" sz="3200" b="1" noProof="1">
                <a:solidFill>
                  <a:srgbClr val="C00000"/>
                </a:solidFill>
                <a:latin typeface="+mn-ea"/>
                <a:ea typeface="+mn-ea"/>
              </a:rPr>
              <a:t>,</a:t>
            </a:r>
            <a:r>
              <a:rPr lang="zh-CN" altLang="en-US" sz="3200" b="1" noProof="1">
                <a:solidFill>
                  <a:srgbClr val="C00000"/>
                </a:solidFill>
                <a:latin typeface="+mn-ea"/>
                <a:ea typeface="+mn-ea"/>
              </a:rPr>
              <a:t>宽</a:t>
            </a:r>
            <a:r>
              <a:rPr lang="zh-CN" altLang="en-US" sz="3200" b="1" noProof="1" smtClean="0">
                <a:solidFill>
                  <a:srgbClr val="C00000"/>
                </a:solidFill>
                <a:latin typeface="+mn-ea"/>
                <a:ea typeface="+mn-ea"/>
              </a:rPr>
              <a:t>相等</a:t>
            </a:r>
            <a:endParaRPr lang="en-US" altLang="zh-CN" sz="3200" b="1" noProof="1">
              <a:latin typeface="隶书" pitchFamily="49" charset="-122"/>
              <a:ea typeface="隶书" pitchFamily="49" charset="-122"/>
            </a:endParaRPr>
          </a:p>
          <a:p>
            <a:pPr marL="342900" indent="-342900" eaLnBrk="0" hangingPunct="0">
              <a:lnSpc>
                <a:spcPct val="125000"/>
              </a:lnSpc>
              <a:buSzPct val="90000"/>
              <a:buFont typeface="Arial" pitchFamily="34" charset="0"/>
              <a:buBlip>
                <a:blip r:embed="rId2"/>
              </a:buBlip>
            </a:pPr>
            <a:endParaRPr lang="en-US" altLang="zh-CN" sz="3200" b="1" noProof="1">
              <a:latin typeface="隶书" pitchFamily="49" charset="-122"/>
              <a:ea typeface="隶书" pitchFamily="49" charset="-122"/>
            </a:endParaRPr>
          </a:p>
        </p:txBody>
      </p:sp>
      <p:sp>
        <p:nvSpPr>
          <p:cNvPr id="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smtClean="0">
                <a:solidFill>
                  <a:schemeClr val="tx2"/>
                </a:solidFill>
                <a:latin typeface="黑体" pitchFamily="49" charset="-122"/>
                <a:ea typeface="黑体" pitchFamily="49" charset="-122"/>
              </a:rPr>
              <a:t>二、机械制图基础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标题 93185"/>
          <p:cNvSpPr>
            <a:spLocks noGrp="1" noChangeArrowheads="1"/>
          </p:cNvSpPr>
          <p:nvPr>
            <p:ph type="title"/>
          </p:nvPr>
        </p:nvSpPr>
        <p:spPr>
          <a:xfrm>
            <a:off x="192088" y="1484313"/>
            <a:ext cx="4824412" cy="576706"/>
          </a:xfrm>
        </p:spPr>
        <p:txBody>
          <a:bodyPr/>
          <a:lstStyle/>
          <a:p>
            <a:pPr algn="just" eaLnBrk="1" hangingPunct="1"/>
            <a:r>
              <a:rPr lang="en-US" altLang="zh-CN" sz="3200" b="1" dirty="0" smtClean="0">
                <a:latin typeface="黑体" pitchFamily="49" charset="-122"/>
                <a:ea typeface="黑体" pitchFamily="49" charset="-122"/>
              </a:rPr>
              <a:t>1.</a:t>
            </a:r>
            <a:r>
              <a:rPr lang="zh-CN" altLang="en-US" sz="3200" b="1" dirty="0" smtClean="0">
                <a:latin typeface="黑体" pitchFamily="49" charset="-122"/>
                <a:ea typeface="黑体" pitchFamily="49" charset="-122"/>
              </a:rPr>
              <a:t>机械制图与识图的概念</a:t>
            </a:r>
            <a:endParaRPr lang="en-US" altLang="zh-CN" sz="3200" b="1" dirty="0" smtClean="0">
              <a:latin typeface="黑体" pitchFamily="49" charset="-122"/>
              <a:ea typeface="黑体" pitchFamily="49" charset="-122"/>
            </a:endParaRPr>
          </a:p>
        </p:txBody>
      </p:sp>
      <p:sp>
        <p:nvSpPr>
          <p:cNvPr id="8194" name="文本占位符 93186"/>
          <p:cNvSpPr>
            <a:spLocks noGrp="1" noChangeArrowheads="1"/>
          </p:cNvSpPr>
          <p:nvPr>
            <p:ph idx="1"/>
          </p:nvPr>
        </p:nvSpPr>
        <p:spPr>
          <a:xfrm>
            <a:off x="457200" y="2463821"/>
            <a:ext cx="8229600" cy="2189162"/>
          </a:xfrm>
        </p:spPr>
        <p:txBody>
          <a:bodyPr/>
          <a:lstStyle/>
          <a:p>
            <a:pPr eaLnBrk="1" hangingPunct="1">
              <a:lnSpc>
                <a:spcPct val="125000"/>
              </a:lnSpc>
            </a:pPr>
            <a:r>
              <a:rPr lang="zh-CN" altLang="en-US" sz="2400" b="1" dirty="0" smtClean="0">
                <a:solidFill>
                  <a:srgbClr val="FF0000"/>
                </a:solidFill>
              </a:rPr>
              <a:t>在机械工程中使用的图纸称为机械图纸。</a:t>
            </a:r>
          </a:p>
          <a:p>
            <a:pPr eaLnBrk="1" hangingPunct="1">
              <a:lnSpc>
                <a:spcPct val="125000"/>
              </a:lnSpc>
            </a:pPr>
            <a:r>
              <a:rPr lang="zh-CN" altLang="en-US" sz="2400" b="1" dirty="0" smtClean="0">
                <a:solidFill>
                  <a:srgbClr val="3333CC"/>
                </a:solidFill>
              </a:rPr>
              <a:t>机械制图与识图</a:t>
            </a:r>
            <a:r>
              <a:rPr lang="zh-CN" altLang="en-US" sz="2400" b="1" dirty="0" smtClean="0"/>
              <a:t>是以机械图纸为对象，研究如何运用</a:t>
            </a:r>
            <a:r>
              <a:rPr lang="zh-CN" altLang="en-US" sz="2400" b="1" dirty="0" smtClean="0">
                <a:solidFill>
                  <a:srgbClr val="FF0000"/>
                </a:solidFill>
              </a:rPr>
              <a:t>正投影原理</a:t>
            </a:r>
            <a:r>
              <a:rPr lang="zh-CN" altLang="en-US" sz="2400" b="1" dirty="0" smtClean="0"/>
              <a:t>，绘制和阅读机械工程图纸的课程。</a:t>
            </a:r>
            <a:endParaRPr lang="en-US" altLang="zh-CN" sz="2400" b="1" dirty="0" smtClean="0"/>
          </a:p>
        </p:txBody>
      </p:sp>
      <p:sp>
        <p:nvSpPr>
          <p:cNvPr id="819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一、基础知识介绍</a:t>
            </a: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92161"/>
          <p:cNvSpPr>
            <a:spLocks noGrp="1" noChangeArrowheads="1"/>
          </p:cNvSpPr>
          <p:nvPr>
            <p:ph type="title"/>
          </p:nvPr>
        </p:nvSpPr>
        <p:spPr>
          <a:xfrm>
            <a:off x="827088" y="2501900"/>
            <a:ext cx="7150100" cy="1143000"/>
          </a:xfrm>
        </p:spPr>
        <p:txBody>
          <a:bodyPr/>
          <a:lstStyle/>
          <a:p>
            <a:pPr eaLnBrk="1" hangingPunct="1"/>
            <a:r>
              <a:rPr lang="zh-CN" altLang="en-US" sz="3600" b="1" dirty="0">
                <a:solidFill>
                  <a:srgbClr val="3333CC"/>
                </a:solidFill>
                <a:latin typeface="黑体" pitchFamily="49" charset="-122"/>
                <a:ea typeface="黑体" pitchFamily="49" charset="-122"/>
              </a:rPr>
              <a:t>三</a:t>
            </a:r>
            <a:r>
              <a:rPr lang="zh-CN" altLang="en-US" sz="3600" b="1" dirty="0" smtClean="0">
                <a:solidFill>
                  <a:srgbClr val="3333CC"/>
                </a:solidFill>
                <a:latin typeface="黑体" pitchFamily="49" charset="-122"/>
                <a:ea typeface="黑体" pitchFamily="49" charset="-122"/>
              </a:rPr>
              <a:t>、机械识图基础</a:t>
            </a:r>
          </a:p>
        </p:txBody>
      </p:sp>
    </p:spTree>
    <p:extLst>
      <p:ext uri="{BB962C8B-B14F-4D97-AF65-F5344CB8AC3E}">
        <p14:creationId xmlns:p14="http://schemas.microsoft.com/office/powerpoint/2010/main" val="1560455424"/>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171009"/>
          <p:cNvSpPr>
            <a:spLocks noGrp="1" noChangeArrowheads="1"/>
          </p:cNvSpPr>
          <p:nvPr>
            <p:ph type="title"/>
          </p:nvPr>
        </p:nvSpPr>
        <p:spPr>
          <a:xfrm>
            <a:off x="457200" y="917575"/>
            <a:ext cx="8229600" cy="1143000"/>
          </a:xfrm>
        </p:spPr>
        <p:txBody>
          <a:bodyPr/>
          <a:lstStyle/>
          <a:p>
            <a:pPr eaLnBrk="1" hangingPunct="1"/>
            <a:r>
              <a:rPr lang="zh-CN" altLang="en-US" sz="3600" b="1" dirty="0" smtClean="0">
                <a:solidFill>
                  <a:srgbClr val="3333CC"/>
                </a:solidFill>
                <a:latin typeface="黑体" pitchFamily="49" charset="-122"/>
                <a:ea typeface="黑体" pitchFamily="49" charset="-122"/>
              </a:rPr>
              <a:t>三、机械识图基础</a:t>
            </a:r>
            <a:endParaRPr lang="en-US" altLang="zh-CN" sz="3600" b="1" dirty="0" smtClean="0">
              <a:solidFill>
                <a:srgbClr val="3333CC"/>
              </a:solidFill>
              <a:latin typeface="黑体" pitchFamily="49" charset="-122"/>
              <a:ea typeface="黑体" pitchFamily="49" charset="-122"/>
            </a:endParaRPr>
          </a:p>
        </p:txBody>
      </p:sp>
      <p:sp>
        <p:nvSpPr>
          <p:cNvPr id="70658" name="文本占位符 171010"/>
          <p:cNvSpPr>
            <a:spLocks noGrp="1" noChangeArrowheads="1"/>
          </p:cNvSpPr>
          <p:nvPr>
            <p:ph idx="1"/>
          </p:nvPr>
        </p:nvSpPr>
        <p:spPr>
          <a:xfrm>
            <a:off x="2339975" y="2528888"/>
            <a:ext cx="4248150" cy="2357568"/>
          </a:xfrm>
        </p:spPr>
        <p:txBody>
          <a:bodyPr>
            <a:spAutoFit/>
          </a:bodyPr>
          <a:lstStyle/>
          <a:p>
            <a:pPr marL="514350" indent="-514350" eaLnBrk="1" hangingPunct="1">
              <a:buFontTx/>
              <a:buAutoNum type="arabicPeriod"/>
            </a:pPr>
            <a:r>
              <a:rPr lang="zh-CN" altLang="en-US" b="1" dirty="0" smtClean="0">
                <a:latin typeface="黑体" pitchFamily="49" charset="-122"/>
                <a:ea typeface="黑体" pitchFamily="49" charset="-122"/>
              </a:rPr>
              <a:t>机件的表达方法</a:t>
            </a:r>
          </a:p>
          <a:p>
            <a:pPr marL="514350" indent="-514350" eaLnBrk="1" hangingPunct="1">
              <a:buFontTx/>
              <a:buAutoNum type="arabicPeriod"/>
            </a:pPr>
            <a:r>
              <a:rPr lang="zh-CN" altLang="en-US" b="1" dirty="0" smtClean="0">
                <a:latin typeface="黑体" pitchFamily="49" charset="-122"/>
                <a:ea typeface="黑体" pitchFamily="49" charset="-122"/>
              </a:rPr>
              <a:t>常用零件图的表达</a:t>
            </a:r>
          </a:p>
          <a:p>
            <a:pPr marL="514350" indent="-514350" eaLnBrk="1" hangingPunct="1">
              <a:buFontTx/>
              <a:buAutoNum type="arabicPeriod"/>
            </a:pPr>
            <a:r>
              <a:rPr lang="zh-CN" altLang="en-US" b="1" dirty="0" smtClean="0">
                <a:latin typeface="黑体" pitchFamily="49" charset="-122"/>
                <a:ea typeface="黑体" pitchFamily="49" charset="-122"/>
              </a:rPr>
              <a:t>零件图的识读</a:t>
            </a:r>
          </a:p>
          <a:p>
            <a:pPr marL="514350" indent="-514350" eaLnBrk="1" hangingPunct="1">
              <a:buFontTx/>
              <a:buAutoNum type="arabicPeriod"/>
            </a:pPr>
            <a:r>
              <a:rPr lang="zh-CN" altLang="en-US" b="1" dirty="0" smtClean="0">
                <a:latin typeface="黑体" pitchFamily="49" charset="-122"/>
                <a:ea typeface="黑体" pitchFamily="49" charset="-122"/>
              </a:rPr>
              <a:t>装配图的识读</a:t>
            </a:r>
            <a:endParaRPr lang="en-US" altLang="zh-CN" b="1" dirty="0" smtClean="0">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75105"/>
          <p:cNvSpPr>
            <a:spLocks noGrp="1" noChangeArrowheads="1"/>
          </p:cNvSpPr>
          <p:nvPr>
            <p:ph type="title"/>
          </p:nvPr>
        </p:nvSpPr>
        <p:spPr>
          <a:xfrm>
            <a:off x="407988" y="1341008"/>
            <a:ext cx="3024187" cy="576013"/>
          </a:xfrm>
        </p:spPr>
        <p:txBody>
          <a:bodyPr/>
          <a:lstStyle/>
          <a:p>
            <a:pPr algn="l" eaLnBrk="1" hangingPunct="1"/>
            <a:r>
              <a:rPr lang="en-US" altLang="zh-CN" sz="2800" b="1" dirty="0" smtClean="0">
                <a:solidFill>
                  <a:srgbClr val="C00000"/>
                </a:solidFill>
              </a:rPr>
              <a:t>1.1 </a:t>
            </a:r>
            <a:r>
              <a:rPr lang="zh-CN" altLang="en-US" sz="2800" b="1" dirty="0" smtClean="0">
                <a:solidFill>
                  <a:srgbClr val="C00000"/>
                </a:solidFill>
              </a:rPr>
              <a:t>基本视图 </a:t>
            </a:r>
            <a:endParaRPr lang="en-US" altLang="zh-CN" sz="2800" b="1" dirty="0" smtClean="0">
              <a:solidFill>
                <a:srgbClr val="C00000"/>
              </a:solidFill>
            </a:endParaRPr>
          </a:p>
        </p:txBody>
      </p:sp>
      <p:sp>
        <p:nvSpPr>
          <p:cNvPr id="71682" name="文本占位符 175106"/>
          <p:cNvSpPr>
            <a:spLocks noGrp="1" noChangeArrowheads="1"/>
          </p:cNvSpPr>
          <p:nvPr>
            <p:ph idx="1"/>
          </p:nvPr>
        </p:nvSpPr>
        <p:spPr>
          <a:xfrm>
            <a:off x="761999" y="1917020"/>
            <a:ext cx="7769945" cy="1223983"/>
          </a:xfrm>
        </p:spPr>
        <p:txBody>
          <a:bodyPr/>
          <a:lstStyle/>
          <a:p>
            <a:pPr eaLnBrk="1" hangingPunct="1">
              <a:lnSpc>
                <a:spcPct val="125000"/>
              </a:lnSpc>
              <a:spcAft>
                <a:spcPts val="600"/>
              </a:spcAft>
              <a:buFont typeface="Wingdings" pitchFamily="2" charset="2"/>
              <a:buChar char="l"/>
            </a:pPr>
            <a:r>
              <a:rPr lang="zh-CN" altLang="en-US" sz="2000" b="1" dirty="0" smtClean="0"/>
              <a:t>为了清晰地表达机件六个方向的形状，可在</a:t>
            </a:r>
            <a:r>
              <a:rPr lang="en-US" altLang="zh-CN" sz="2000" b="1" dirty="0" smtClean="0"/>
              <a:t>H</a:t>
            </a:r>
            <a:r>
              <a:rPr lang="zh-CN" altLang="en-US" sz="2000" b="1" dirty="0" smtClean="0"/>
              <a:t>、</a:t>
            </a:r>
            <a:r>
              <a:rPr lang="en-US" altLang="zh-CN" sz="2000" b="1" dirty="0" smtClean="0"/>
              <a:t>V</a:t>
            </a:r>
            <a:r>
              <a:rPr lang="zh-CN" altLang="en-US" sz="2000" b="1" dirty="0" smtClean="0"/>
              <a:t>、</a:t>
            </a:r>
            <a:r>
              <a:rPr lang="en-US" altLang="zh-CN" sz="2000" b="1" dirty="0" smtClean="0"/>
              <a:t>W</a:t>
            </a:r>
            <a:r>
              <a:rPr lang="zh-CN" altLang="en-US" sz="2000" b="1" dirty="0" smtClean="0"/>
              <a:t>三投影面的基础上，再增加三个基本投影面。</a:t>
            </a:r>
            <a:r>
              <a:rPr lang="zh-CN" altLang="en-US" sz="2000" b="1" dirty="0" smtClean="0">
                <a:solidFill>
                  <a:srgbClr val="C00000"/>
                </a:solidFill>
              </a:rPr>
              <a:t>这六个基本投影面组成了一个方箱，把机件围在当中。</a:t>
            </a:r>
          </a:p>
        </p:txBody>
      </p:sp>
      <p:sp>
        <p:nvSpPr>
          <p:cNvPr id="71683" name="矩形 175107"/>
          <p:cNvSpPr>
            <a:spLocks noChangeArrowheads="1"/>
          </p:cNvSpPr>
          <p:nvPr/>
        </p:nvSpPr>
        <p:spPr bwMode="auto">
          <a:xfrm>
            <a:off x="396058" y="481013"/>
            <a:ext cx="4463938"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zh-CN" sz="3200" b="1" dirty="0">
                <a:solidFill>
                  <a:schemeClr val="tx2"/>
                </a:solidFill>
                <a:latin typeface="黑体" pitchFamily="49" charset="-122"/>
                <a:ea typeface="黑体" pitchFamily="49" charset="-122"/>
              </a:rPr>
              <a:t>1.</a:t>
            </a:r>
            <a:r>
              <a:rPr lang="zh-CN" altLang="en-US" sz="3200" b="1" dirty="0">
                <a:solidFill>
                  <a:schemeClr val="tx2"/>
                </a:solidFill>
                <a:latin typeface="黑体" pitchFamily="49" charset="-122"/>
                <a:ea typeface="黑体" pitchFamily="49" charset="-122"/>
              </a:rPr>
              <a:t>机件的表达方法</a:t>
            </a:r>
            <a:endParaRPr lang="en-US" altLang="zh-CN" sz="3200" b="1" dirty="0">
              <a:solidFill>
                <a:schemeClr val="tx2"/>
              </a:solidFill>
              <a:latin typeface="黑体" pitchFamily="49" charset="-122"/>
              <a:ea typeface="黑体" pitchFamily="49" charset="-122"/>
            </a:endParaRPr>
          </a:p>
        </p:txBody>
      </p:sp>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pic>
        <p:nvPicPr>
          <p:cNvPr id="6" name="图片 176129"/>
          <p:cNvPicPr>
            <a:picLocks noChangeAspect="1" noChangeArrowheads="1"/>
          </p:cNvPicPr>
          <p:nvPr/>
        </p:nvPicPr>
        <p:blipFill rotWithShape="1">
          <a:blip r:embed="rId2">
            <a:extLst>
              <a:ext uri="{28A0092B-C50C-407E-A947-70E740481C1C}">
                <a14:useLocalDpi xmlns:a14="http://schemas.microsoft.com/office/drawing/2010/main" val="0"/>
              </a:ext>
            </a:extLst>
          </a:blip>
          <a:srcRect l="2805" t="3957" r="1856"/>
          <a:stretch/>
        </p:blipFill>
        <p:spPr bwMode="auto">
          <a:xfrm>
            <a:off x="1406372" y="3141004"/>
            <a:ext cx="5626240" cy="349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8396008"/>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图片 1771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0036" y="2133018"/>
            <a:ext cx="5831919" cy="4315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
        <p:nvSpPr>
          <p:cNvPr id="5" name="文本占位符 175106"/>
          <p:cNvSpPr>
            <a:spLocks noGrp="1" noChangeArrowheads="1"/>
          </p:cNvSpPr>
          <p:nvPr>
            <p:ph idx="1"/>
          </p:nvPr>
        </p:nvSpPr>
        <p:spPr>
          <a:xfrm>
            <a:off x="762000" y="909444"/>
            <a:ext cx="8129940" cy="1295573"/>
          </a:xfrm>
        </p:spPr>
        <p:txBody>
          <a:bodyPr/>
          <a:lstStyle/>
          <a:p>
            <a:pPr eaLnBrk="1" hangingPunct="1">
              <a:lnSpc>
                <a:spcPct val="125000"/>
              </a:lnSpc>
              <a:buFont typeface="Wingdings" pitchFamily="2" charset="2"/>
              <a:buChar char="l"/>
            </a:pPr>
            <a:r>
              <a:rPr lang="zh-CN" altLang="en-US" sz="2000" b="1" dirty="0" smtClean="0"/>
              <a:t>机件在每个基本投影面上的投影，都称为基本视图。展开后，六个基本视图的位置关系和视图名称见下页图。</a:t>
            </a:r>
            <a:r>
              <a:rPr lang="zh-CN" altLang="en-US" sz="2000" b="1" dirty="0" smtClean="0">
                <a:solidFill>
                  <a:srgbClr val="C00000"/>
                </a:solidFill>
              </a:rPr>
              <a:t>按图所示位置在一张图纸内的基本视图，一律不注视图名称。</a:t>
            </a:r>
            <a:endParaRPr lang="en-US" altLang="zh-CN" sz="2000" b="1" dirty="0" smtClean="0">
              <a:solidFill>
                <a:srgbClr val="C00000"/>
              </a:solidFill>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文本占位符 180226"/>
          <p:cNvSpPr>
            <a:spLocks noGrp="1" noChangeArrowheads="1"/>
          </p:cNvSpPr>
          <p:nvPr>
            <p:ph idx="1"/>
          </p:nvPr>
        </p:nvSpPr>
        <p:spPr>
          <a:xfrm>
            <a:off x="768238" y="1341029"/>
            <a:ext cx="8229600" cy="1295982"/>
          </a:xfrm>
        </p:spPr>
        <p:txBody>
          <a:bodyPr/>
          <a:lstStyle/>
          <a:p>
            <a:pPr eaLnBrk="1" hangingPunct="1">
              <a:lnSpc>
                <a:spcPct val="125000"/>
              </a:lnSpc>
              <a:buFont typeface="Wingdings" pitchFamily="2" charset="2"/>
              <a:buChar char="l"/>
            </a:pPr>
            <a:r>
              <a:rPr lang="zh-CN" altLang="en-US" sz="2000" b="1" dirty="0" smtClean="0"/>
              <a:t>只将机件的某一部分向基本投影面投射所得到的图形，称为局部视图。</a:t>
            </a:r>
          </a:p>
          <a:p>
            <a:pPr eaLnBrk="1" hangingPunct="1">
              <a:lnSpc>
                <a:spcPct val="125000"/>
              </a:lnSpc>
              <a:buFont typeface="Wingdings" pitchFamily="2" charset="2"/>
              <a:buChar char="l"/>
            </a:pPr>
            <a:r>
              <a:rPr lang="zh-CN" altLang="en-US" sz="2000" b="1" dirty="0" smtClean="0"/>
              <a:t>局部视图是不完整的基本视图，利用局部视图可以减少基本视图的数量，使表达简洁，重点突出。</a:t>
            </a:r>
            <a:endParaRPr lang="en-US" altLang="zh-CN" sz="2000" b="1" dirty="0" smtClean="0"/>
          </a:p>
        </p:txBody>
      </p:sp>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
        <p:nvSpPr>
          <p:cNvPr id="6" name="标题 175105"/>
          <p:cNvSpPr txBox="1">
            <a:spLocks noChangeArrowheads="1"/>
          </p:cNvSpPr>
          <p:nvPr/>
        </p:nvSpPr>
        <p:spPr bwMode="auto">
          <a:xfrm>
            <a:off x="407988" y="621039"/>
            <a:ext cx="3024187" cy="57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eaLnBrk="1" hangingPunct="1"/>
            <a:r>
              <a:rPr lang="en-US" altLang="zh-CN" sz="2800" b="1" dirty="0" smtClean="0">
                <a:solidFill>
                  <a:srgbClr val="C00000"/>
                </a:solidFill>
              </a:rPr>
              <a:t>1.2 </a:t>
            </a:r>
            <a:r>
              <a:rPr lang="zh-CN" altLang="en-US" sz="2800" b="1" dirty="0" smtClean="0">
                <a:solidFill>
                  <a:srgbClr val="C00000"/>
                </a:solidFill>
              </a:rPr>
              <a:t>局部视图 </a:t>
            </a:r>
            <a:endParaRPr lang="en-US" altLang="zh-CN" sz="2800" b="1" dirty="0" smtClean="0">
              <a:solidFill>
                <a:srgbClr val="C00000"/>
              </a:solidFill>
            </a:endParaRPr>
          </a:p>
        </p:txBody>
      </p:sp>
      <p:graphicFrame>
        <p:nvGraphicFramePr>
          <p:cNvPr id="3" name="对象 2"/>
          <p:cNvGraphicFramePr>
            <a:graphicFrameLocks/>
          </p:cNvGraphicFramePr>
          <p:nvPr>
            <p:extLst>
              <p:ext uri="{D42A27DB-BD31-4B8C-83A1-F6EECF244321}">
                <p14:modId xmlns:p14="http://schemas.microsoft.com/office/powerpoint/2010/main" val="3547071982"/>
              </p:ext>
            </p:extLst>
          </p:nvPr>
        </p:nvGraphicFramePr>
        <p:xfrm>
          <a:off x="1548042" y="2781009"/>
          <a:ext cx="6203797" cy="3033498"/>
        </p:xfrm>
        <a:graphic>
          <a:graphicData uri="http://schemas.openxmlformats.org/presentationml/2006/ole">
            <mc:AlternateContent xmlns:mc="http://schemas.openxmlformats.org/markup-compatibility/2006">
              <mc:Choice xmlns:v="urn:schemas-microsoft-com:vml" Requires="v">
                <p:oleObj spid="_x0000_s108647" r:id="rId3" imgW="4342857" imgH="2438095" progId="PBrush">
                  <p:embed/>
                </p:oleObj>
              </mc:Choice>
              <mc:Fallback>
                <p:oleObj r:id="rId3" imgW="4342857" imgH="2438095" progId="PBrush">
                  <p:embed/>
                  <p:pic>
                    <p:nvPicPr>
                      <p:cNvPr id="0" name="对象 18125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8042" y="2781009"/>
                        <a:ext cx="6203797" cy="3033498"/>
                      </a:xfrm>
                      <a:prstGeom prst="rect">
                        <a:avLst/>
                      </a:prstGeom>
                      <a:noFill/>
                      <a:ln>
                        <a:noFill/>
                      </a:ln>
                    </p:spPr>
                  </p:pic>
                </p:oleObj>
              </mc:Fallback>
            </mc:AlternateContent>
          </a:graphicData>
        </a:graphic>
      </p:graphicFrame>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185345"/>
          <p:cNvPicPr>
            <a:picLocks noChangeAspect="1" noChangeArrowheads="1"/>
          </p:cNvPicPr>
          <p:nvPr/>
        </p:nvPicPr>
        <p:blipFill rotWithShape="1">
          <a:blip r:embed="rId2">
            <a:extLst>
              <a:ext uri="{28A0092B-C50C-407E-A947-70E740481C1C}">
                <a14:useLocalDpi xmlns:a14="http://schemas.microsoft.com/office/drawing/2010/main" val="0"/>
              </a:ext>
            </a:extLst>
          </a:blip>
          <a:srcRect t="2265"/>
          <a:stretch/>
        </p:blipFill>
        <p:spPr bwMode="auto">
          <a:xfrm>
            <a:off x="1980036" y="2565012"/>
            <a:ext cx="5228456" cy="412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2" name="文本占位符 184322"/>
          <p:cNvSpPr>
            <a:spLocks noGrp="1" noChangeArrowheads="1"/>
          </p:cNvSpPr>
          <p:nvPr>
            <p:ph idx="1"/>
          </p:nvPr>
        </p:nvSpPr>
        <p:spPr>
          <a:xfrm>
            <a:off x="768238" y="1341030"/>
            <a:ext cx="8051703" cy="1511978"/>
          </a:xfrm>
        </p:spPr>
        <p:txBody>
          <a:bodyPr/>
          <a:lstStyle/>
          <a:p>
            <a:pPr eaLnBrk="1" hangingPunct="1">
              <a:spcBef>
                <a:spcPts val="0"/>
              </a:spcBef>
              <a:spcAft>
                <a:spcPts val="600"/>
              </a:spcAft>
              <a:buFont typeface="Wingdings" pitchFamily="2" charset="2"/>
              <a:buChar char="l"/>
            </a:pPr>
            <a:r>
              <a:rPr lang="zh-CN" altLang="en-US" sz="2000" b="1" dirty="0" smtClean="0"/>
              <a:t>想象用一剖切平面剖开机件，然后将处在观察者和剖切平面之间的部分移去，而将其余部分向投影面投影所得的图形，称为剖视图。</a:t>
            </a:r>
          </a:p>
          <a:p>
            <a:pPr eaLnBrk="1" hangingPunct="1">
              <a:buFontTx/>
              <a:buNone/>
            </a:pPr>
            <a:r>
              <a:rPr lang="zh-CN" altLang="en-US" sz="2000" b="1" dirty="0" smtClean="0">
                <a:solidFill>
                  <a:srgbClr val="3333CC"/>
                </a:solidFill>
              </a:rPr>
              <a:t>     当零件的内部结构较复杂时，为了清晰地表达机件的内部形状和结构，常采用剖视图的画法。 </a:t>
            </a:r>
            <a:endParaRPr lang="en-US" altLang="zh-CN" sz="2000" b="1" dirty="0" smtClean="0">
              <a:solidFill>
                <a:srgbClr val="3333CC"/>
              </a:solidFill>
            </a:endParaRPr>
          </a:p>
        </p:txBody>
      </p:sp>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
        <p:nvSpPr>
          <p:cNvPr id="6" name="标题 175105"/>
          <p:cNvSpPr txBox="1">
            <a:spLocks noChangeArrowheads="1"/>
          </p:cNvSpPr>
          <p:nvPr/>
        </p:nvSpPr>
        <p:spPr bwMode="auto">
          <a:xfrm>
            <a:off x="407988" y="621039"/>
            <a:ext cx="3024187" cy="57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eaLnBrk="1" hangingPunct="1"/>
            <a:r>
              <a:rPr lang="en-US" altLang="zh-CN" sz="2800" b="1" dirty="0" smtClean="0">
                <a:solidFill>
                  <a:srgbClr val="C00000"/>
                </a:solidFill>
              </a:rPr>
              <a:t>1.3 </a:t>
            </a:r>
            <a:r>
              <a:rPr lang="zh-CN" altLang="en-US" sz="2800" b="1" dirty="0" smtClean="0">
                <a:solidFill>
                  <a:srgbClr val="C00000"/>
                </a:solidFill>
              </a:rPr>
              <a:t>剖视图 </a:t>
            </a:r>
            <a:endParaRPr lang="en-US" altLang="zh-CN" sz="2800" b="1" dirty="0" smtClean="0">
              <a:solidFill>
                <a:srgbClr val="C00000"/>
              </a:solidFill>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
        <p:nvSpPr>
          <p:cNvPr id="2" name="TextBox 1"/>
          <p:cNvSpPr txBox="1"/>
          <p:nvPr/>
        </p:nvSpPr>
        <p:spPr>
          <a:xfrm>
            <a:off x="540056" y="663367"/>
            <a:ext cx="2077813" cy="461665"/>
          </a:xfrm>
          <a:prstGeom prst="rect">
            <a:avLst/>
          </a:prstGeom>
          <a:noFill/>
        </p:spPr>
        <p:txBody>
          <a:bodyPr wrap="none" rtlCol="0">
            <a:spAutoFit/>
          </a:bodyPr>
          <a:lstStyle/>
          <a:p>
            <a:pPr marL="342900" indent="-342900">
              <a:buFont typeface="Wingdings" pitchFamily="2" charset="2"/>
              <a:buChar char="l"/>
            </a:pPr>
            <a:r>
              <a:rPr lang="zh-CN" altLang="en-US" sz="2400" b="1" dirty="0" smtClean="0">
                <a:solidFill>
                  <a:srgbClr val="3333CC"/>
                </a:solidFill>
              </a:rPr>
              <a:t>剖视图要素</a:t>
            </a:r>
            <a:endParaRPr lang="zh-CN" altLang="en-US" sz="2400" b="1" dirty="0">
              <a:solidFill>
                <a:srgbClr val="3333CC"/>
              </a:solidFill>
            </a:endParaRPr>
          </a:p>
        </p:txBody>
      </p:sp>
      <p:sp>
        <p:nvSpPr>
          <p:cNvPr id="4" name="TextBox 3"/>
          <p:cNvSpPr txBox="1"/>
          <p:nvPr/>
        </p:nvSpPr>
        <p:spPr>
          <a:xfrm>
            <a:off x="1116048" y="4652983"/>
            <a:ext cx="1733167" cy="400110"/>
          </a:xfrm>
          <a:prstGeom prst="rect">
            <a:avLst/>
          </a:prstGeom>
          <a:noFill/>
        </p:spPr>
        <p:txBody>
          <a:bodyPr wrap="none" rtlCol="0">
            <a:spAutoFit/>
          </a:bodyPr>
          <a:lstStyle/>
          <a:p>
            <a:r>
              <a:rPr lang="zh-CN" altLang="en-US" sz="2000" b="1" dirty="0" smtClean="0"/>
              <a:t>常用剖面符号</a:t>
            </a:r>
            <a:endParaRPr lang="zh-CN" altLang="en-US" sz="2000" b="1" dirty="0"/>
          </a:p>
        </p:txBody>
      </p:sp>
      <p:sp>
        <p:nvSpPr>
          <p:cNvPr id="6" name="TextBox 5"/>
          <p:cNvSpPr txBox="1"/>
          <p:nvPr/>
        </p:nvSpPr>
        <p:spPr>
          <a:xfrm>
            <a:off x="1043158" y="1284972"/>
            <a:ext cx="954107" cy="400110"/>
          </a:xfrm>
          <a:prstGeom prst="rect">
            <a:avLst/>
          </a:prstGeom>
          <a:noFill/>
        </p:spPr>
        <p:txBody>
          <a:bodyPr wrap="none" rtlCol="0">
            <a:spAutoFit/>
          </a:bodyPr>
          <a:lstStyle/>
          <a:p>
            <a:r>
              <a:rPr lang="zh-CN" altLang="en-US" sz="2000" b="1" dirty="0" smtClean="0">
                <a:solidFill>
                  <a:srgbClr val="C00000"/>
                </a:solidFill>
              </a:rPr>
              <a:t>剖切面</a:t>
            </a:r>
            <a:endParaRPr lang="zh-CN" altLang="en-US" sz="2000" b="1" dirty="0">
              <a:solidFill>
                <a:srgbClr val="C00000"/>
              </a:solidFill>
            </a:endParaRPr>
          </a:p>
        </p:txBody>
      </p:sp>
      <p:sp>
        <p:nvSpPr>
          <p:cNvPr id="7" name="TextBox 6"/>
          <p:cNvSpPr txBox="1"/>
          <p:nvPr/>
        </p:nvSpPr>
        <p:spPr>
          <a:xfrm>
            <a:off x="1043158" y="1798587"/>
            <a:ext cx="1210588" cy="400110"/>
          </a:xfrm>
          <a:prstGeom prst="rect">
            <a:avLst/>
          </a:prstGeom>
          <a:noFill/>
        </p:spPr>
        <p:txBody>
          <a:bodyPr wrap="none" rtlCol="0">
            <a:spAutoFit/>
          </a:bodyPr>
          <a:lstStyle/>
          <a:p>
            <a:r>
              <a:rPr lang="zh-CN" altLang="en-US" sz="2000" b="1" dirty="0" smtClean="0">
                <a:solidFill>
                  <a:srgbClr val="C00000"/>
                </a:solidFill>
              </a:rPr>
              <a:t>剖切符号</a:t>
            </a:r>
            <a:endParaRPr lang="zh-CN" altLang="en-US" sz="2000" b="1" dirty="0">
              <a:solidFill>
                <a:srgbClr val="C00000"/>
              </a:solidFill>
            </a:endParaRPr>
          </a:p>
        </p:txBody>
      </p:sp>
      <p:sp>
        <p:nvSpPr>
          <p:cNvPr id="8" name="TextBox 7"/>
          <p:cNvSpPr txBox="1"/>
          <p:nvPr/>
        </p:nvSpPr>
        <p:spPr>
          <a:xfrm>
            <a:off x="1043158" y="2825816"/>
            <a:ext cx="1210588" cy="400110"/>
          </a:xfrm>
          <a:prstGeom prst="rect">
            <a:avLst/>
          </a:prstGeom>
          <a:noFill/>
        </p:spPr>
        <p:txBody>
          <a:bodyPr wrap="none" rtlCol="0">
            <a:spAutoFit/>
          </a:bodyPr>
          <a:lstStyle/>
          <a:p>
            <a:r>
              <a:rPr lang="zh-CN" altLang="en-US" sz="2000" b="1" dirty="0" smtClean="0">
                <a:solidFill>
                  <a:srgbClr val="C00000"/>
                </a:solidFill>
              </a:rPr>
              <a:t>投影方向</a:t>
            </a:r>
            <a:endParaRPr lang="zh-CN" altLang="en-US" sz="2000" b="1" dirty="0">
              <a:solidFill>
                <a:srgbClr val="C00000"/>
              </a:solidFill>
            </a:endParaRPr>
          </a:p>
        </p:txBody>
      </p:sp>
      <p:sp>
        <p:nvSpPr>
          <p:cNvPr id="12" name="TextBox 11"/>
          <p:cNvSpPr txBox="1"/>
          <p:nvPr/>
        </p:nvSpPr>
        <p:spPr>
          <a:xfrm>
            <a:off x="1043158" y="2312202"/>
            <a:ext cx="1217000" cy="400110"/>
          </a:xfrm>
          <a:prstGeom prst="rect">
            <a:avLst/>
          </a:prstGeom>
          <a:noFill/>
        </p:spPr>
        <p:txBody>
          <a:bodyPr wrap="none" rtlCol="0">
            <a:spAutoFit/>
          </a:bodyPr>
          <a:lstStyle/>
          <a:p>
            <a:r>
              <a:rPr lang="zh-CN" altLang="en-US" sz="2000" b="1" dirty="0" smtClean="0">
                <a:solidFill>
                  <a:srgbClr val="C00000"/>
                </a:solidFill>
              </a:rPr>
              <a:t>剖面符号</a:t>
            </a:r>
            <a:endParaRPr lang="zh-CN" altLang="en-US" sz="2000" b="1" dirty="0">
              <a:solidFill>
                <a:srgbClr val="C00000"/>
              </a:solidFill>
            </a:endParaRPr>
          </a:p>
        </p:txBody>
      </p:sp>
      <p:pic>
        <p:nvPicPr>
          <p:cNvPr id="26" name="图片 199683"/>
          <p:cNvPicPr>
            <a:picLocks noChangeAspect="1" noChangeArrowheads="1"/>
          </p:cNvPicPr>
          <p:nvPr/>
        </p:nvPicPr>
        <p:blipFill rotWithShape="1">
          <a:blip r:embed="rId2">
            <a:extLst>
              <a:ext uri="{28A0092B-C50C-407E-A947-70E740481C1C}">
                <a14:useLocalDpi xmlns:a14="http://schemas.microsoft.com/office/drawing/2010/main" val="0"/>
              </a:ext>
            </a:extLst>
          </a:blip>
          <a:srcRect t="76786" r="43761" b="9611"/>
          <a:stretch/>
        </p:blipFill>
        <p:spPr bwMode="auto">
          <a:xfrm>
            <a:off x="1412446" y="5051369"/>
            <a:ext cx="3806501" cy="854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199683"/>
          <p:cNvPicPr>
            <a:picLocks noChangeAspect="1" noChangeArrowheads="1"/>
          </p:cNvPicPr>
          <p:nvPr/>
        </p:nvPicPr>
        <p:blipFill rotWithShape="1">
          <a:blip r:embed="rId2">
            <a:extLst>
              <a:ext uri="{28A0092B-C50C-407E-A947-70E740481C1C}">
                <a14:useLocalDpi xmlns:a14="http://schemas.microsoft.com/office/drawing/2010/main" val="0"/>
              </a:ext>
            </a:extLst>
          </a:blip>
          <a:srcRect l="56978" t="76786" r="16729" b="11235"/>
          <a:stretch/>
        </p:blipFill>
        <p:spPr bwMode="auto">
          <a:xfrm>
            <a:off x="5265756" y="5153357"/>
            <a:ext cx="1779610" cy="752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853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169" y="881693"/>
            <a:ext cx="3483806" cy="3889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6507377" y="3203665"/>
            <a:ext cx="881973" cy="369332"/>
          </a:xfrm>
          <a:prstGeom prst="rect">
            <a:avLst/>
          </a:prstGeom>
          <a:noFill/>
        </p:spPr>
        <p:txBody>
          <a:bodyPr wrap="none" rtlCol="0">
            <a:spAutoFit/>
          </a:bodyPr>
          <a:lstStyle/>
          <a:p>
            <a:r>
              <a:rPr lang="zh-CN" altLang="en-US" b="1" dirty="0" smtClean="0">
                <a:latin typeface="黑体" pitchFamily="49" charset="-122"/>
                <a:ea typeface="黑体" pitchFamily="49" charset="-122"/>
              </a:rPr>
              <a:t>剖切面</a:t>
            </a:r>
            <a:endParaRPr lang="zh-CN" altLang="en-US" b="1" dirty="0">
              <a:latin typeface="黑体" pitchFamily="49" charset="-122"/>
              <a:ea typeface="黑体" pitchFamily="49" charset="-122"/>
            </a:endParaRPr>
          </a:p>
        </p:txBody>
      </p:sp>
      <p:cxnSp>
        <p:nvCxnSpPr>
          <p:cNvPr id="11" name="直接连接符 10"/>
          <p:cNvCxnSpPr/>
          <p:nvPr/>
        </p:nvCxnSpPr>
        <p:spPr>
          <a:xfrm flipV="1">
            <a:off x="6236573" y="3572997"/>
            <a:ext cx="270804" cy="4006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507377" y="3572997"/>
            <a:ext cx="8819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916536" y="5876966"/>
            <a:ext cx="1107996" cy="369332"/>
          </a:xfrm>
          <a:prstGeom prst="rect">
            <a:avLst/>
          </a:prstGeom>
          <a:noFill/>
        </p:spPr>
        <p:txBody>
          <a:bodyPr wrap="none" rtlCol="0">
            <a:spAutoFit/>
          </a:bodyPr>
          <a:lstStyle/>
          <a:p>
            <a:r>
              <a:rPr lang="zh-CN" altLang="en-US" b="1" dirty="0" smtClean="0">
                <a:solidFill>
                  <a:srgbClr val="C00000"/>
                </a:solidFill>
              </a:rPr>
              <a:t>金属材料</a:t>
            </a:r>
            <a:endParaRPr lang="zh-CN" altLang="en-US" b="1" dirty="0">
              <a:solidFill>
                <a:srgbClr val="C00000"/>
              </a:solidFill>
            </a:endParaRPr>
          </a:p>
        </p:txBody>
      </p:sp>
      <p:sp>
        <p:nvSpPr>
          <p:cNvPr id="24" name="TextBox 23"/>
          <p:cNvSpPr txBox="1"/>
          <p:nvPr/>
        </p:nvSpPr>
        <p:spPr>
          <a:xfrm>
            <a:off x="5468918" y="5876966"/>
            <a:ext cx="1338828" cy="369332"/>
          </a:xfrm>
          <a:prstGeom prst="rect">
            <a:avLst/>
          </a:prstGeom>
          <a:noFill/>
        </p:spPr>
        <p:txBody>
          <a:bodyPr wrap="none" rtlCol="0">
            <a:spAutoFit/>
          </a:bodyPr>
          <a:lstStyle/>
          <a:p>
            <a:r>
              <a:rPr lang="zh-CN" altLang="en-US" b="1" dirty="0" smtClean="0">
                <a:solidFill>
                  <a:srgbClr val="C00000"/>
                </a:solidFill>
              </a:rPr>
              <a:t>非金属材料</a:t>
            </a:r>
            <a:endParaRPr lang="zh-CN" altLang="en-US" b="1" dirty="0">
              <a:solidFill>
                <a:srgbClr val="C00000"/>
              </a:solidFill>
            </a:endParaRPr>
          </a:p>
        </p:txBody>
      </p:sp>
      <p:sp>
        <p:nvSpPr>
          <p:cNvPr id="22" name="TextBox 21"/>
          <p:cNvSpPr txBox="1"/>
          <p:nvPr/>
        </p:nvSpPr>
        <p:spPr>
          <a:xfrm>
            <a:off x="3720712" y="5876966"/>
            <a:ext cx="1107996" cy="369332"/>
          </a:xfrm>
          <a:prstGeom prst="rect">
            <a:avLst/>
          </a:prstGeom>
          <a:noFill/>
        </p:spPr>
        <p:txBody>
          <a:bodyPr wrap="none" rtlCol="0">
            <a:spAutoFit/>
          </a:bodyPr>
          <a:lstStyle/>
          <a:p>
            <a:r>
              <a:rPr lang="zh-CN" altLang="en-US" b="1" dirty="0" smtClean="0">
                <a:solidFill>
                  <a:srgbClr val="C00000"/>
                </a:solidFill>
              </a:rPr>
              <a:t>线圈绕组</a:t>
            </a:r>
            <a:endParaRPr lang="zh-CN" altLang="en-US" b="1" dirty="0">
              <a:solidFill>
                <a:srgbClr val="C00000"/>
              </a:solidFill>
            </a:endParaRPr>
          </a:p>
        </p:txBody>
      </p:sp>
    </p:spTree>
    <p:extLst>
      <p:ext uri="{BB962C8B-B14F-4D97-AF65-F5344CB8AC3E}">
        <p14:creationId xmlns:p14="http://schemas.microsoft.com/office/powerpoint/2010/main" val="1735001227"/>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文本占位符 186370"/>
          <p:cNvSpPr>
            <a:spLocks noGrp="1" noChangeArrowheads="1"/>
          </p:cNvSpPr>
          <p:nvPr>
            <p:ph idx="1"/>
          </p:nvPr>
        </p:nvSpPr>
        <p:spPr>
          <a:xfrm>
            <a:off x="540056" y="1346200"/>
            <a:ext cx="8435975" cy="1612803"/>
          </a:xfrm>
        </p:spPr>
        <p:txBody>
          <a:bodyPr/>
          <a:lstStyle/>
          <a:p>
            <a:pPr eaLnBrk="1" hangingPunct="1">
              <a:buFont typeface="Wingdings" pitchFamily="2" charset="2"/>
              <a:buChar char="l"/>
            </a:pPr>
            <a:r>
              <a:rPr lang="zh-CN" altLang="en-US" sz="2400" b="1" dirty="0" smtClean="0">
                <a:solidFill>
                  <a:srgbClr val="3333CC"/>
                </a:solidFill>
              </a:rPr>
              <a:t>全剖视图 </a:t>
            </a:r>
          </a:p>
          <a:p>
            <a:pPr eaLnBrk="1" hangingPunct="1">
              <a:buFontTx/>
              <a:buNone/>
            </a:pPr>
            <a:r>
              <a:rPr lang="zh-CN" altLang="en-US" sz="2400" b="1" dirty="0" smtClean="0"/>
              <a:t>        </a:t>
            </a:r>
            <a:r>
              <a:rPr lang="zh-CN" altLang="en-US" sz="2000" b="1" dirty="0" smtClean="0"/>
              <a:t>用剖切平面，将机件全部剖开后进行投影所得到的剖视图，称为全剖视图（简称全剖视）。 </a:t>
            </a:r>
          </a:p>
          <a:p>
            <a:pPr eaLnBrk="1" hangingPunct="1">
              <a:buFontTx/>
              <a:buNone/>
            </a:pPr>
            <a:r>
              <a:rPr lang="zh-CN" altLang="en-US" sz="2000" b="1" dirty="0" smtClean="0"/>
              <a:t>         如果主视图的剖切平面通过对称平面，可以省略标注。 </a:t>
            </a:r>
            <a:endParaRPr lang="en-US" altLang="zh-CN" sz="2000" b="1" dirty="0" smtClean="0"/>
          </a:p>
        </p:txBody>
      </p:sp>
      <p:pic>
        <p:nvPicPr>
          <p:cNvPr id="79875" name="图片 1863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9411" y="2925007"/>
            <a:ext cx="4066340" cy="359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
        <p:nvSpPr>
          <p:cNvPr id="7" name="标题 175105"/>
          <p:cNvSpPr txBox="1">
            <a:spLocks noChangeArrowheads="1"/>
          </p:cNvSpPr>
          <p:nvPr/>
        </p:nvSpPr>
        <p:spPr bwMode="auto">
          <a:xfrm>
            <a:off x="407988" y="621039"/>
            <a:ext cx="3024187" cy="57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eaLnBrk="1" hangingPunct="1"/>
            <a:r>
              <a:rPr lang="en-US" altLang="zh-CN" sz="2800" b="1" dirty="0" smtClean="0">
                <a:solidFill>
                  <a:srgbClr val="C00000"/>
                </a:solidFill>
              </a:rPr>
              <a:t>1.4 </a:t>
            </a:r>
            <a:r>
              <a:rPr lang="zh-CN" altLang="en-US" sz="2800" b="1" dirty="0" smtClean="0">
                <a:solidFill>
                  <a:srgbClr val="C00000"/>
                </a:solidFill>
              </a:rPr>
              <a:t>剖视图的分类 </a:t>
            </a:r>
            <a:endParaRPr lang="en-US" altLang="zh-CN" sz="2800" b="1" dirty="0" smtClean="0">
              <a:solidFill>
                <a:srgbClr val="C00000"/>
              </a:solidFill>
            </a:endParaRP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文本占位符 187393"/>
          <p:cNvSpPr>
            <a:spLocks noGrp="1" noChangeArrowheads="1"/>
          </p:cNvSpPr>
          <p:nvPr>
            <p:ph idx="1"/>
          </p:nvPr>
        </p:nvSpPr>
        <p:spPr>
          <a:xfrm>
            <a:off x="540056" y="835663"/>
            <a:ext cx="8229600" cy="1657350"/>
          </a:xfrm>
        </p:spPr>
        <p:txBody>
          <a:bodyPr/>
          <a:lstStyle/>
          <a:p>
            <a:pPr eaLnBrk="1" hangingPunct="1">
              <a:buFont typeface="Wingdings" pitchFamily="2" charset="2"/>
              <a:buChar char="l"/>
            </a:pPr>
            <a:r>
              <a:rPr lang="zh-CN" altLang="en-US" sz="2400" b="1" dirty="0" smtClean="0">
                <a:solidFill>
                  <a:srgbClr val="3333CC"/>
                </a:solidFill>
              </a:rPr>
              <a:t>半剖视图 </a:t>
            </a:r>
          </a:p>
          <a:p>
            <a:pPr marL="177800" indent="-177800" eaLnBrk="1" hangingPunct="1">
              <a:lnSpc>
                <a:spcPct val="125000"/>
              </a:lnSpc>
              <a:buFontTx/>
              <a:buNone/>
            </a:pPr>
            <a:r>
              <a:rPr lang="zh-CN" altLang="en-US" sz="2400" dirty="0" smtClean="0"/>
              <a:t>      </a:t>
            </a:r>
            <a:r>
              <a:rPr lang="zh-CN" altLang="en-US" sz="2000" b="1" dirty="0" smtClean="0"/>
              <a:t>当机件具有对称平面时，以对称中心线为界，在垂直于对称平面的投影面上投影得到的，由半个剖视图和半个视图合并组成的图形称为半剖视图。</a:t>
            </a:r>
          </a:p>
          <a:p>
            <a:pPr eaLnBrk="1" hangingPunct="1">
              <a:buFontTx/>
              <a:buNone/>
            </a:pPr>
            <a:endParaRPr lang="zh-CN" altLang="en-US" sz="2400" dirty="0" smtClean="0"/>
          </a:p>
        </p:txBody>
      </p:sp>
      <p:pic>
        <p:nvPicPr>
          <p:cNvPr id="80898" name="图片 187394" descr="C781835980"/>
          <p:cNvPicPr>
            <a:picLocks noChangeAspect="1" noChangeArrowheads="1"/>
          </p:cNvPicPr>
          <p:nvPr/>
        </p:nvPicPr>
        <p:blipFill rotWithShape="1">
          <a:blip r:embed="rId2">
            <a:extLst>
              <a:ext uri="{28A0092B-C50C-407E-A947-70E740481C1C}">
                <a14:useLocalDpi xmlns:a14="http://schemas.microsoft.com/office/drawing/2010/main" val="0"/>
              </a:ext>
            </a:extLst>
          </a:blip>
          <a:srcRect t="9191"/>
          <a:stretch/>
        </p:blipFill>
        <p:spPr bwMode="auto">
          <a:xfrm>
            <a:off x="1554643" y="2637011"/>
            <a:ext cx="6905303" cy="3712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图片 188417"/>
          <p:cNvPicPr>
            <a:picLocks noChangeAspect="1" noChangeArrowheads="1"/>
          </p:cNvPicPr>
          <p:nvPr/>
        </p:nvPicPr>
        <p:blipFill rotWithShape="1">
          <a:blip r:embed="rId2">
            <a:extLst>
              <a:ext uri="{28A0092B-C50C-407E-A947-70E740481C1C}">
                <a14:useLocalDpi xmlns:a14="http://schemas.microsoft.com/office/drawing/2010/main" val="0"/>
              </a:ext>
            </a:extLst>
          </a:blip>
          <a:srcRect t="3610"/>
          <a:stretch/>
        </p:blipFill>
        <p:spPr bwMode="auto">
          <a:xfrm>
            <a:off x="972049" y="2205017"/>
            <a:ext cx="7776663" cy="4140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2" name="矩形 188418"/>
          <p:cNvSpPr>
            <a:spLocks noChangeArrowheads="1"/>
          </p:cNvSpPr>
          <p:nvPr/>
        </p:nvSpPr>
        <p:spPr bwMode="auto">
          <a:xfrm>
            <a:off x="540056" y="765037"/>
            <a:ext cx="7632700" cy="140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nSpc>
                <a:spcPct val="125000"/>
              </a:lnSpc>
              <a:buFont typeface="Wingdings" pitchFamily="2" charset="2"/>
              <a:buChar char="l"/>
            </a:pPr>
            <a:r>
              <a:rPr lang="zh-CN" altLang="en-US" sz="2400" b="1" dirty="0">
                <a:solidFill>
                  <a:srgbClr val="3333CC"/>
                </a:solidFill>
              </a:rPr>
              <a:t>局部剖视图 </a:t>
            </a:r>
          </a:p>
          <a:p>
            <a:pPr>
              <a:lnSpc>
                <a:spcPct val="125000"/>
              </a:lnSpc>
            </a:pPr>
            <a:r>
              <a:rPr lang="zh-CN" altLang="en-US" sz="2400" dirty="0"/>
              <a:t>        </a:t>
            </a:r>
            <a:r>
              <a:rPr lang="zh-CN" altLang="en-US" sz="2000" b="1" dirty="0"/>
              <a:t>将机件局部剖开后，并且用波浪线作为剖视图与视图的界线，进行投影得到的剖视图称为局部剖视图。</a:t>
            </a:r>
            <a:endParaRPr lang="en-US" altLang="zh-CN" sz="2000" b="1" dirty="0"/>
          </a:p>
        </p:txBody>
      </p:sp>
      <p:sp>
        <p:nvSpPr>
          <p:cNvPr id="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94209"/>
          <p:cNvSpPr>
            <a:spLocks noGrp="1" noChangeArrowheads="1"/>
          </p:cNvSpPr>
          <p:nvPr>
            <p:ph type="title"/>
          </p:nvPr>
        </p:nvSpPr>
        <p:spPr>
          <a:xfrm>
            <a:off x="395288" y="1196975"/>
            <a:ext cx="5689600" cy="648047"/>
          </a:xfrm>
        </p:spPr>
        <p:txBody>
          <a:bodyPr/>
          <a:lstStyle/>
          <a:p>
            <a:pPr algn="just" eaLnBrk="1" hangingPunct="1"/>
            <a:r>
              <a:rPr lang="en-US" altLang="zh-CN" sz="3200" b="1" dirty="0" smtClean="0">
                <a:latin typeface="黑体" pitchFamily="49" charset="-122"/>
                <a:ea typeface="黑体" pitchFamily="49" charset="-122"/>
              </a:rPr>
              <a:t>2.</a:t>
            </a:r>
            <a:r>
              <a:rPr lang="zh-CN" altLang="en-US" sz="3200" b="1" dirty="0" smtClean="0">
                <a:latin typeface="黑体" pitchFamily="49" charset="-122"/>
                <a:ea typeface="黑体" pitchFamily="49" charset="-122"/>
              </a:rPr>
              <a:t>机械图纸的作用 </a:t>
            </a:r>
            <a:endParaRPr lang="en-US" altLang="zh-CN" sz="3200" b="1" dirty="0" smtClean="0">
              <a:latin typeface="黑体" pitchFamily="49" charset="-122"/>
              <a:ea typeface="黑体" pitchFamily="49" charset="-122"/>
            </a:endParaRPr>
          </a:p>
        </p:txBody>
      </p:sp>
      <p:sp>
        <p:nvSpPr>
          <p:cNvPr id="9218" name="文本占位符 94210"/>
          <p:cNvSpPr>
            <a:spLocks noGrp="1" noChangeArrowheads="1"/>
          </p:cNvSpPr>
          <p:nvPr>
            <p:ph idx="1"/>
          </p:nvPr>
        </p:nvSpPr>
        <p:spPr>
          <a:xfrm>
            <a:off x="539750" y="2205017"/>
            <a:ext cx="8424863" cy="1943973"/>
          </a:xfrm>
        </p:spPr>
        <p:txBody>
          <a:bodyPr/>
          <a:lstStyle/>
          <a:p>
            <a:pPr eaLnBrk="1" hangingPunct="1"/>
            <a:r>
              <a:rPr lang="zh-CN" altLang="en-US" sz="2400" b="1" dirty="0" smtClean="0"/>
              <a:t>工厂组织生产、制造零件和装配机器的依据。</a:t>
            </a:r>
          </a:p>
          <a:p>
            <a:pPr eaLnBrk="1" hangingPunct="1"/>
            <a:r>
              <a:rPr lang="zh-CN" altLang="en-US" sz="2400" b="1" dirty="0" smtClean="0"/>
              <a:t>表达设计者设计意图的重要手段。</a:t>
            </a:r>
          </a:p>
          <a:p>
            <a:pPr eaLnBrk="1" hangingPunct="1"/>
            <a:r>
              <a:rPr lang="zh-CN" altLang="en-US" sz="2400" b="1" dirty="0" smtClean="0"/>
              <a:t>工程技术人员交流技术思想的重要工具，被誉为“</a:t>
            </a:r>
            <a:r>
              <a:rPr lang="zh-CN" altLang="en-US" sz="2400" b="1" dirty="0" smtClean="0">
                <a:solidFill>
                  <a:srgbClr val="FF0000"/>
                </a:solidFill>
              </a:rPr>
              <a:t>工程界的技术语言</a:t>
            </a:r>
            <a:r>
              <a:rPr lang="zh-CN" altLang="en-US" sz="2400" b="1" dirty="0" smtClean="0"/>
              <a:t>”。</a:t>
            </a:r>
            <a:endParaRPr lang="en-US" altLang="zh-CN" sz="2400" b="1" dirty="0" smtClean="0"/>
          </a:p>
        </p:txBody>
      </p:sp>
      <p:sp>
        <p:nvSpPr>
          <p:cNvPr id="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一、基础知识介绍</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文本占位符 193538"/>
          <p:cNvSpPr>
            <a:spLocks noGrp="1" noChangeArrowheads="1"/>
          </p:cNvSpPr>
          <p:nvPr>
            <p:ph idx="1"/>
          </p:nvPr>
        </p:nvSpPr>
        <p:spPr>
          <a:xfrm>
            <a:off x="762000" y="1341029"/>
            <a:ext cx="8007350" cy="1007674"/>
          </a:xfrm>
        </p:spPr>
        <p:txBody>
          <a:bodyPr/>
          <a:lstStyle/>
          <a:p>
            <a:pPr marL="0" indent="0" eaLnBrk="1" hangingPunct="1">
              <a:lnSpc>
                <a:spcPct val="125000"/>
              </a:lnSpc>
              <a:buFontTx/>
              <a:buNone/>
            </a:pPr>
            <a:r>
              <a:rPr lang="zh-CN" altLang="en-US" sz="2000" b="1" dirty="0" smtClean="0">
                <a:latin typeface="+mn-ea"/>
              </a:rPr>
              <a:t>假想用剖切平面将机件在某处切断，只画出切断面形状的投影并画上规定的剖面符号的图形，称为</a:t>
            </a:r>
            <a:r>
              <a:rPr lang="zh-CN" altLang="en-US" sz="2000" b="1" dirty="0" smtClean="0">
                <a:solidFill>
                  <a:srgbClr val="3333CC"/>
                </a:solidFill>
                <a:latin typeface="+mn-ea"/>
              </a:rPr>
              <a:t>断面图</a:t>
            </a:r>
            <a:r>
              <a:rPr lang="zh-CN" altLang="en-US" sz="2000" b="1" dirty="0" smtClean="0">
                <a:latin typeface="+mn-ea"/>
              </a:rPr>
              <a:t>，简称为</a:t>
            </a:r>
            <a:r>
              <a:rPr lang="zh-CN" altLang="en-US" sz="2000" b="1" dirty="0" smtClean="0">
                <a:solidFill>
                  <a:srgbClr val="3333CC"/>
                </a:solidFill>
                <a:latin typeface="+mn-ea"/>
              </a:rPr>
              <a:t>断面</a:t>
            </a:r>
            <a:r>
              <a:rPr lang="zh-CN" altLang="en-US" sz="2000" b="1" dirty="0" smtClean="0">
                <a:latin typeface="+mn-ea"/>
              </a:rPr>
              <a:t>。 </a:t>
            </a:r>
            <a:endParaRPr lang="en-US" altLang="zh-CN" sz="2000" b="1" dirty="0" smtClean="0">
              <a:latin typeface="+mn-ea"/>
            </a:endParaRPr>
          </a:p>
        </p:txBody>
      </p:sp>
      <p:pic>
        <p:nvPicPr>
          <p:cNvPr id="82947" name="图片 193540" descr="图片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052" y="2565013"/>
            <a:ext cx="7703893" cy="307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
        <p:nvSpPr>
          <p:cNvPr id="7" name="标题 175105"/>
          <p:cNvSpPr txBox="1">
            <a:spLocks noChangeArrowheads="1"/>
          </p:cNvSpPr>
          <p:nvPr/>
        </p:nvSpPr>
        <p:spPr bwMode="auto">
          <a:xfrm>
            <a:off x="407989" y="621039"/>
            <a:ext cx="2004042" cy="57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eaLnBrk="1" hangingPunct="1"/>
            <a:r>
              <a:rPr lang="en-US" altLang="zh-CN" sz="2800" b="1" dirty="0" smtClean="0">
                <a:solidFill>
                  <a:srgbClr val="C00000"/>
                </a:solidFill>
              </a:rPr>
              <a:t>1.5 </a:t>
            </a:r>
            <a:r>
              <a:rPr lang="zh-CN" altLang="en-US" sz="2800" b="1" dirty="0" smtClean="0">
                <a:solidFill>
                  <a:srgbClr val="C00000"/>
                </a:solidFill>
              </a:rPr>
              <a:t>断面图 </a:t>
            </a:r>
            <a:endParaRPr lang="en-US" altLang="zh-CN" sz="2800" b="1" dirty="0" smtClean="0">
              <a:solidFill>
                <a:srgbClr val="C00000"/>
              </a:solidFill>
            </a:endParaRP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文本占位符 194561"/>
          <p:cNvSpPr>
            <a:spLocks noGrp="1" noChangeArrowheads="1"/>
          </p:cNvSpPr>
          <p:nvPr>
            <p:ph idx="1"/>
          </p:nvPr>
        </p:nvSpPr>
        <p:spPr>
          <a:xfrm>
            <a:off x="539541" y="548811"/>
            <a:ext cx="8229600" cy="1440209"/>
          </a:xfrm>
        </p:spPr>
        <p:txBody>
          <a:bodyPr/>
          <a:lstStyle/>
          <a:p>
            <a:pPr eaLnBrk="1" hangingPunct="1">
              <a:buFont typeface="Wingdings" pitchFamily="2" charset="2"/>
              <a:buChar char="l"/>
            </a:pPr>
            <a:r>
              <a:rPr lang="zh-CN" altLang="en-US" sz="2400" b="1" dirty="0" smtClean="0">
                <a:solidFill>
                  <a:srgbClr val="3333CC"/>
                </a:solidFill>
              </a:rPr>
              <a:t>断面图与剖视图的区别</a:t>
            </a:r>
          </a:p>
          <a:p>
            <a:pPr eaLnBrk="1" hangingPunct="1">
              <a:lnSpc>
                <a:spcPct val="125000"/>
              </a:lnSpc>
              <a:buFontTx/>
              <a:buNone/>
            </a:pPr>
            <a:r>
              <a:rPr lang="zh-CN" altLang="en-US" sz="2800" dirty="0" smtClean="0"/>
              <a:t>    </a:t>
            </a:r>
            <a:r>
              <a:rPr lang="zh-CN" altLang="en-US" sz="2400" b="1" dirty="0" smtClean="0">
                <a:solidFill>
                  <a:srgbClr val="C00000"/>
                </a:solidFill>
              </a:rPr>
              <a:t>断面图仅画出机件断面的图形，而剖视图则要画出剖切平面以后的所有部分的投影。</a:t>
            </a:r>
            <a:r>
              <a:rPr lang="zh-CN" altLang="en-US" sz="2400" dirty="0" smtClean="0">
                <a:solidFill>
                  <a:srgbClr val="C00000"/>
                </a:solidFill>
              </a:rPr>
              <a:t> </a:t>
            </a:r>
            <a:endParaRPr lang="en-US" altLang="zh-CN" sz="2400" dirty="0" smtClean="0">
              <a:solidFill>
                <a:srgbClr val="C00000"/>
              </a:solidFill>
            </a:endParaRPr>
          </a:p>
        </p:txBody>
      </p:sp>
      <p:pic>
        <p:nvPicPr>
          <p:cNvPr id="83971" name="图片 194563" descr="图片3"/>
          <p:cNvPicPr>
            <a:picLocks noChangeAspect="1" noChangeArrowheads="1"/>
          </p:cNvPicPr>
          <p:nvPr/>
        </p:nvPicPr>
        <p:blipFill rotWithShape="1">
          <a:blip r:embed="rId2">
            <a:extLst>
              <a:ext uri="{28A0092B-C50C-407E-A947-70E740481C1C}">
                <a14:useLocalDpi xmlns:a14="http://schemas.microsoft.com/office/drawing/2010/main" val="0"/>
              </a:ext>
            </a:extLst>
          </a:blip>
          <a:srcRect l="58177" t="11657" r="10191" b="41240"/>
          <a:stretch/>
        </p:blipFill>
        <p:spPr bwMode="auto">
          <a:xfrm>
            <a:off x="2843213" y="2311400"/>
            <a:ext cx="3168650" cy="1884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pic>
        <p:nvPicPr>
          <p:cNvPr id="6" name="图片 194562"/>
          <p:cNvPicPr>
            <a:picLocks noChangeAspect="1" noChangeArrowheads="1"/>
          </p:cNvPicPr>
          <p:nvPr/>
        </p:nvPicPr>
        <p:blipFill rotWithShape="1">
          <a:blip r:embed="rId3">
            <a:extLst>
              <a:ext uri="{28A0092B-C50C-407E-A947-70E740481C1C}">
                <a14:useLocalDpi xmlns:a14="http://schemas.microsoft.com/office/drawing/2010/main" val="0"/>
              </a:ext>
            </a:extLst>
          </a:blip>
          <a:srcRect b="14863"/>
          <a:stretch/>
        </p:blipFill>
        <p:spPr bwMode="auto">
          <a:xfrm>
            <a:off x="2988022" y="4196109"/>
            <a:ext cx="3168650"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椭圆 1"/>
          <p:cNvSpPr/>
          <p:nvPr/>
        </p:nvSpPr>
        <p:spPr>
          <a:xfrm>
            <a:off x="4859996" y="4691083"/>
            <a:ext cx="791989" cy="7919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3348017" y="5969346"/>
            <a:ext cx="646331" cy="369332"/>
          </a:xfrm>
          <a:prstGeom prst="rect">
            <a:avLst/>
          </a:prstGeom>
          <a:noFill/>
        </p:spPr>
        <p:txBody>
          <a:bodyPr wrap="none" rtlCol="0">
            <a:spAutoFit/>
          </a:bodyPr>
          <a:lstStyle/>
          <a:p>
            <a:r>
              <a:rPr lang="zh-CN" altLang="en-US" b="1" dirty="0" smtClean="0"/>
              <a:t>断面</a:t>
            </a:r>
            <a:endParaRPr lang="zh-CN" altLang="en-US" b="1" dirty="0"/>
          </a:p>
        </p:txBody>
      </p:sp>
      <p:sp>
        <p:nvSpPr>
          <p:cNvPr id="9" name="TextBox 8"/>
          <p:cNvSpPr txBox="1"/>
          <p:nvPr/>
        </p:nvSpPr>
        <p:spPr>
          <a:xfrm>
            <a:off x="4933655" y="5969692"/>
            <a:ext cx="646331" cy="369332"/>
          </a:xfrm>
          <a:prstGeom prst="rect">
            <a:avLst/>
          </a:prstGeom>
          <a:noFill/>
        </p:spPr>
        <p:txBody>
          <a:bodyPr wrap="none" rtlCol="0">
            <a:spAutoFit/>
          </a:bodyPr>
          <a:lstStyle/>
          <a:p>
            <a:r>
              <a:rPr lang="zh-CN" altLang="en-US" b="1" dirty="0" smtClean="0"/>
              <a:t>剖视</a:t>
            </a:r>
            <a:endParaRPr lang="zh-CN" altLang="en-US" b="1" dirty="0"/>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文本占位符 197634"/>
          <p:cNvSpPr>
            <a:spLocks noGrp="1" noChangeArrowheads="1"/>
          </p:cNvSpPr>
          <p:nvPr>
            <p:ph idx="1"/>
          </p:nvPr>
        </p:nvSpPr>
        <p:spPr>
          <a:xfrm>
            <a:off x="762000" y="1340509"/>
            <a:ext cx="7924800" cy="1224503"/>
          </a:xfrm>
        </p:spPr>
        <p:txBody>
          <a:bodyPr/>
          <a:lstStyle/>
          <a:p>
            <a:pPr marL="0" indent="0" algn="just" eaLnBrk="1" hangingPunct="1">
              <a:lnSpc>
                <a:spcPct val="125000"/>
              </a:lnSpc>
              <a:buFontTx/>
              <a:buNone/>
            </a:pPr>
            <a:r>
              <a:rPr lang="zh-CN" altLang="en-US" sz="2000" b="1" dirty="0" smtClean="0"/>
              <a:t>      机件上某些细小结构在视图中表达的还不够清楚，或不便于标注尺寸时，可将这些部分用大于原图形所采用的比例画出，这种图称为</a:t>
            </a:r>
            <a:r>
              <a:rPr lang="zh-CN" altLang="en-US" sz="2000" b="1" dirty="0" smtClean="0">
                <a:solidFill>
                  <a:srgbClr val="0000FF"/>
                </a:solidFill>
              </a:rPr>
              <a:t>局部放大图。 </a:t>
            </a:r>
            <a:endParaRPr lang="en-US" altLang="zh-CN" sz="2000" b="1" dirty="0" smtClean="0">
              <a:solidFill>
                <a:srgbClr val="0000FF"/>
              </a:solidFill>
            </a:endParaRPr>
          </a:p>
        </p:txBody>
      </p:sp>
      <p:pic>
        <p:nvPicPr>
          <p:cNvPr id="86019" name="图片 1976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2493013"/>
            <a:ext cx="6093506" cy="3671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
        <p:nvSpPr>
          <p:cNvPr id="7" name="标题 175105"/>
          <p:cNvSpPr txBox="1">
            <a:spLocks noChangeArrowheads="1"/>
          </p:cNvSpPr>
          <p:nvPr/>
        </p:nvSpPr>
        <p:spPr bwMode="auto">
          <a:xfrm>
            <a:off x="407989" y="621039"/>
            <a:ext cx="3084026" cy="57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eaLnBrk="1" hangingPunct="1"/>
            <a:r>
              <a:rPr lang="en-US" altLang="zh-CN" sz="2800" b="1" dirty="0" smtClean="0">
                <a:solidFill>
                  <a:srgbClr val="C00000"/>
                </a:solidFill>
              </a:rPr>
              <a:t>1.6 </a:t>
            </a:r>
            <a:r>
              <a:rPr lang="zh-CN" altLang="en-US" sz="2800" b="1" dirty="0" smtClean="0">
                <a:solidFill>
                  <a:srgbClr val="C00000"/>
                </a:solidFill>
              </a:rPr>
              <a:t>局部放大图 </a:t>
            </a:r>
            <a:endParaRPr lang="en-US" altLang="zh-CN" sz="2800" b="1" dirty="0" smtClean="0">
              <a:solidFill>
                <a:srgbClr val="C00000"/>
              </a:solidFill>
            </a:endParaRP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文本框 245762"/>
          <p:cNvSpPr txBox="1">
            <a:spLocks noChangeArrowheads="1"/>
          </p:cNvSpPr>
          <p:nvPr/>
        </p:nvSpPr>
        <p:spPr bwMode="auto">
          <a:xfrm>
            <a:off x="762000" y="1773023"/>
            <a:ext cx="7696200"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spcBef>
                <a:spcPts val="0"/>
              </a:spcBef>
            </a:pPr>
            <a:r>
              <a:rPr lang="zh-CN" altLang="en-US" sz="2000" b="1" dirty="0">
                <a:latin typeface="宋体" pitchFamily="2" charset="-122"/>
              </a:rPr>
              <a:t>在机械传动中</a:t>
            </a:r>
            <a:r>
              <a:rPr lang="en-US" altLang="zh-CN" sz="2000" b="1" dirty="0">
                <a:latin typeface="宋体" pitchFamily="2" charset="-122"/>
              </a:rPr>
              <a:t>,</a:t>
            </a:r>
            <a:r>
              <a:rPr lang="zh-CN" altLang="en-US" sz="2000" b="1" dirty="0">
                <a:latin typeface="宋体" pitchFamily="2" charset="-122"/>
              </a:rPr>
              <a:t>齿轮是应用最广泛的一种传动件</a:t>
            </a:r>
            <a:r>
              <a:rPr lang="en-US" altLang="zh-CN" sz="2000" b="1" dirty="0">
                <a:latin typeface="宋体" pitchFamily="2" charset="-122"/>
              </a:rPr>
              <a:t>,</a:t>
            </a:r>
            <a:r>
              <a:rPr lang="zh-CN" altLang="en-US" sz="2000" b="1" dirty="0">
                <a:latin typeface="宋体" pitchFamily="2" charset="-122"/>
              </a:rPr>
              <a:t>它不但可以用来传递动力</a:t>
            </a:r>
            <a:r>
              <a:rPr lang="en-US" altLang="zh-CN" sz="2000" b="1" dirty="0">
                <a:latin typeface="宋体" pitchFamily="2" charset="-122"/>
              </a:rPr>
              <a:t>,</a:t>
            </a:r>
            <a:r>
              <a:rPr lang="zh-CN" altLang="en-US" sz="2000" b="1" dirty="0">
                <a:latin typeface="宋体" pitchFamily="2" charset="-122"/>
              </a:rPr>
              <a:t>也可以用来改变轴的转速和旋转方向等，这种传动零件都是成啮合使用。图中所示为</a:t>
            </a:r>
            <a:r>
              <a:rPr lang="en-US" altLang="zh-CN" sz="2000" b="1" dirty="0">
                <a:latin typeface="宋体" pitchFamily="2" charset="-122"/>
              </a:rPr>
              <a:t>3</a:t>
            </a:r>
            <a:r>
              <a:rPr lang="zh-CN" altLang="en-US" sz="2000" b="1" dirty="0">
                <a:latin typeface="宋体" pitchFamily="2" charset="-122"/>
              </a:rPr>
              <a:t>种常见的齿轮传动形式。</a:t>
            </a:r>
          </a:p>
          <a:p>
            <a:pPr marL="533400" indent="-266700" algn="just">
              <a:lnSpc>
                <a:spcPct val="125000"/>
              </a:lnSpc>
              <a:spcBef>
                <a:spcPts val="0"/>
              </a:spcBef>
              <a:buFont typeface="Wingdings" pitchFamily="2" charset="2"/>
              <a:buChar char="l"/>
            </a:pPr>
            <a:r>
              <a:rPr lang="zh-CN" altLang="en-US" sz="2000" b="1" dirty="0" smtClean="0">
                <a:solidFill>
                  <a:srgbClr val="3333CC"/>
                </a:solidFill>
                <a:latin typeface="宋体" pitchFamily="2" charset="-122"/>
              </a:rPr>
              <a:t>圆柱齿轮：</a:t>
            </a:r>
            <a:r>
              <a:rPr lang="zh-CN" altLang="en-US" sz="2000" b="1" dirty="0" smtClean="0">
                <a:solidFill>
                  <a:srgbClr val="C00000"/>
                </a:solidFill>
                <a:latin typeface="宋体" pitchFamily="2" charset="-122"/>
              </a:rPr>
              <a:t>平行</a:t>
            </a:r>
            <a:r>
              <a:rPr lang="zh-CN" altLang="en-US" sz="2000" b="1" dirty="0">
                <a:solidFill>
                  <a:srgbClr val="3333CC"/>
                </a:solidFill>
                <a:latin typeface="宋体" pitchFamily="2" charset="-122"/>
              </a:rPr>
              <a:t>两轴之间的传动</a:t>
            </a:r>
            <a:r>
              <a:rPr lang="zh-CN" altLang="en-US" sz="2000" b="1" dirty="0" smtClean="0">
                <a:solidFill>
                  <a:srgbClr val="3333CC"/>
                </a:solidFill>
                <a:latin typeface="宋体" pitchFamily="2" charset="-122"/>
              </a:rPr>
              <a:t>，图</a:t>
            </a:r>
            <a:r>
              <a:rPr lang="en-US" altLang="zh-CN" sz="2000" b="1" dirty="0" smtClean="0">
                <a:solidFill>
                  <a:srgbClr val="3333CC"/>
                </a:solidFill>
                <a:latin typeface="宋体" pitchFamily="2" charset="-122"/>
              </a:rPr>
              <a:t>a</a:t>
            </a:r>
            <a:r>
              <a:rPr lang="zh-CN" altLang="en-US" sz="2000" b="1" dirty="0" smtClean="0">
                <a:solidFill>
                  <a:srgbClr val="3333CC"/>
                </a:solidFill>
                <a:latin typeface="宋体" pitchFamily="2" charset="-122"/>
              </a:rPr>
              <a:t>。</a:t>
            </a:r>
            <a:endParaRPr lang="zh-CN" altLang="en-US" sz="2000" b="1" dirty="0">
              <a:solidFill>
                <a:srgbClr val="3333CC"/>
              </a:solidFill>
              <a:latin typeface="宋体" pitchFamily="2" charset="-122"/>
            </a:endParaRPr>
          </a:p>
          <a:p>
            <a:pPr marL="533400" indent="-266700" algn="just">
              <a:lnSpc>
                <a:spcPct val="125000"/>
              </a:lnSpc>
              <a:spcBef>
                <a:spcPts val="0"/>
              </a:spcBef>
              <a:buFont typeface="Wingdings" pitchFamily="2" charset="2"/>
              <a:buChar char="l"/>
            </a:pPr>
            <a:r>
              <a:rPr lang="zh-CN" altLang="en-US" sz="2000" b="1" dirty="0" smtClean="0">
                <a:solidFill>
                  <a:srgbClr val="3333CC"/>
                </a:solidFill>
                <a:latin typeface="宋体" pitchFamily="2" charset="-122"/>
              </a:rPr>
              <a:t>圆锥</a:t>
            </a:r>
            <a:r>
              <a:rPr lang="zh-CN" altLang="en-US" sz="2000" b="1" dirty="0">
                <a:solidFill>
                  <a:srgbClr val="3333CC"/>
                </a:solidFill>
                <a:latin typeface="宋体" pitchFamily="2" charset="-122"/>
              </a:rPr>
              <a:t>齿轮</a:t>
            </a:r>
            <a:r>
              <a:rPr lang="zh-CN" altLang="en-US" sz="2000" b="1" dirty="0" smtClean="0">
                <a:solidFill>
                  <a:srgbClr val="3333CC"/>
                </a:solidFill>
                <a:latin typeface="宋体" pitchFamily="2" charset="-122"/>
              </a:rPr>
              <a:t>：</a:t>
            </a:r>
            <a:r>
              <a:rPr lang="zh-CN" altLang="en-US" sz="2000" b="1" dirty="0" smtClean="0">
                <a:solidFill>
                  <a:srgbClr val="C00000"/>
                </a:solidFill>
                <a:latin typeface="宋体" pitchFamily="2" charset="-122"/>
              </a:rPr>
              <a:t>相交</a:t>
            </a:r>
            <a:r>
              <a:rPr lang="zh-CN" altLang="en-US" sz="2000" b="1" dirty="0">
                <a:solidFill>
                  <a:srgbClr val="3333CC"/>
                </a:solidFill>
                <a:latin typeface="宋体" pitchFamily="2" charset="-122"/>
              </a:rPr>
              <a:t>两轴之间的</a:t>
            </a:r>
            <a:r>
              <a:rPr lang="zh-CN" altLang="en-US" sz="2000" b="1" dirty="0" smtClean="0">
                <a:solidFill>
                  <a:srgbClr val="3333CC"/>
                </a:solidFill>
                <a:latin typeface="宋体" pitchFamily="2" charset="-122"/>
              </a:rPr>
              <a:t>传动，图</a:t>
            </a:r>
            <a:r>
              <a:rPr lang="en-US" altLang="zh-CN" sz="2000" b="1" dirty="0" smtClean="0">
                <a:solidFill>
                  <a:srgbClr val="3333CC"/>
                </a:solidFill>
                <a:latin typeface="宋体" pitchFamily="2" charset="-122"/>
              </a:rPr>
              <a:t>b</a:t>
            </a:r>
            <a:r>
              <a:rPr lang="zh-CN" altLang="en-US" sz="2000" b="1" dirty="0" smtClean="0">
                <a:solidFill>
                  <a:srgbClr val="3333CC"/>
                </a:solidFill>
                <a:latin typeface="宋体" pitchFamily="2" charset="-122"/>
              </a:rPr>
              <a:t>。</a:t>
            </a:r>
            <a:endParaRPr lang="zh-CN" altLang="en-US" sz="2000" b="1" dirty="0">
              <a:solidFill>
                <a:srgbClr val="3333CC"/>
              </a:solidFill>
              <a:latin typeface="宋体" pitchFamily="2" charset="-122"/>
            </a:endParaRPr>
          </a:p>
          <a:p>
            <a:pPr marL="533400" indent="-266700" algn="just">
              <a:lnSpc>
                <a:spcPct val="125000"/>
              </a:lnSpc>
              <a:spcBef>
                <a:spcPts val="0"/>
              </a:spcBef>
              <a:buFont typeface="Wingdings" pitchFamily="2" charset="2"/>
              <a:buChar char="l"/>
            </a:pPr>
            <a:r>
              <a:rPr lang="zh-CN" altLang="en-US" sz="2000" b="1" dirty="0" smtClean="0">
                <a:solidFill>
                  <a:srgbClr val="3333CC"/>
                </a:solidFill>
                <a:latin typeface="宋体" pitchFamily="2" charset="-122"/>
              </a:rPr>
              <a:t>蜗轮</a:t>
            </a:r>
            <a:r>
              <a:rPr lang="zh-CN" altLang="en-US" sz="2000" b="1" dirty="0">
                <a:solidFill>
                  <a:srgbClr val="3333CC"/>
                </a:solidFill>
                <a:latin typeface="宋体" pitchFamily="2" charset="-122"/>
              </a:rPr>
              <a:t>蜗杆</a:t>
            </a:r>
            <a:r>
              <a:rPr lang="zh-CN" altLang="en-US" sz="2000" b="1" dirty="0" smtClean="0">
                <a:solidFill>
                  <a:srgbClr val="3333CC"/>
                </a:solidFill>
                <a:latin typeface="宋体" pitchFamily="2" charset="-122"/>
              </a:rPr>
              <a:t>：</a:t>
            </a:r>
            <a:r>
              <a:rPr lang="zh-CN" altLang="en-US" sz="2000" b="1" dirty="0" smtClean="0">
                <a:solidFill>
                  <a:srgbClr val="C00000"/>
                </a:solidFill>
                <a:latin typeface="宋体" pitchFamily="2" charset="-122"/>
              </a:rPr>
              <a:t>交错</a:t>
            </a:r>
            <a:r>
              <a:rPr lang="zh-CN" altLang="en-US" sz="2000" b="1" dirty="0">
                <a:solidFill>
                  <a:srgbClr val="3333CC"/>
                </a:solidFill>
                <a:latin typeface="宋体" pitchFamily="2" charset="-122"/>
              </a:rPr>
              <a:t>两轴之间的</a:t>
            </a:r>
            <a:r>
              <a:rPr lang="zh-CN" altLang="en-US" sz="2000" b="1" dirty="0" smtClean="0">
                <a:solidFill>
                  <a:srgbClr val="3333CC"/>
                </a:solidFill>
                <a:latin typeface="宋体" pitchFamily="2" charset="-122"/>
              </a:rPr>
              <a:t>传动，图</a:t>
            </a:r>
            <a:r>
              <a:rPr lang="en-US" altLang="zh-CN" sz="2000" b="1" dirty="0" smtClean="0">
                <a:solidFill>
                  <a:srgbClr val="3333CC"/>
                </a:solidFill>
                <a:latin typeface="宋体" pitchFamily="2" charset="-122"/>
              </a:rPr>
              <a:t>c</a:t>
            </a:r>
            <a:r>
              <a:rPr lang="zh-CN" altLang="en-US" sz="2000" b="1" dirty="0" smtClean="0">
                <a:solidFill>
                  <a:srgbClr val="3333CC"/>
                </a:solidFill>
                <a:latin typeface="宋体" pitchFamily="2" charset="-122"/>
              </a:rPr>
              <a:t>。</a:t>
            </a:r>
            <a:endParaRPr lang="zh-CN" altLang="en-US" sz="2000" b="1" dirty="0">
              <a:solidFill>
                <a:srgbClr val="3333CC"/>
              </a:solidFill>
              <a:latin typeface="Times New Roman" pitchFamily="18" charset="0"/>
            </a:endParaRPr>
          </a:p>
        </p:txBody>
      </p:sp>
      <p:pic>
        <p:nvPicPr>
          <p:cNvPr id="87043" name="图片 245763" descr="6-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1194" y="4383080"/>
            <a:ext cx="5800766" cy="235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
        <p:nvSpPr>
          <p:cNvPr id="7" name="矩形 175107"/>
          <p:cNvSpPr>
            <a:spLocks noChangeArrowheads="1"/>
          </p:cNvSpPr>
          <p:nvPr/>
        </p:nvSpPr>
        <p:spPr bwMode="auto">
          <a:xfrm>
            <a:off x="396058" y="481013"/>
            <a:ext cx="4463938"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zh-CN" sz="3200" b="1" dirty="0">
                <a:solidFill>
                  <a:schemeClr val="tx2"/>
                </a:solidFill>
                <a:latin typeface="+mj-lt"/>
                <a:ea typeface="黑体" pitchFamily="49" charset="-122"/>
              </a:rPr>
              <a:t>2</a:t>
            </a:r>
            <a:r>
              <a:rPr lang="en-US" altLang="zh-CN" sz="3200" b="1" dirty="0" smtClean="0">
                <a:solidFill>
                  <a:schemeClr val="tx2"/>
                </a:solidFill>
                <a:latin typeface="+mj-lt"/>
                <a:ea typeface="黑体" pitchFamily="49" charset="-122"/>
              </a:rPr>
              <a:t>.</a:t>
            </a:r>
            <a:r>
              <a:rPr lang="zh-CN" altLang="en-US" sz="3200" b="1" dirty="0" smtClean="0">
                <a:solidFill>
                  <a:schemeClr val="tx2"/>
                </a:solidFill>
                <a:latin typeface="黑体" pitchFamily="49" charset="-122"/>
                <a:ea typeface="黑体" pitchFamily="49" charset="-122"/>
              </a:rPr>
              <a:t>常用零件图的表达</a:t>
            </a:r>
            <a:endParaRPr lang="en-US" altLang="zh-CN" sz="3200" b="1" dirty="0">
              <a:solidFill>
                <a:schemeClr val="tx2"/>
              </a:solidFill>
              <a:latin typeface="黑体" pitchFamily="49" charset="-122"/>
              <a:ea typeface="黑体" pitchFamily="49" charset="-122"/>
            </a:endParaRPr>
          </a:p>
        </p:txBody>
      </p:sp>
      <p:sp>
        <p:nvSpPr>
          <p:cNvPr id="8" name="标题 175105"/>
          <p:cNvSpPr txBox="1">
            <a:spLocks noChangeArrowheads="1"/>
          </p:cNvSpPr>
          <p:nvPr/>
        </p:nvSpPr>
        <p:spPr bwMode="auto">
          <a:xfrm>
            <a:off x="407989" y="1269009"/>
            <a:ext cx="1542013" cy="57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eaLnBrk="1" hangingPunct="1"/>
            <a:r>
              <a:rPr lang="en-US" altLang="zh-CN" sz="2800" b="1" dirty="0">
                <a:solidFill>
                  <a:srgbClr val="C00000"/>
                </a:solidFill>
              </a:rPr>
              <a:t>2</a:t>
            </a:r>
            <a:r>
              <a:rPr lang="en-US" altLang="zh-CN" sz="2800" b="1" dirty="0" smtClean="0">
                <a:solidFill>
                  <a:srgbClr val="C00000"/>
                </a:solidFill>
              </a:rPr>
              <a:t>.1 </a:t>
            </a:r>
            <a:r>
              <a:rPr lang="zh-CN" altLang="en-US" sz="2800" b="1" dirty="0" smtClean="0">
                <a:solidFill>
                  <a:srgbClr val="C00000"/>
                </a:solidFill>
              </a:rPr>
              <a:t>齿轮 </a:t>
            </a:r>
            <a:endParaRPr lang="en-US" altLang="zh-CN" sz="2800" b="1" dirty="0" smtClean="0">
              <a:solidFill>
                <a:srgbClr val="C00000"/>
              </a:solidFill>
            </a:endParaRP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图片 246786" descr="6-22"/>
          <p:cNvPicPr>
            <a:picLocks noChangeAspect="1" noChangeArrowheads="1"/>
          </p:cNvPicPr>
          <p:nvPr/>
        </p:nvPicPr>
        <p:blipFill>
          <a:blip r:embed="rId2">
            <a:extLst>
              <a:ext uri="{28A0092B-C50C-407E-A947-70E740481C1C}">
                <a14:useLocalDpi xmlns:a14="http://schemas.microsoft.com/office/drawing/2010/main" val="0"/>
              </a:ext>
            </a:extLst>
          </a:blip>
          <a:srcRect l="6296" r="6573"/>
          <a:stretch>
            <a:fillRect/>
          </a:stretch>
        </p:blipFill>
        <p:spPr bwMode="auto">
          <a:xfrm>
            <a:off x="5934729" y="549040"/>
            <a:ext cx="3209271" cy="2933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5" name="文本框 246785"/>
          <p:cNvSpPr txBox="1">
            <a:spLocks noChangeArrowheads="1"/>
          </p:cNvSpPr>
          <p:nvPr/>
        </p:nvSpPr>
        <p:spPr bwMode="auto">
          <a:xfrm>
            <a:off x="179388" y="685800"/>
            <a:ext cx="8077200" cy="5194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spcBef>
                <a:spcPts val="0"/>
              </a:spcBef>
              <a:spcAft>
                <a:spcPts val="600"/>
              </a:spcAft>
            </a:pPr>
            <a:r>
              <a:rPr lang="zh-CN" altLang="en-US" sz="2400" b="1" dirty="0" smtClean="0">
                <a:solidFill>
                  <a:srgbClr val="3333CC"/>
                </a:solidFill>
                <a:latin typeface="宋体" pitchFamily="2" charset="-122"/>
              </a:rPr>
              <a:t>直</a:t>
            </a:r>
            <a:r>
              <a:rPr lang="zh-CN" altLang="en-US" sz="2400" b="1" dirty="0">
                <a:solidFill>
                  <a:srgbClr val="3333CC"/>
                </a:solidFill>
                <a:latin typeface="宋体" pitchFamily="2" charset="-122"/>
              </a:rPr>
              <a:t>齿圆柱齿轮各部分的名称和</a:t>
            </a:r>
            <a:r>
              <a:rPr lang="zh-CN" altLang="en-US" sz="2400" b="1" dirty="0" smtClean="0">
                <a:solidFill>
                  <a:srgbClr val="3333CC"/>
                </a:solidFill>
                <a:latin typeface="宋体" pitchFamily="2" charset="-122"/>
              </a:rPr>
              <a:t>代号</a:t>
            </a:r>
            <a:endParaRPr lang="zh-CN" altLang="en-US" sz="2400" b="1" dirty="0">
              <a:solidFill>
                <a:srgbClr val="3333CC"/>
              </a:solidFill>
              <a:latin typeface="Times New Roman" pitchFamily="18" charset="0"/>
            </a:endParaRPr>
          </a:p>
          <a:p>
            <a:pPr algn="just">
              <a:lnSpc>
                <a:spcPct val="125000"/>
              </a:lnSpc>
              <a:spcBef>
                <a:spcPts val="0"/>
              </a:spcBef>
              <a:spcAft>
                <a:spcPts val="600"/>
              </a:spcAft>
            </a:pPr>
            <a:r>
              <a:rPr lang="zh-CN" altLang="en-US" sz="2000" b="1" dirty="0">
                <a:latin typeface="宋体" pitchFamily="2" charset="-122"/>
              </a:rPr>
              <a:t>（</a:t>
            </a:r>
            <a:r>
              <a:rPr lang="en-US" altLang="zh-CN" sz="2000" b="1" dirty="0">
                <a:latin typeface="宋体" pitchFamily="2" charset="-122"/>
              </a:rPr>
              <a:t>1</a:t>
            </a:r>
            <a:r>
              <a:rPr lang="zh-CN" altLang="en-US" sz="2000" b="1" dirty="0">
                <a:latin typeface="宋体" pitchFamily="2" charset="-122"/>
              </a:rPr>
              <a:t>）齿顶圆直径</a:t>
            </a:r>
            <a:r>
              <a:rPr lang="en-US" altLang="zh-CN" sz="2000" b="1" dirty="0">
                <a:latin typeface="宋体" pitchFamily="2" charset="-122"/>
              </a:rPr>
              <a:t>d</a:t>
            </a:r>
            <a:r>
              <a:rPr lang="en-US" altLang="zh-CN" sz="2000" b="1" baseline="-25000" dirty="0">
                <a:latin typeface="宋体" pitchFamily="2" charset="-122"/>
              </a:rPr>
              <a:t>a</a:t>
            </a:r>
            <a:r>
              <a:rPr lang="zh-CN" altLang="en-US" sz="2000" b="1" dirty="0">
                <a:latin typeface="宋体" pitchFamily="2" charset="-122"/>
              </a:rPr>
              <a:t>：通过轮齿顶部的圆的</a:t>
            </a:r>
            <a:r>
              <a:rPr lang="zh-CN" altLang="en-US" sz="2000" b="1" dirty="0" smtClean="0">
                <a:latin typeface="宋体" pitchFamily="2" charset="-122"/>
              </a:rPr>
              <a:t>直径</a:t>
            </a:r>
            <a:endParaRPr lang="en-US" altLang="zh-CN" sz="2000" b="1" dirty="0" smtClean="0">
              <a:latin typeface="宋体" pitchFamily="2" charset="-122"/>
            </a:endParaRPr>
          </a:p>
          <a:p>
            <a:pPr algn="just">
              <a:lnSpc>
                <a:spcPct val="125000"/>
              </a:lnSpc>
              <a:spcBef>
                <a:spcPct val="50000"/>
              </a:spcBef>
            </a:pPr>
            <a:r>
              <a:rPr lang="zh-CN" altLang="en-US" sz="2000" b="1" dirty="0" smtClean="0">
                <a:latin typeface="宋体" pitchFamily="2" charset="-122"/>
              </a:rPr>
              <a:t>（</a:t>
            </a:r>
            <a:r>
              <a:rPr lang="en-US" altLang="zh-CN" sz="2000" b="1" dirty="0">
                <a:latin typeface="宋体" pitchFamily="2" charset="-122"/>
              </a:rPr>
              <a:t>2</a:t>
            </a:r>
            <a:r>
              <a:rPr lang="zh-CN" altLang="en-US" sz="2000" b="1" dirty="0">
                <a:latin typeface="宋体" pitchFamily="2" charset="-122"/>
              </a:rPr>
              <a:t>）齿根圆直径</a:t>
            </a:r>
            <a:r>
              <a:rPr lang="en-US" altLang="zh-CN" sz="2000" b="1" dirty="0" err="1">
                <a:latin typeface="宋体" pitchFamily="2" charset="-122"/>
              </a:rPr>
              <a:t>d</a:t>
            </a:r>
            <a:r>
              <a:rPr lang="en-US" altLang="zh-CN" sz="2000" b="1" baseline="-25000" dirty="0" err="1">
                <a:latin typeface="宋体" pitchFamily="2" charset="-122"/>
              </a:rPr>
              <a:t>f</a:t>
            </a:r>
            <a:r>
              <a:rPr lang="zh-CN" altLang="en-US" sz="2000" b="1" dirty="0">
                <a:latin typeface="宋体" pitchFamily="2" charset="-122"/>
              </a:rPr>
              <a:t>：通过轮齿根部的圆的</a:t>
            </a:r>
            <a:r>
              <a:rPr lang="zh-CN" altLang="en-US" sz="2000" b="1" dirty="0" smtClean="0">
                <a:latin typeface="宋体" pitchFamily="2" charset="-122"/>
              </a:rPr>
              <a:t>直径</a:t>
            </a:r>
            <a:endParaRPr lang="en-US" altLang="zh-CN" sz="2000" b="1" dirty="0" smtClean="0">
              <a:latin typeface="宋体" pitchFamily="2" charset="-122"/>
            </a:endParaRPr>
          </a:p>
          <a:p>
            <a:pPr algn="just">
              <a:lnSpc>
                <a:spcPct val="125000"/>
              </a:lnSpc>
              <a:spcBef>
                <a:spcPct val="50000"/>
              </a:spcBef>
            </a:pPr>
            <a:r>
              <a:rPr lang="zh-CN" altLang="en-US" sz="2000" b="1" dirty="0" smtClean="0">
                <a:latin typeface="宋体" pitchFamily="2" charset="-122"/>
              </a:rPr>
              <a:t>（</a:t>
            </a:r>
            <a:r>
              <a:rPr lang="en-US" altLang="zh-CN" sz="2000" b="1" dirty="0">
                <a:latin typeface="宋体" pitchFamily="2" charset="-122"/>
              </a:rPr>
              <a:t>3</a:t>
            </a:r>
            <a:r>
              <a:rPr lang="zh-CN" altLang="en-US" sz="2000" b="1" dirty="0">
                <a:latin typeface="宋体" pitchFamily="2" charset="-122"/>
              </a:rPr>
              <a:t>）分度圆直径</a:t>
            </a:r>
            <a:r>
              <a:rPr lang="en-US" altLang="zh-CN" sz="2000" b="1" dirty="0">
                <a:latin typeface="宋体" pitchFamily="2" charset="-122"/>
              </a:rPr>
              <a:t>d</a:t>
            </a:r>
            <a:r>
              <a:rPr lang="zh-CN" altLang="en-US" sz="2000" b="1" dirty="0">
                <a:latin typeface="宋体" pitchFamily="2" charset="-122"/>
              </a:rPr>
              <a:t>：在齿顶圆和齿根圆之间</a:t>
            </a:r>
            <a:r>
              <a:rPr lang="zh-CN" altLang="en-US" sz="2000" b="1" dirty="0" smtClean="0">
                <a:latin typeface="宋体" pitchFamily="2" charset="-122"/>
              </a:rPr>
              <a:t>。</a:t>
            </a:r>
            <a:endParaRPr lang="en-US" altLang="zh-CN" sz="2000" b="1" dirty="0" smtClean="0">
              <a:latin typeface="宋体" pitchFamily="2" charset="-122"/>
            </a:endParaRPr>
          </a:p>
          <a:p>
            <a:pPr algn="just">
              <a:lnSpc>
                <a:spcPct val="125000"/>
              </a:lnSpc>
              <a:spcBef>
                <a:spcPct val="50000"/>
              </a:spcBef>
            </a:pPr>
            <a:r>
              <a:rPr lang="en-US" altLang="zh-CN" sz="2000" b="1" dirty="0">
                <a:latin typeface="宋体" pitchFamily="2" charset="-122"/>
              </a:rPr>
              <a:t> </a:t>
            </a:r>
            <a:r>
              <a:rPr lang="en-US" altLang="zh-CN" sz="2000" b="1" dirty="0" smtClean="0">
                <a:latin typeface="宋体" pitchFamily="2" charset="-122"/>
              </a:rPr>
              <a:t>    </a:t>
            </a:r>
            <a:r>
              <a:rPr lang="zh-CN" altLang="en-US" sz="2000" b="1" dirty="0" smtClean="0">
                <a:solidFill>
                  <a:srgbClr val="C00000"/>
                </a:solidFill>
                <a:latin typeface="宋体" pitchFamily="2" charset="-122"/>
              </a:rPr>
              <a:t>对于</a:t>
            </a:r>
            <a:r>
              <a:rPr lang="zh-CN" altLang="en-US" sz="2000" b="1" dirty="0">
                <a:solidFill>
                  <a:srgbClr val="C00000"/>
                </a:solidFill>
                <a:latin typeface="宋体" pitchFamily="2" charset="-122"/>
              </a:rPr>
              <a:t>标准齿轮</a:t>
            </a:r>
            <a:r>
              <a:rPr lang="zh-CN" altLang="en-US" sz="2000" b="1" dirty="0" smtClean="0">
                <a:solidFill>
                  <a:srgbClr val="C00000"/>
                </a:solidFill>
                <a:latin typeface="宋体" pitchFamily="2" charset="-122"/>
              </a:rPr>
              <a:t>，在此</a:t>
            </a:r>
            <a:r>
              <a:rPr lang="zh-CN" altLang="en-US" sz="2000" b="1" dirty="0">
                <a:solidFill>
                  <a:srgbClr val="C00000"/>
                </a:solidFill>
                <a:latin typeface="宋体" pitchFamily="2" charset="-122"/>
              </a:rPr>
              <a:t>圆上的齿厚</a:t>
            </a:r>
            <a:r>
              <a:rPr lang="en-US" altLang="zh-CN" sz="2000" b="1" dirty="0">
                <a:solidFill>
                  <a:srgbClr val="C00000"/>
                </a:solidFill>
                <a:latin typeface="宋体" pitchFamily="2" charset="-122"/>
              </a:rPr>
              <a:t>s</a:t>
            </a:r>
            <a:r>
              <a:rPr lang="zh-CN" altLang="en-US" sz="2000" b="1" dirty="0">
                <a:solidFill>
                  <a:srgbClr val="C00000"/>
                </a:solidFill>
                <a:latin typeface="宋体" pitchFamily="2" charset="-122"/>
              </a:rPr>
              <a:t>与槽宽</a:t>
            </a:r>
            <a:r>
              <a:rPr lang="en-US" altLang="zh-CN" sz="2000" b="1" dirty="0">
                <a:solidFill>
                  <a:srgbClr val="C00000"/>
                </a:solidFill>
                <a:latin typeface="宋体" pitchFamily="2" charset="-122"/>
              </a:rPr>
              <a:t>e</a:t>
            </a:r>
            <a:r>
              <a:rPr lang="zh-CN" altLang="en-US" sz="2000" b="1" dirty="0" smtClean="0">
                <a:solidFill>
                  <a:srgbClr val="C00000"/>
                </a:solidFill>
                <a:latin typeface="宋体" pitchFamily="2" charset="-122"/>
              </a:rPr>
              <a:t>相等</a:t>
            </a:r>
            <a:endParaRPr lang="en-US" altLang="zh-CN" sz="2000" b="1" dirty="0" smtClean="0">
              <a:solidFill>
                <a:srgbClr val="C00000"/>
              </a:solidFill>
              <a:latin typeface="宋体" pitchFamily="2" charset="-122"/>
            </a:endParaRPr>
          </a:p>
          <a:p>
            <a:pPr algn="just">
              <a:lnSpc>
                <a:spcPct val="125000"/>
              </a:lnSpc>
              <a:spcBef>
                <a:spcPct val="50000"/>
              </a:spcBef>
            </a:pPr>
            <a:r>
              <a:rPr lang="zh-CN" altLang="en-US" sz="2000" b="1" dirty="0">
                <a:latin typeface="宋体" pitchFamily="2" charset="-122"/>
              </a:rPr>
              <a:t>（</a:t>
            </a:r>
            <a:r>
              <a:rPr lang="en-US" altLang="zh-CN" sz="2000" b="1" dirty="0">
                <a:latin typeface="宋体" pitchFamily="2" charset="-122"/>
              </a:rPr>
              <a:t>4</a:t>
            </a:r>
            <a:r>
              <a:rPr lang="zh-CN" altLang="en-US" sz="2000" b="1" dirty="0">
                <a:latin typeface="宋体" pitchFamily="2" charset="-122"/>
              </a:rPr>
              <a:t>）齿高</a:t>
            </a:r>
            <a:r>
              <a:rPr lang="en-US" altLang="zh-CN" sz="2000" b="1" dirty="0">
                <a:latin typeface="宋体" pitchFamily="2" charset="-122"/>
              </a:rPr>
              <a:t>h</a:t>
            </a:r>
            <a:r>
              <a:rPr lang="zh-CN" altLang="en-US" sz="2000" b="1" dirty="0">
                <a:latin typeface="宋体" pitchFamily="2" charset="-122"/>
              </a:rPr>
              <a:t>、齿顶高</a:t>
            </a:r>
            <a:r>
              <a:rPr lang="en-US" altLang="zh-CN" sz="2000" b="1" dirty="0">
                <a:latin typeface="宋体" pitchFamily="2" charset="-122"/>
              </a:rPr>
              <a:t>h</a:t>
            </a:r>
            <a:r>
              <a:rPr lang="en-US" altLang="zh-CN" sz="2000" b="1" baseline="-25000" dirty="0">
                <a:latin typeface="宋体" pitchFamily="2" charset="-122"/>
              </a:rPr>
              <a:t>a</a:t>
            </a:r>
            <a:r>
              <a:rPr lang="zh-CN" altLang="en-US" sz="2000" b="1" dirty="0">
                <a:latin typeface="宋体" pitchFamily="2" charset="-122"/>
              </a:rPr>
              <a:t>、齿根高</a:t>
            </a:r>
            <a:r>
              <a:rPr lang="en-US" altLang="zh-CN" sz="2000" b="1" dirty="0" err="1">
                <a:latin typeface="宋体" pitchFamily="2" charset="-122"/>
              </a:rPr>
              <a:t>h</a:t>
            </a:r>
            <a:r>
              <a:rPr lang="en-US" altLang="zh-CN" sz="2000" b="1" baseline="-25000" dirty="0" err="1">
                <a:latin typeface="宋体" pitchFamily="2" charset="-122"/>
              </a:rPr>
              <a:t>f</a:t>
            </a:r>
            <a:r>
              <a:rPr lang="zh-CN" altLang="en-US" sz="2000" b="1" dirty="0" smtClean="0">
                <a:latin typeface="宋体" pitchFamily="2" charset="-122"/>
              </a:rPr>
              <a:t>：</a:t>
            </a:r>
            <a:endParaRPr lang="en-US" altLang="zh-CN" sz="2000" b="1" dirty="0" smtClean="0">
              <a:latin typeface="宋体" pitchFamily="2" charset="-122"/>
            </a:endParaRPr>
          </a:p>
          <a:p>
            <a:pPr algn="just">
              <a:lnSpc>
                <a:spcPct val="125000"/>
              </a:lnSpc>
              <a:spcBef>
                <a:spcPct val="50000"/>
              </a:spcBef>
            </a:pPr>
            <a:r>
              <a:rPr lang="en-US" altLang="zh-CN" sz="2000" b="1" dirty="0">
                <a:latin typeface="宋体" pitchFamily="2" charset="-122"/>
              </a:rPr>
              <a:t> </a:t>
            </a:r>
            <a:r>
              <a:rPr lang="en-US" altLang="zh-CN" sz="2000" b="1" dirty="0" smtClean="0">
                <a:latin typeface="宋体" pitchFamily="2" charset="-122"/>
              </a:rPr>
              <a:t>    </a:t>
            </a:r>
            <a:r>
              <a:rPr lang="zh-CN" altLang="en-US" sz="2000" b="1" dirty="0" smtClean="0">
                <a:latin typeface="宋体" pitchFamily="2" charset="-122"/>
              </a:rPr>
              <a:t>齿顶圆</a:t>
            </a:r>
            <a:r>
              <a:rPr lang="zh-CN" altLang="en-US" sz="2000" b="1" dirty="0">
                <a:latin typeface="宋体" pitchFamily="2" charset="-122"/>
              </a:rPr>
              <a:t>与齿根圆之间的径向距离称为齿高，用</a:t>
            </a:r>
            <a:r>
              <a:rPr lang="en-US" altLang="zh-CN" sz="2000" b="1" dirty="0">
                <a:latin typeface="宋体" pitchFamily="2" charset="-122"/>
              </a:rPr>
              <a:t>h</a:t>
            </a:r>
            <a:r>
              <a:rPr lang="zh-CN" altLang="en-US" sz="2000" b="1" dirty="0">
                <a:latin typeface="宋体" pitchFamily="2" charset="-122"/>
              </a:rPr>
              <a:t>表示</a:t>
            </a:r>
            <a:r>
              <a:rPr lang="zh-CN" altLang="en-US" sz="2000" b="1" dirty="0" smtClean="0">
                <a:latin typeface="宋体" pitchFamily="2" charset="-122"/>
              </a:rPr>
              <a:t>。</a:t>
            </a:r>
            <a:endParaRPr lang="en-US" altLang="zh-CN" sz="2000" b="1" dirty="0" smtClean="0">
              <a:latin typeface="宋体" pitchFamily="2" charset="-122"/>
            </a:endParaRPr>
          </a:p>
          <a:p>
            <a:pPr algn="just">
              <a:lnSpc>
                <a:spcPct val="125000"/>
              </a:lnSpc>
              <a:spcBef>
                <a:spcPct val="50000"/>
              </a:spcBef>
            </a:pPr>
            <a:r>
              <a:rPr lang="en-US" altLang="zh-CN" sz="2000" b="1" dirty="0">
                <a:latin typeface="宋体" pitchFamily="2" charset="-122"/>
              </a:rPr>
              <a:t> </a:t>
            </a:r>
            <a:r>
              <a:rPr lang="en-US" altLang="zh-CN" sz="2000" b="1" dirty="0" smtClean="0">
                <a:latin typeface="宋体" pitchFamily="2" charset="-122"/>
              </a:rPr>
              <a:t>    </a:t>
            </a:r>
            <a:r>
              <a:rPr lang="zh-CN" altLang="en-US" sz="2000" b="1" dirty="0" smtClean="0">
                <a:latin typeface="宋体" pitchFamily="2" charset="-122"/>
              </a:rPr>
              <a:t>分度圆</a:t>
            </a:r>
            <a:r>
              <a:rPr lang="zh-CN" altLang="en-US" sz="2000" b="1" dirty="0">
                <a:latin typeface="宋体" pitchFamily="2" charset="-122"/>
              </a:rPr>
              <a:t>把轮齿分成两部分，自齿顶圆到分度圆之间的径向距离称为齿顶高，用</a:t>
            </a:r>
            <a:r>
              <a:rPr lang="en-US" altLang="zh-CN" sz="2000" b="1" dirty="0">
                <a:latin typeface="宋体" pitchFamily="2" charset="-122"/>
              </a:rPr>
              <a:t>h</a:t>
            </a:r>
            <a:r>
              <a:rPr lang="en-US" altLang="zh-CN" sz="2000" b="1" baseline="-25000" dirty="0">
                <a:latin typeface="宋体" pitchFamily="2" charset="-122"/>
              </a:rPr>
              <a:t>a</a:t>
            </a:r>
            <a:r>
              <a:rPr lang="zh-CN" altLang="en-US" sz="2000" b="1" dirty="0">
                <a:latin typeface="宋体" pitchFamily="2" charset="-122"/>
              </a:rPr>
              <a:t>表示</a:t>
            </a:r>
            <a:r>
              <a:rPr lang="zh-CN" altLang="en-US" sz="2000" b="1" dirty="0" smtClean="0">
                <a:latin typeface="宋体" pitchFamily="2" charset="-122"/>
              </a:rPr>
              <a:t>。</a:t>
            </a:r>
            <a:endParaRPr lang="en-US" altLang="zh-CN" sz="2000" b="1" dirty="0" smtClean="0">
              <a:latin typeface="宋体" pitchFamily="2" charset="-122"/>
            </a:endParaRPr>
          </a:p>
          <a:p>
            <a:pPr algn="just">
              <a:lnSpc>
                <a:spcPct val="125000"/>
              </a:lnSpc>
              <a:spcBef>
                <a:spcPct val="50000"/>
              </a:spcBef>
            </a:pPr>
            <a:r>
              <a:rPr lang="en-US" altLang="zh-CN" sz="2000" b="1" dirty="0">
                <a:latin typeface="宋体" pitchFamily="2" charset="-122"/>
              </a:rPr>
              <a:t> </a:t>
            </a:r>
            <a:r>
              <a:rPr lang="en-US" altLang="zh-CN" sz="2000" b="1" dirty="0" smtClean="0">
                <a:latin typeface="宋体" pitchFamily="2" charset="-122"/>
              </a:rPr>
              <a:t>    </a:t>
            </a:r>
            <a:r>
              <a:rPr lang="zh-CN" altLang="en-US" sz="2000" b="1" dirty="0" smtClean="0">
                <a:latin typeface="宋体" pitchFamily="2" charset="-122"/>
              </a:rPr>
              <a:t>自</a:t>
            </a:r>
            <a:r>
              <a:rPr lang="zh-CN" altLang="en-US" sz="2000" b="1" dirty="0">
                <a:latin typeface="宋体" pitchFamily="2" charset="-122"/>
              </a:rPr>
              <a:t>齿根圆到分度圆之间的径向距离称为齿根高，用</a:t>
            </a:r>
            <a:r>
              <a:rPr lang="en-US" altLang="zh-CN" sz="2000" b="1" dirty="0" err="1">
                <a:latin typeface="宋体" pitchFamily="2" charset="-122"/>
              </a:rPr>
              <a:t>h</a:t>
            </a:r>
            <a:r>
              <a:rPr lang="en-US" altLang="zh-CN" sz="2000" b="1" baseline="-25000" dirty="0" err="1">
                <a:latin typeface="宋体" pitchFamily="2" charset="-122"/>
              </a:rPr>
              <a:t>f</a:t>
            </a:r>
            <a:r>
              <a:rPr lang="zh-CN" altLang="en-US" sz="2000" b="1" dirty="0">
                <a:latin typeface="宋体" pitchFamily="2" charset="-122"/>
              </a:rPr>
              <a:t>表示</a:t>
            </a:r>
            <a:r>
              <a:rPr lang="zh-CN" altLang="en-US" sz="2000" b="1" dirty="0" smtClean="0">
                <a:latin typeface="宋体" pitchFamily="2" charset="-122"/>
              </a:rPr>
              <a:t>。</a:t>
            </a:r>
            <a:endParaRPr lang="en-US" altLang="zh-CN" sz="2000" b="1" baseline="-25000" dirty="0">
              <a:latin typeface="Times New Roman" pitchFamily="18" charset="0"/>
            </a:endParaRPr>
          </a:p>
        </p:txBody>
      </p:sp>
      <p:sp>
        <p:nvSpPr>
          <p:cNvPr id="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
        <p:nvSpPr>
          <p:cNvPr id="2" name="矩形 1"/>
          <p:cNvSpPr/>
          <p:nvPr/>
        </p:nvSpPr>
        <p:spPr>
          <a:xfrm>
            <a:off x="2521292" y="5908850"/>
            <a:ext cx="1007007" cy="400110"/>
          </a:xfrm>
          <a:prstGeom prst="rect">
            <a:avLst/>
          </a:prstGeom>
        </p:spPr>
        <p:txBody>
          <a:bodyPr wrap="none">
            <a:spAutoFit/>
          </a:bodyPr>
          <a:lstStyle/>
          <a:p>
            <a:pPr algn="just">
              <a:spcBef>
                <a:spcPct val="50000"/>
              </a:spcBef>
            </a:pPr>
            <a:r>
              <a:rPr lang="en-US" altLang="zh-CN" sz="2000" b="1" dirty="0">
                <a:solidFill>
                  <a:srgbClr val="C00000"/>
                </a:solidFill>
                <a:latin typeface="宋体" pitchFamily="2" charset="-122"/>
              </a:rPr>
              <a:t>h=</a:t>
            </a:r>
            <a:r>
              <a:rPr lang="en-US" altLang="zh-CN" sz="2000" b="1" dirty="0" err="1">
                <a:solidFill>
                  <a:srgbClr val="C00000"/>
                </a:solidFill>
                <a:latin typeface="宋体" pitchFamily="2" charset="-122"/>
              </a:rPr>
              <a:t>h</a:t>
            </a:r>
            <a:r>
              <a:rPr lang="en-US" altLang="zh-CN" sz="2000" b="1" baseline="-25000" dirty="0" err="1">
                <a:solidFill>
                  <a:srgbClr val="C00000"/>
                </a:solidFill>
                <a:latin typeface="宋体" pitchFamily="2" charset="-122"/>
              </a:rPr>
              <a:t>a</a:t>
            </a:r>
            <a:r>
              <a:rPr lang="en-US" altLang="zh-CN" sz="2000" b="1" dirty="0" err="1">
                <a:solidFill>
                  <a:srgbClr val="C00000"/>
                </a:solidFill>
                <a:latin typeface="宋体" pitchFamily="2" charset="-122"/>
              </a:rPr>
              <a:t>+h</a:t>
            </a:r>
            <a:r>
              <a:rPr lang="en-US" altLang="zh-CN" sz="2000" b="1" baseline="-25000" dirty="0" err="1">
                <a:solidFill>
                  <a:srgbClr val="C00000"/>
                </a:solidFill>
                <a:latin typeface="宋体" pitchFamily="2" charset="-122"/>
              </a:rPr>
              <a:t>f</a:t>
            </a:r>
            <a:endParaRPr lang="en-US" altLang="zh-CN" sz="2000" b="1" baseline="-25000" dirty="0">
              <a:solidFill>
                <a:srgbClr val="C00000"/>
              </a:solidFill>
              <a:latin typeface="Times New Roman" pitchFamily="18" charset="0"/>
            </a:endParaRP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
        <p:nvSpPr>
          <p:cNvPr id="4" name="矩形 3"/>
          <p:cNvSpPr/>
          <p:nvPr/>
        </p:nvSpPr>
        <p:spPr>
          <a:xfrm>
            <a:off x="180061" y="4436986"/>
            <a:ext cx="8603944" cy="1361206"/>
          </a:xfrm>
          <a:prstGeom prst="rect">
            <a:avLst/>
          </a:prstGeom>
        </p:spPr>
        <p:txBody>
          <a:bodyPr wrap="square">
            <a:spAutoFit/>
          </a:bodyPr>
          <a:lstStyle/>
          <a:p>
            <a:pPr algn="just">
              <a:lnSpc>
                <a:spcPct val="125000"/>
              </a:lnSpc>
              <a:spcBef>
                <a:spcPct val="50000"/>
              </a:spcBef>
            </a:pPr>
            <a:r>
              <a:rPr lang="zh-CN" altLang="en-US" sz="2000" b="1" dirty="0" smtClean="0">
                <a:latin typeface="宋体" pitchFamily="2" charset="-122"/>
              </a:rPr>
              <a:t>（</a:t>
            </a:r>
            <a:r>
              <a:rPr lang="en-US" altLang="zh-CN" sz="2000" b="1" dirty="0">
                <a:latin typeface="宋体" pitchFamily="2" charset="-122"/>
              </a:rPr>
              <a:t>6</a:t>
            </a:r>
            <a:r>
              <a:rPr lang="zh-CN" altLang="en-US" sz="2000" b="1" dirty="0">
                <a:latin typeface="宋体" pitchFamily="2" charset="-122"/>
              </a:rPr>
              <a:t>）齿宽</a:t>
            </a:r>
            <a:r>
              <a:rPr lang="en-US" altLang="zh-CN" sz="2000" b="1" dirty="0">
                <a:latin typeface="宋体" pitchFamily="2" charset="-122"/>
              </a:rPr>
              <a:t>b:</a:t>
            </a:r>
            <a:r>
              <a:rPr lang="zh-CN" altLang="en-US" sz="2000" b="1" dirty="0">
                <a:latin typeface="宋体" pitchFamily="2" charset="-122"/>
              </a:rPr>
              <a:t>齿轮轮齿的轴向宽度。</a:t>
            </a:r>
            <a:endParaRPr lang="zh-CN" altLang="en-US" sz="2000" b="1" dirty="0">
              <a:latin typeface="Times New Roman" pitchFamily="18" charset="0"/>
            </a:endParaRPr>
          </a:p>
          <a:p>
            <a:pPr algn="just">
              <a:lnSpc>
                <a:spcPct val="125000"/>
              </a:lnSpc>
              <a:spcBef>
                <a:spcPct val="50000"/>
              </a:spcBef>
            </a:pPr>
            <a:r>
              <a:rPr lang="zh-CN" altLang="en-US" sz="2000" b="1" dirty="0">
                <a:latin typeface="宋体" pitchFamily="2" charset="-122"/>
              </a:rPr>
              <a:t>（</a:t>
            </a:r>
            <a:r>
              <a:rPr lang="en-US" altLang="zh-CN" sz="2000" b="1" dirty="0">
                <a:latin typeface="宋体" pitchFamily="2" charset="-122"/>
              </a:rPr>
              <a:t>7</a:t>
            </a:r>
            <a:r>
              <a:rPr lang="zh-CN" altLang="en-US" sz="2000" b="1" dirty="0">
                <a:latin typeface="宋体" pitchFamily="2" charset="-122"/>
              </a:rPr>
              <a:t>）模数：当齿轮的齿数为</a:t>
            </a:r>
            <a:r>
              <a:rPr lang="en-US" altLang="zh-CN" sz="2000" b="1" dirty="0">
                <a:latin typeface="宋体" pitchFamily="2" charset="-122"/>
              </a:rPr>
              <a:t>z</a:t>
            </a:r>
            <a:r>
              <a:rPr lang="zh-CN" altLang="en-US" sz="2000" b="1" dirty="0">
                <a:latin typeface="宋体" pitchFamily="2" charset="-122"/>
              </a:rPr>
              <a:t>，则分度圆的周长</a:t>
            </a:r>
            <a:r>
              <a:rPr lang="en-US" altLang="zh-CN" sz="2000" b="1" dirty="0">
                <a:latin typeface="宋体" pitchFamily="2" charset="-122"/>
              </a:rPr>
              <a:t>=</a:t>
            </a:r>
            <a:r>
              <a:rPr lang="en-US" altLang="zh-CN" sz="2000" b="1" dirty="0" err="1">
                <a:latin typeface="宋体" pitchFamily="2" charset="-122"/>
              </a:rPr>
              <a:t>zp</a:t>
            </a:r>
            <a:r>
              <a:rPr lang="en-US" altLang="zh-CN" sz="2000" b="1" dirty="0">
                <a:latin typeface="宋体" pitchFamily="2" charset="-122"/>
              </a:rPr>
              <a:t>=πd </a:t>
            </a:r>
            <a:r>
              <a:rPr lang="zh-CN" altLang="en-US" sz="2000" b="1" dirty="0">
                <a:latin typeface="宋体" pitchFamily="2" charset="-122"/>
              </a:rPr>
              <a:t>所以</a:t>
            </a:r>
            <a:r>
              <a:rPr lang="en-US" altLang="zh-CN" sz="2000" b="1" dirty="0">
                <a:latin typeface="宋体" pitchFamily="2" charset="-122"/>
              </a:rPr>
              <a:t>d=</a:t>
            </a:r>
            <a:r>
              <a:rPr lang="en-US" altLang="zh-CN" sz="2000" b="1" dirty="0" err="1">
                <a:latin typeface="宋体" pitchFamily="2" charset="-122"/>
              </a:rPr>
              <a:t>zp</a:t>
            </a:r>
            <a:r>
              <a:rPr lang="en-US" altLang="zh-CN" sz="2000" b="1" dirty="0">
                <a:latin typeface="宋体" pitchFamily="2" charset="-122"/>
              </a:rPr>
              <a:t>/π</a:t>
            </a:r>
            <a:r>
              <a:rPr lang="zh-CN" altLang="en-US" sz="2000" b="1" dirty="0">
                <a:latin typeface="宋体" pitchFamily="2" charset="-122"/>
              </a:rPr>
              <a:t>，令 </a:t>
            </a:r>
            <a:r>
              <a:rPr lang="en-US" altLang="zh-CN" sz="2000" b="1" dirty="0">
                <a:latin typeface="宋体" pitchFamily="2" charset="-122"/>
              </a:rPr>
              <a:t>m=p/π</a:t>
            </a:r>
            <a:r>
              <a:rPr lang="zh-CN" altLang="en-US" sz="2000" b="1" dirty="0">
                <a:latin typeface="宋体" pitchFamily="2" charset="-122"/>
              </a:rPr>
              <a:t>则</a:t>
            </a:r>
            <a:r>
              <a:rPr lang="en-US" altLang="zh-CN" sz="2000" b="1" dirty="0">
                <a:latin typeface="宋体" pitchFamily="2" charset="-122"/>
              </a:rPr>
              <a:t>d=</a:t>
            </a:r>
            <a:r>
              <a:rPr lang="en-US" altLang="zh-CN" sz="2000" b="1" dirty="0" err="1">
                <a:latin typeface="宋体" pitchFamily="2" charset="-122"/>
              </a:rPr>
              <a:t>zm</a:t>
            </a:r>
            <a:r>
              <a:rPr lang="zh-CN" altLang="en-US" sz="2000" b="1" dirty="0">
                <a:latin typeface="宋体" pitchFamily="2" charset="-122"/>
              </a:rPr>
              <a:t>。</a:t>
            </a:r>
            <a:r>
              <a:rPr lang="en-US" altLang="zh-CN" sz="2000" b="1" dirty="0">
                <a:latin typeface="宋体" pitchFamily="2" charset="-122"/>
              </a:rPr>
              <a:t>m</a:t>
            </a:r>
            <a:r>
              <a:rPr lang="zh-CN" altLang="en-US" sz="2000" b="1" dirty="0">
                <a:latin typeface="宋体" pitchFamily="2" charset="-122"/>
              </a:rPr>
              <a:t>称为齿轮的模数。</a:t>
            </a:r>
            <a:endParaRPr lang="zh-CN" altLang="en-US" sz="2000" b="1" dirty="0">
              <a:latin typeface="Times New Roman" pitchFamily="18" charset="0"/>
            </a:endParaRPr>
          </a:p>
        </p:txBody>
      </p:sp>
      <p:sp>
        <p:nvSpPr>
          <p:cNvPr id="5" name="矩形 4"/>
          <p:cNvSpPr/>
          <p:nvPr/>
        </p:nvSpPr>
        <p:spPr>
          <a:xfrm>
            <a:off x="218161" y="1053033"/>
            <a:ext cx="5685016" cy="3416320"/>
          </a:xfrm>
          <a:prstGeom prst="rect">
            <a:avLst/>
          </a:prstGeom>
        </p:spPr>
        <p:txBody>
          <a:bodyPr wrap="square">
            <a:spAutoFit/>
          </a:bodyPr>
          <a:lstStyle/>
          <a:p>
            <a:pPr algn="just">
              <a:lnSpc>
                <a:spcPct val="125000"/>
              </a:lnSpc>
              <a:spcBef>
                <a:spcPct val="50000"/>
              </a:spcBef>
            </a:pPr>
            <a:r>
              <a:rPr lang="zh-CN" altLang="en-US" b="1" dirty="0">
                <a:latin typeface="宋体" pitchFamily="2" charset="-122"/>
              </a:rPr>
              <a:t>（</a:t>
            </a:r>
            <a:r>
              <a:rPr lang="en-US" altLang="zh-CN" b="1" dirty="0">
                <a:latin typeface="宋体" pitchFamily="2" charset="-122"/>
              </a:rPr>
              <a:t>5</a:t>
            </a:r>
            <a:r>
              <a:rPr lang="zh-CN" altLang="en-US" b="1" dirty="0">
                <a:latin typeface="宋体" pitchFamily="2" charset="-122"/>
              </a:rPr>
              <a:t>）齿距</a:t>
            </a:r>
            <a:r>
              <a:rPr lang="en-US" altLang="zh-CN" b="1" dirty="0">
                <a:latin typeface="宋体" pitchFamily="2" charset="-122"/>
              </a:rPr>
              <a:t>p</a:t>
            </a:r>
            <a:r>
              <a:rPr lang="zh-CN" altLang="en-US" b="1" dirty="0">
                <a:latin typeface="宋体" pitchFamily="2" charset="-122"/>
              </a:rPr>
              <a:t>、齿厚</a:t>
            </a:r>
            <a:r>
              <a:rPr lang="en-US" altLang="zh-CN" b="1" dirty="0">
                <a:latin typeface="宋体" pitchFamily="2" charset="-122"/>
              </a:rPr>
              <a:t>s</a:t>
            </a:r>
            <a:r>
              <a:rPr lang="zh-CN" altLang="en-US" b="1" dirty="0">
                <a:latin typeface="宋体" pitchFamily="2" charset="-122"/>
              </a:rPr>
              <a:t>、齿槽宽</a:t>
            </a:r>
            <a:r>
              <a:rPr lang="en-US" altLang="zh-CN" b="1" dirty="0">
                <a:latin typeface="宋体" pitchFamily="2" charset="-122"/>
              </a:rPr>
              <a:t>e</a:t>
            </a:r>
            <a:r>
              <a:rPr lang="zh-CN" altLang="en-US" b="1" dirty="0">
                <a:latin typeface="宋体" pitchFamily="2" charset="-122"/>
              </a:rPr>
              <a:t>：</a:t>
            </a:r>
            <a:endParaRPr lang="en-US" altLang="zh-CN" b="1" dirty="0">
              <a:latin typeface="宋体" pitchFamily="2" charset="-122"/>
            </a:endParaRPr>
          </a:p>
          <a:p>
            <a:pPr algn="just">
              <a:lnSpc>
                <a:spcPct val="125000"/>
              </a:lnSpc>
              <a:spcBef>
                <a:spcPct val="50000"/>
              </a:spcBef>
            </a:pPr>
            <a:r>
              <a:rPr lang="en-US" altLang="zh-CN" b="1" dirty="0">
                <a:latin typeface="宋体" pitchFamily="2" charset="-122"/>
              </a:rPr>
              <a:t>     </a:t>
            </a:r>
            <a:r>
              <a:rPr lang="zh-CN" altLang="en-US" b="1" dirty="0">
                <a:latin typeface="宋体" pitchFamily="2" charset="-122"/>
              </a:rPr>
              <a:t>在分度圆上相邻两齿对应点之间的弧长称为齿距，用</a:t>
            </a:r>
            <a:r>
              <a:rPr lang="en-US" altLang="zh-CN" b="1" dirty="0">
                <a:latin typeface="宋体" pitchFamily="2" charset="-122"/>
              </a:rPr>
              <a:t>p</a:t>
            </a:r>
            <a:r>
              <a:rPr lang="zh-CN" altLang="en-US" b="1" dirty="0">
                <a:latin typeface="宋体" pitchFamily="2" charset="-122"/>
              </a:rPr>
              <a:t>表示。</a:t>
            </a:r>
            <a:endParaRPr lang="en-US" altLang="zh-CN" b="1" dirty="0">
              <a:latin typeface="宋体" pitchFamily="2" charset="-122"/>
            </a:endParaRPr>
          </a:p>
          <a:p>
            <a:pPr algn="just">
              <a:lnSpc>
                <a:spcPct val="125000"/>
              </a:lnSpc>
              <a:spcBef>
                <a:spcPct val="50000"/>
              </a:spcBef>
            </a:pPr>
            <a:r>
              <a:rPr lang="en-US" altLang="zh-CN" b="1" dirty="0">
                <a:latin typeface="宋体" pitchFamily="2" charset="-122"/>
              </a:rPr>
              <a:t>     </a:t>
            </a:r>
            <a:r>
              <a:rPr lang="zh-CN" altLang="en-US" b="1" dirty="0">
                <a:latin typeface="宋体" pitchFamily="2" charset="-122"/>
              </a:rPr>
              <a:t>在分度圆上一个轮齿齿廓之间的弧长称为齿厚，用</a:t>
            </a:r>
            <a:r>
              <a:rPr lang="en-US" altLang="zh-CN" b="1" dirty="0">
                <a:latin typeface="宋体" pitchFamily="2" charset="-122"/>
              </a:rPr>
              <a:t>s</a:t>
            </a:r>
            <a:r>
              <a:rPr lang="zh-CN" altLang="en-US" b="1" dirty="0">
                <a:latin typeface="宋体" pitchFamily="2" charset="-122"/>
              </a:rPr>
              <a:t>表示</a:t>
            </a:r>
            <a:r>
              <a:rPr lang="zh-CN" altLang="en-US" b="1" dirty="0" smtClean="0">
                <a:latin typeface="宋体" pitchFamily="2" charset="-122"/>
              </a:rPr>
              <a:t>，</a:t>
            </a:r>
            <a:endParaRPr lang="en-US" altLang="zh-CN" b="1" dirty="0" smtClean="0">
              <a:latin typeface="宋体" pitchFamily="2" charset="-122"/>
            </a:endParaRPr>
          </a:p>
          <a:p>
            <a:pPr algn="just">
              <a:lnSpc>
                <a:spcPct val="125000"/>
              </a:lnSpc>
              <a:spcBef>
                <a:spcPct val="50000"/>
              </a:spcBef>
            </a:pPr>
            <a:r>
              <a:rPr lang="zh-CN" altLang="en-US" b="1" dirty="0" smtClean="0">
                <a:latin typeface="宋体" pitchFamily="2" charset="-122"/>
              </a:rPr>
              <a:t>     在</a:t>
            </a:r>
            <a:r>
              <a:rPr lang="zh-CN" altLang="en-US" b="1" dirty="0">
                <a:latin typeface="宋体" pitchFamily="2" charset="-122"/>
              </a:rPr>
              <a:t>分度圆上</a:t>
            </a:r>
            <a:r>
              <a:rPr lang="zh-CN" altLang="en-US" b="1" dirty="0" smtClean="0">
                <a:latin typeface="宋体" pitchFamily="2" charset="-122"/>
              </a:rPr>
              <a:t>一</a:t>
            </a:r>
            <a:r>
              <a:rPr lang="zh-CN" altLang="en-US" b="1" dirty="0">
                <a:latin typeface="宋体" pitchFamily="2" charset="-122"/>
              </a:rPr>
              <a:t>个齿槽齿廓之间的弧长称为齿槽宽，用</a:t>
            </a:r>
            <a:r>
              <a:rPr lang="en-US" altLang="zh-CN" b="1" dirty="0">
                <a:latin typeface="宋体" pitchFamily="2" charset="-122"/>
              </a:rPr>
              <a:t>e</a:t>
            </a:r>
            <a:r>
              <a:rPr lang="zh-CN" altLang="en-US" b="1" dirty="0">
                <a:latin typeface="宋体" pitchFamily="2" charset="-122"/>
              </a:rPr>
              <a:t>表示。</a:t>
            </a:r>
            <a:endParaRPr lang="en-US" altLang="zh-CN" b="1" dirty="0">
              <a:latin typeface="宋体" pitchFamily="2" charset="-122"/>
            </a:endParaRPr>
          </a:p>
          <a:p>
            <a:pPr algn="just">
              <a:lnSpc>
                <a:spcPct val="125000"/>
              </a:lnSpc>
              <a:spcBef>
                <a:spcPct val="50000"/>
              </a:spcBef>
            </a:pPr>
            <a:r>
              <a:rPr lang="en-US" altLang="zh-CN" b="1" dirty="0">
                <a:latin typeface="宋体" pitchFamily="2" charset="-122"/>
              </a:rPr>
              <a:t>     </a:t>
            </a:r>
            <a:r>
              <a:rPr lang="zh-CN" altLang="en-US" b="1" dirty="0">
                <a:solidFill>
                  <a:srgbClr val="C00000"/>
                </a:solidFill>
                <a:latin typeface="宋体" pitchFamily="2" charset="-122"/>
              </a:rPr>
              <a:t>对于标准齿轮，</a:t>
            </a:r>
            <a:r>
              <a:rPr lang="en-US" altLang="zh-CN" b="1" dirty="0" smtClean="0">
                <a:solidFill>
                  <a:srgbClr val="C00000"/>
                </a:solidFill>
                <a:latin typeface="宋体" pitchFamily="2" charset="-122"/>
              </a:rPr>
              <a:t>s = e, p = </a:t>
            </a:r>
            <a:r>
              <a:rPr lang="en-US" altLang="zh-CN" b="1" dirty="0" err="1" smtClean="0">
                <a:solidFill>
                  <a:srgbClr val="C00000"/>
                </a:solidFill>
                <a:latin typeface="宋体" pitchFamily="2" charset="-122"/>
              </a:rPr>
              <a:t>s+e</a:t>
            </a:r>
            <a:r>
              <a:rPr lang="en-US" altLang="zh-CN" b="1" dirty="0">
                <a:solidFill>
                  <a:srgbClr val="C00000"/>
                </a:solidFill>
                <a:latin typeface="宋体" pitchFamily="2" charset="-122"/>
              </a:rPr>
              <a:t>.</a:t>
            </a:r>
            <a:endParaRPr lang="en-US" altLang="zh-CN" b="1" dirty="0">
              <a:solidFill>
                <a:srgbClr val="C00000"/>
              </a:solidFill>
              <a:latin typeface="Times New Roman" pitchFamily="18" charset="0"/>
            </a:endParaRPr>
          </a:p>
        </p:txBody>
      </p:sp>
      <p:pic>
        <p:nvPicPr>
          <p:cNvPr id="6" name="图片 246786" descr="6-22"/>
          <p:cNvPicPr>
            <a:picLocks noChangeAspect="1" noChangeArrowheads="1"/>
          </p:cNvPicPr>
          <p:nvPr/>
        </p:nvPicPr>
        <p:blipFill>
          <a:blip r:embed="rId2">
            <a:extLst>
              <a:ext uri="{28A0092B-C50C-407E-A947-70E740481C1C}">
                <a14:useLocalDpi xmlns:a14="http://schemas.microsoft.com/office/drawing/2010/main" val="0"/>
              </a:ext>
            </a:extLst>
          </a:blip>
          <a:srcRect l="6296" r="6573"/>
          <a:stretch>
            <a:fillRect/>
          </a:stretch>
        </p:blipFill>
        <p:spPr bwMode="auto">
          <a:xfrm>
            <a:off x="5934729" y="549040"/>
            <a:ext cx="3209271" cy="2933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5390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文本框 250882"/>
          <p:cNvSpPr txBox="1">
            <a:spLocks noChangeArrowheads="1"/>
          </p:cNvSpPr>
          <p:nvPr/>
        </p:nvSpPr>
        <p:spPr bwMode="auto">
          <a:xfrm>
            <a:off x="612310" y="1516911"/>
            <a:ext cx="8279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sz="2000" b="1" dirty="0" smtClean="0">
                <a:latin typeface="宋体" pitchFamily="2" charset="-122"/>
              </a:rPr>
              <a:t>圆柱</a:t>
            </a:r>
            <a:r>
              <a:rPr lang="zh-CN" altLang="en-US" sz="2000" b="1" dirty="0">
                <a:latin typeface="宋体" pitchFamily="2" charset="-122"/>
              </a:rPr>
              <a:t>或圆锥表面上沿着螺旋线所形成的具有规定牙型的连续凸起和</a:t>
            </a:r>
            <a:r>
              <a:rPr lang="zh-CN" altLang="en-US" sz="2000" b="1" dirty="0" smtClean="0">
                <a:latin typeface="宋体" pitchFamily="2" charset="-122"/>
              </a:rPr>
              <a:t>沟槽</a:t>
            </a:r>
            <a:r>
              <a:rPr lang="zh-CN" altLang="en-US" sz="2000" b="1" dirty="0" smtClean="0">
                <a:latin typeface="Times New Roman" pitchFamily="18" charset="0"/>
              </a:rPr>
              <a:t> </a:t>
            </a:r>
            <a:endParaRPr lang="en-US" altLang="zh-CN" sz="2000" b="1" dirty="0">
              <a:latin typeface="Times New Roman" pitchFamily="18" charset="0"/>
            </a:endParaRPr>
          </a:p>
        </p:txBody>
      </p:sp>
      <p:sp>
        <p:nvSpPr>
          <p:cNvPr id="89090" name="文本框 250883"/>
          <p:cNvSpPr txBox="1">
            <a:spLocks noChangeArrowheads="1"/>
          </p:cNvSpPr>
          <p:nvPr/>
        </p:nvSpPr>
        <p:spPr bwMode="auto">
          <a:xfrm>
            <a:off x="715789" y="1917021"/>
            <a:ext cx="464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spcBef>
                <a:spcPct val="50000"/>
              </a:spcBef>
              <a:buFont typeface="Wingdings" pitchFamily="2" charset="2"/>
              <a:buChar char="Ø"/>
            </a:pPr>
            <a:r>
              <a:rPr lang="zh-CN" altLang="en-US" sz="2400" b="1" dirty="0" smtClean="0">
                <a:solidFill>
                  <a:srgbClr val="C00000"/>
                </a:solidFill>
                <a:latin typeface="宋体" pitchFamily="2" charset="-122"/>
              </a:rPr>
              <a:t>螺纹</a:t>
            </a:r>
            <a:r>
              <a:rPr lang="zh-CN" altLang="en-US" sz="2400" b="1" dirty="0">
                <a:solidFill>
                  <a:srgbClr val="C00000"/>
                </a:solidFill>
                <a:latin typeface="宋体" pitchFamily="2" charset="-122"/>
              </a:rPr>
              <a:t>的要素</a:t>
            </a:r>
            <a:r>
              <a:rPr lang="zh-CN" altLang="en-US" sz="2400" b="1" dirty="0">
                <a:solidFill>
                  <a:srgbClr val="C00000"/>
                </a:solidFill>
                <a:latin typeface="Times New Roman" pitchFamily="18" charset="0"/>
              </a:rPr>
              <a:t> </a:t>
            </a:r>
            <a:endParaRPr lang="en-US" altLang="zh-CN" sz="2400" b="1" dirty="0">
              <a:solidFill>
                <a:srgbClr val="C00000"/>
              </a:solidFill>
              <a:latin typeface="Times New Roman" pitchFamily="18" charset="0"/>
            </a:endParaRPr>
          </a:p>
        </p:txBody>
      </p:sp>
      <p:sp>
        <p:nvSpPr>
          <p:cNvPr id="89091" name="文本框 250884"/>
          <p:cNvSpPr txBox="1">
            <a:spLocks noChangeArrowheads="1"/>
          </p:cNvSpPr>
          <p:nvPr/>
        </p:nvSpPr>
        <p:spPr bwMode="auto">
          <a:xfrm>
            <a:off x="611346" y="2349015"/>
            <a:ext cx="828059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lang="zh-CN" altLang="en-US" sz="2000" b="1" dirty="0">
                <a:latin typeface="宋体" pitchFamily="2" charset="-122"/>
              </a:rPr>
              <a:t>（</a:t>
            </a:r>
            <a:r>
              <a:rPr lang="en-US" altLang="zh-CN" sz="2000" b="1" dirty="0">
                <a:latin typeface="宋体" pitchFamily="2" charset="-122"/>
              </a:rPr>
              <a:t>1</a:t>
            </a:r>
            <a:r>
              <a:rPr lang="zh-CN" altLang="en-US" sz="2000" b="1" dirty="0">
                <a:latin typeface="宋体" pitchFamily="2" charset="-122"/>
              </a:rPr>
              <a:t>）</a:t>
            </a:r>
            <a:r>
              <a:rPr lang="zh-CN" altLang="en-US" sz="2000" b="1" dirty="0">
                <a:solidFill>
                  <a:srgbClr val="3333CC"/>
                </a:solidFill>
                <a:latin typeface="宋体" pitchFamily="2" charset="-122"/>
              </a:rPr>
              <a:t>牙型</a:t>
            </a:r>
            <a:r>
              <a:rPr lang="zh-CN" altLang="en-US" sz="2000" b="1" dirty="0">
                <a:latin typeface="宋体" pitchFamily="2" charset="-122"/>
              </a:rPr>
              <a:t>：在通过螺纹轴线的剖面上螺纹的轮廓形状为螺纹的牙型</a:t>
            </a:r>
            <a:r>
              <a:rPr lang="zh-CN" altLang="en-US" sz="2000" b="1" dirty="0" smtClean="0">
                <a:latin typeface="宋体" pitchFamily="2" charset="-122"/>
              </a:rPr>
              <a:t>。</a:t>
            </a:r>
            <a:endParaRPr lang="en-US" altLang="zh-CN" sz="2000" b="1" dirty="0" smtClean="0">
              <a:latin typeface="宋体" pitchFamily="2" charset="-122"/>
            </a:endParaRPr>
          </a:p>
          <a:p>
            <a:pPr algn="just">
              <a:spcBef>
                <a:spcPct val="50000"/>
              </a:spcBef>
            </a:pPr>
            <a:r>
              <a:rPr lang="en-US" altLang="zh-CN" sz="2000" b="1" dirty="0">
                <a:latin typeface="宋体" pitchFamily="2" charset="-122"/>
              </a:rPr>
              <a:t> </a:t>
            </a:r>
            <a:r>
              <a:rPr lang="en-US" altLang="zh-CN" sz="2000" b="1" dirty="0" smtClean="0">
                <a:latin typeface="宋体" pitchFamily="2" charset="-122"/>
              </a:rPr>
              <a:t>   </a:t>
            </a:r>
            <a:r>
              <a:rPr lang="zh-CN" altLang="en-US" sz="2000" b="1" dirty="0" smtClean="0">
                <a:latin typeface="宋体" pitchFamily="2" charset="-122"/>
              </a:rPr>
              <a:t>  </a:t>
            </a:r>
            <a:r>
              <a:rPr lang="zh-CN" altLang="en-US" sz="2000" b="1" dirty="0" smtClean="0">
                <a:solidFill>
                  <a:srgbClr val="3333CC"/>
                </a:solidFill>
                <a:latin typeface="宋体" pitchFamily="2" charset="-122"/>
              </a:rPr>
              <a:t>常见</a:t>
            </a:r>
            <a:r>
              <a:rPr lang="zh-CN" altLang="en-US" sz="2000" b="1" dirty="0">
                <a:solidFill>
                  <a:srgbClr val="3333CC"/>
                </a:solidFill>
                <a:latin typeface="宋体" pitchFamily="2" charset="-122"/>
              </a:rPr>
              <a:t>的螺纹牙型有三角形、梯形、锯齿形和方形等</a:t>
            </a:r>
            <a:r>
              <a:rPr lang="zh-CN" altLang="en-US" sz="2000" b="1" dirty="0" smtClean="0">
                <a:solidFill>
                  <a:srgbClr val="3333CC"/>
                </a:solidFill>
                <a:latin typeface="宋体" pitchFamily="2" charset="-122"/>
              </a:rPr>
              <a:t>多种</a:t>
            </a:r>
            <a:endParaRPr lang="en-US" altLang="zh-CN" sz="2000" b="1" dirty="0">
              <a:latin typeface="宋体" pitchFamily="2" charset="-122"/>
            </a:endParaRPr>
          </a:p>
        </p:txBody>
      </p:sp>
      <p:pic>
        <p:nvPicPr>
          <p:cNvPr id="89092" name="图片 250888" descr="表6-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3326085"/>
            <a:ext cx="19812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图片 250889" descr="表6-1-2"/>
          <p:cNvPicPr>
            <a:picLocks noChangeAspect="1" noChangeArrowheads="1"/>
          </p:cNvPicPr>
          <p:nvPr/>
        </p:nvPicPr>
        <p:blipFill rotWithShape="1">
          <a:blip r:embed="rId3">
            <a:extLst>
              <a:ext uri="{28A0092B-C50C-407E-A947-70E740481C1C}">
                <a14:useLocalDpi xmlns:a14="http://schemas.microsoft.com/office/drawing/2010/main" val="0"/>
              </a:ext>
            </a:extLst>
          </a:blip>
          <a:srcRect l="11563"/>
          <a:stretch/>
        </p:blipFill>
        <p:spPr bwMode="auto">
          <a:xfrm>
            <a:off x="4715998" y="3254647"/>
            <a:ext cx="1229848"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4" name="图片 250890" descr="表6-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028002"/>
            <a:ext cx="181927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5" name="图片 250891" descr="表6-1-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84029" y="4932752"/>
            <a:ext cx="16859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6" name="图片 250892" descr="表6-1-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4799402"/>
            <a:ext cx="206692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7" name="图片 250893" descr="表6-1-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7967" y="4694627"/>
            <a:ext cx="14859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8" name="文本框 250894"/>
          <p:cNvSpPr txBox="1">
            <a:spLocks noChangeArrowheads="1"/>
          </p:cNvSpPr>
          <p:nvPr/>
        </p:nvSpPr>
        <p:spPr bwMode="auto">
          <a:xfrm>
            <a:off x="2988022" y="4478610"/>
            <a:ext cx="3352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zh-CN" altLang="en-US" sz="2000" b="1" dirty="0">
                <a:latin typeface="宋体" pitchFamily="2" charset="-122"/>
              </a:rPr>
              <a:t>三角形螺纹 </a:t>
            </a:r>
            <a:endParaRPr lang="en-US" altLang="zh-CN" sz="2000" b="1" dirty="0">
              <a:latin typeface="宋体" pitchFamily="2" charset="-122"/>
            </a:endParaRPr>
          </a:p>
        </p:txBody>
      </p:sp>
      <p:sp>
        <p:nvSpPr>
          <p:cNvPr id="89099" name="文本框 250895"/>
          <p:cNvSpPr txBox="1">
            <a:spLocks noChangeArrowheads="1"/>
          </p:cNvSpPr>
          <p:nvPr/>
        </p:nvSpPr>
        <p:spPr bwMode="auto">
          <a:xfrm>
            <a:off x="609600" y="6124847"/>
            <a:ext cx="3352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zh-CN" altLang="en-US" sz="2000" b="1" dirty="0">
                <a:latin typeface="宋体" pitchFamily="2" charset="-122"/>
              </a:rPr>
              <a:t>梯形螺纹</a:t>
            </a:r>
            <a:r>
              <a:rPr lang="zh-CN" altLang="en-US" sz="2000" b="1" dirty="0">
                <a:latin typeface="Times New Roman" pitchFamily="18" charset="0"/>
              </a:rPr>
              <a:t> </a:t>
            </a:r>
            <a:endParaRPr lang="en-US" altLang="zh-CN" sz="2000" b="1" dirty="0">
              <a:latin typeface="Times New Roman" pitchFamily="18" charset="0"/>
            </a:endParaRPr>
          </a:p>
        </p:txBody>
      </p:sp>
      <p:sp>
        <p:nvSpPr>
          <p:cNvPr id="89100" name="文本框 250896"/>
          <p:cNvSpPr txBox="1">
            <a:spLocks noChangeArrowheads="1"/>
          </p:cNvSpPr>
          <p:nvPr/>
        </p:nvSpPr>
        <p:spPr bwMode="auto">
          <a:xfrm>
            <a:off x="5105400" y="6124847"/>
            <a:ext cx="3352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zh-CN" altLang="en-US" sz="2000" b="1">
                <a:latin typeface="宋体" pitchFamily="2" charset="-122"/>
              </a:rPr>
              <a:t>锯齿形螺纹 </a:t>
            </a:r>
            <a:endParaRPr lang="en-US" altLang="zh-CN" sz="2000" b="1">
              <a:latin typeface="宋体" pitchFamily="2" charset="-122"/>
            </a:endParaRPr>
          </a:p>
        </p:txBody>
      </p:sp>
      <p:sp>
        <p:nvSpPr>
          <p:cNvPr id="1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
        <p:nvSpPr>
          <p:cNvPr id="16" name="标题 175105"/>
          <p:cNvSpPr txBox="1">
            <a:spLocks noChangeArrowheads="1"/>
          </p:cNvSpPr>
          <p:nvPr/>
        </p:nvSpPr>
        <p:spPr bwMode="auto">
          <a:xfrm>
            <a:off x="407989" y="477020"/>
            <a:ext cx="3660018" cy="57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eaLnBrk="1" hangingPunct="1"/>
            <a:r>
              <a:rPr lang="en-US" altLang="zh-CN" sz="2800" b="1" dirty="0">
                <a:solidFill>
                  <a:srgbClr val="C00000"/>
                </a:solidFill>
              </a:rPr>
              <a:t>2</a:t>
            </a:r>
            <a:r>
              <a:rPr lang="en-US" altLang="zh-CN" sz="2800" b="1" dirty="0" smtClean="0">
                <a:solidFill>
                  <a:srgbClr val="C00000"/>
                </a:solidFill>
              </a:rPr>
              <a:t>.2 </a:t>
            </a:r>
            <a:r>
              <a:rPr lang="zh-CN" altLang="en-US" sz="2800" b="1" dirty="0" smtClean="0">
                <a:solidFill>
                  <a:srgbClr val="C00000"/>
                </a:solidFill>
              </a:rPr>
              <a:t>螺纹及螺纹固件 </a:t>
            </a:r>
            <a:endParaRPr lang="en-US" altLang="zh-CN" sz="2800" b="1" dirty="0" smtClean="0">
              <a:solidFill>
                <a:srgbClr val="C00000"/>
              </a:solidFill>
            </a:endParaRPr>
          </a:p>
        </p:txBody>
      </p:sp>
      <p:sp>
        <p:nvSpPr>
          <p:cNvPr id="3" name="矩形 2"/>
          <p:cNvSpPr/>
          <p:nvPr/>
        </p:nvSpPr>
        <p:spPr>
          <a:xfrm>
            <a:off x="540056" y="1023362"/>
            <a:ext cx="1305165" cy="461665"/>
          </a:xfrm>
          <a:prstGeom prst="rect">
            <a:avLst/>
          </a:prstGeom>
        </p:spPr>
        <p:txBody>
          <a:bodyPr wrap="none">
            <a:spAutoFit/>
          </a:bodyPr>
          <a:lstStyle/>
          <a:p>
            <a:pPr marL="342900" lvl="0" indent="-342900">
              <a:spcBef>
                <a:spcPct val="50000"/>
              </a:spcBef>
              <a:buFont typeface="Wingdings" pitchFamily="2" charset="2"/>
              <a:buChar char="l"/>
            </a:pPr>
            <a:r>
              <a:rPr lang="zh-CN" altLang="en-US" sz="2400" b="1" dirty="0" smtClean="0">
                <a:solidFill>
                  <a:srgbClr val="3333CC"/>
                </a:solidFill>
                <a:latin typeface="黑体" pitchFamily="49" charset="-122"/>
                <a:ea typeface="黑体" pitchFamily="49" charset="-122"/>
              </a:rPr>
              <a:t>螺纹 </a:t>
            </a:r>
            <a:endParaRPr lang="zh-CN" altLang="en-US" sz="2400" b="1" dirty="0">
              <a:solidFill>
                <a:srgbClr val="3333CC"/>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文本框 254980"/>
          <p:cNvSpPr txBox="1">
            <a:spLocks noChangeArrowheads="1"/>
          </p:cNvSpPr>
          <p:nvPr/>
        </p:nvSpPr>
        <p:spPr bwMode="auto">
          <a:xfrm>
            <a:off x="611346" y="793245"/>
            <a:ext cx="78486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5000"/>
              </a:lnSpc>
              <a:spcBef>
                <a:spcPts val="0"/>
              </a:spcBef>
            </a:pPr>
            <a:r>
              <a:rPr lang="zh-CN" altLang="en-US" sz="2000" b="1" dirty="0">
                <a:latin typeface="宋体" pitchFamily="2" charset="-122"/>
              </a:rPr>
              <a:t>（</a:t>
            </a:r>
            <a:r>
              <a:rPr lang="en-US" altLang="zh-CN" sz="2000" b="1" dirty="0">
                <a:latin typeface="宋体" pitchFamily="2" charset="-122"/>
              </a:rPr>
              <a:t>2</a:t>
            </a:r>
            <a:r>
              <a:rPr lang="zh-CN" altLang="en-US" sz="2000" b="1" dirty="0">
                <a:latin typeface="宋体" pitchFamily="2" charset="-122"/>
              </a:rPr>
              <a:t>）</a:t>
            </a:r>
            <a:r>
              <a:rPr lang="zh-CN" altLang="en-US" sz="2000" b="1" dirty="0">
                <a:solidFill>
                  <a:srgbClr val="3333CC"/>
                </a:solidFill>
                <a:latin typeface="宋体" pitchFamily="2" charset="-122"/>
              </a:rPr>
              <a:t>螺纹直径</a:t>
            </a:r>
            <a:r>
              <a:rPr lang="zh-CN" altLang="en-US" sz="2000" b="1" dirty="0" smtClean="0">
                <a:latin typeface="宋体" pitchFamily="2" charset="-122"/>
              </a:rPr>
              <a:t>：大径</a:t>
            </a:r>
            <a:r>
              <a:rPr lang="zh-CN" altLang="en-US" sz="2000" b="1" dirty="0">
                <a:latin typeface="宋体" pitchFamily="2" charset="-122"/>
              </a:rPr>
              <a:t>、小径、中径</a:t>
            </a:r>
            <a:r>
              <a:rPr lang="zh-CN" altLang="en-US" sz="2000" b="1" dirty="0" smtClean="0">
                <a:latin typeface="宋体" pitchFamily="2" charset="-122"/>
              </a:rPr>
              <a:t>。</a:t>
            </a:r>
            <a:endParaRPr lang="en-US" altLang="zh-CN" sz="2000" b="1" dirty="0" smtClean="0">
              <a:latin typeface="宋体" pitchFamily="2" charset="-122"/>
            </a:endParaRPr>
          </a:p>
          <a:p>
            <a:pPr algn="just">
              <a:lnSpc>
                <a:spcPct val="125000"/>
              </a:lnSpc>
              <a:spcBef>
                <a:spcPts val="0"/>
              </a:spcBef>
            </a:pPr>
            <a:r>
              <a:rPr lang="en-US" altLang="zh-CN" sz="2000" b="1" dirty="0">
                <a:latin typeface="宋体" pitchFamily="2" charset="-122"/>
              </a:rPr>
              <a:t> </a:t>
            </a:r>
            <a:r>
              <a:rPr lang="en-US" altLang="zh-CN" sz="2000" b="1" dirty="0" smtClean="0">
                <a:latin typeface="宋体" pitchFamily="2" charset="-122"/>
              </a:rPr>
              <a:t>    </a:t>
            </a:r>
            <a:r>
              <a:rPr lang="zh-CN" altLang="en-US" sz="2000" b="1" dirty="0" smtClean="0">
                <a:latin typeface="宋体" pitchFamily="2" charset="-122"/>
              </a:rPr>
              <a:t>外螺纹</a:t>
            </a:r>
            <a:r>
              <a:rPr lang="zh-CN" altLang="en-US" sz="2000" b="1" dirty="0">
                <a:latin typeface="宋体" pitchFamily="2" charset="-122"/>
              </a:rPr>
              <a:t>分别用</a:t>
            </a:r>
            <a:r>
              <a:rPr lang="en-US" altLang="zh-CN" sz="2000" b="1" dirty="0">
                <a:latin typeface="宋体" pitchFamily="2" charset="-122"/>
              </a:rPr>
              <a:t>d</a:t>
            </a:r>
            <a:r>
              <a:rPr lang="zh-CN" altLang="en-US" sz="2000" b="1" dirty="0">
                <a:latin typeface="宋体" pitchFamily="2" charset="-122"/>
              </a:rPr>
              <a:t>、</a:t>
            </a:r>
            <a:r>
              <a:rPr lang="en-US" altLang="zh-CN" sz="2000" b="1" dirty="0">
                <a:latin typeface="宋体" pitchFamily="2" charset="-122"/>
              </a:rPr>
              <a:t>d1</a:t>
            </a:r>
            <a:r>
              <a:rPr lang="zh-CN" altLang="en-US" sz="2000" b="1" dirty="0">
                <a:latin typeface="宋体" pitchFamily="2" charset="-122"/>
              </a:rPr>
              <a:t>、</a:t>
            </a:r>
            <a:r>
              <a:rPr lang="en-US" altLang="zh-CN" sz="2000" b="1" dirty="0">
                <a:latin typeface="宋体" pitchFamily="2" charset="-122"/>
              </a:rPr>
              <a:t>d2</a:t>
            </a:r>
            <a:r>
              <a:rPr lang="zh-CN" altLang="en-US" sz="2000" b="1" dirty="0" smtClean="0">
                <a:latin typeface="宋体" pitchFamily="2" charset="-122"/>
              </a:rPr>
              <a:t>表示；内螺纹</a:t>
            </a:r>
            <a:r>
              <a:rPr lang="zh-CN" altLang="en-US" sz="2000" b="1" dirty="0">
                <a:latin typeface="宋体" pitchFamily="2" charset="-122"/>
              </a:rPr>
              <a:t>分别用</a:t>
            </a:r>
            <a:r>
              <a:rPr lang="en-US" altLang="zh-CN" sz="2000" b="1" dirty="0">
                <a:latin typeface="宋体" pitchFamily="2" charset="-122"/>
              </a:rPr>
              <a:t>D</a:t>
            </a:r>
            <a:r>
              <a:rPr lang="zh-CN" altLang="en-US" sz="2000" b="1" dirty="0">
                <a:latin typeface="宋体" pitchFamily="2" charset="-122"/>
              </a:rPr>
              <a:t>、</a:t>
            </a:r>
            <a:r>
              <a:rPr lang="en-US" altLang="zh-CN" sz="2000" b="1" dirty="0">
                <a:latin typeface="宋体" pitchFamily="2" charset="-122"/>
              </a:rPr>
              <a:t>D1</a:t>
            </a:r>
            <a:r>
              <a:rPr lang="zh-CN" altLang="en-US" sz="2000" b="1" dirty="0">
                <a:latin typeface="宋体" pitchFamily="2" charset="-122"/>
              </a:rPr>
              <a:t>、</a:t>
            </a:r>
            <a:r>
              <a:rPr lang="en-US" altLang="zh-CN" sz="2000" b="1" dirty="0">
                <a:latin typeface="宋体" pitchFamily="2" charset="-122"/>
              </a:rPr>
              <a:t>D2</a:t>
            </a:r>
            <a:r>
              <a:rPr lang="zh-CN" altLang="en-US" sz="2000" b="1" dirty="0">
                <a:latin typeface="宋体" pitchFamily="2" charset="-122"/>
              </a:rPr>
              <a:t>表示</a:t>
            </a:r>
            <a:r>
              <a:rPr lang="zh-CN" altLang="en-US" sz="2000" b="1" dirty="0" smtClean="0">
                <a:latin typeface="宋体" pitchFamily="2" charset="-122"/>
              </a:rPr>
              <a:t>。</a:t>
            </a:r>
            <a:endParaRPr lang="en-US" altLang="zh-CN" sz="2000" b="1" dirty="0" smtClean="0">
              <a:latin typeface="宋体" pitchFamily="2" charset="-122"/>
            </a:endParaRPr>
          </a:p>
          <a:p>
            <a:pPr algn="just">
              <a:lnSpc>
                <a:spcPct val="125000"/>
              </a:lnSpc>
              <a:spcBef>
                <a:spcPts val="0"/>
              </a:spcBef>
            </a:pPr>
            <a:r>
              <a:rPr lang="en-US" altLang="zh-CN" sz="2000" b="1" dirty="0">
                <a:latin typeface="宋体" pitchFamily="2" charset="-122"/>
              </a:rPr>
              <a:t> </a:t>
            </a:r>
            <a:r>
              <a:rPr lang="en-US" altLang="zh-CN" sz="2000" b="1" dirty="0" smtClean="0">
                <a:latin typeface="宋体" pitchFamily="2" charset="-122"/>
              </a:rPr>
              <a:t>    </a:t>
            </a:r>
            <a:r>
              <a:rPr lang="zh-CN" altLang="en-US" sz="2000" b="1" dirty="0" smtClean="0">
                <a:latin typeface="宋体" pitchFamily="2" charset="-122"/>
              </a:rPr>
              <a:t>与</a:t>
            </a:r>
            <a:r>
              <a:rPr lang="zh-CN" altLang="en-US" sz="2000" b="1" dirty="0">
                <a:latin typeface="宋体" pitchFamily="2" charset="-122"/>
              </a:rPr>
              <a:t>外螺纹的牙顶或内螺纹的牙底相重合的假想圆柱面的直径称为</a:t>
            </a:r>
            <a:r>
              <a:rPr lang="zh-CN" altLang="en-US" sz="2000" b="1" dirty="0">
                <a:solidFill>
                  <a:srgbClr val="3333CC"/>
                </a:solidFill>
                <a:latin typeface="宋体" pitchFamily="2" charset="-122"/>
              </a:rPr>
              <a:t>大径</a:t>
            </a:r>
            <a:r>
              <a:rPr lang="zh-CN" altLang="en-US" sz="2000" b="1" dirty="0" smtClean="0">
                <a:latin typeface="宋体" pitchFamily="2" charset="-122"/>
              </a:rPr>
              <a:t>。</a:t>
            </a:r>
            <a:endParaRPr lang="en-US" altLang="zh-CN" sz="2000" b="1" dirty="0" smtClean="0">
              <a:latin typeface="宋体" pitchFamily="2" charset="-122"/>
            </a:endParaRPr>
          </a:p>
          <a:p>
            <a:pPr algn="just">
              <a:lnSpc>
                <a:spcPct val="125000"/>
              </a:lnSpc>
              <a:spcBef>
                <a:spcPts val="0"/>
              </a:spcBef>
            </a:pPr>
            <a:r>
              <a:rPr lang="en-US" altLang="zh-CN" sz="2000" b="1" dirty="0">
                <a:latin typeface="宋体" pitchFamily="2" charset="-122"/>
              </a:rPr>
              <a:t> </a:t>
            </a:r>
            <a:r>
              <a:rPr lang="en-US" altLang="zh-CN" sz="2000" b="1" dirty="0" smtClean="0">
                <a:latin typeface="宋体" pitchFamily="2" charset="-122"/>
              </a:rPr>
              <a:t>    </a:t>
            </a:r>
            <a:r>
              <a:rPr lang="zh-CN" altLang="en-US" sz="2000" b="1" dirty="0" smtClean="0">
                <a:latin typeface="宋体" pitchFamily="2" charset="-122"/>
              </a:rPr>
              <a:t>与</a:t>
            </a:r>
            <a:r>
              <a:rPr lang="zh-CN" altLang="en-US" sz="2000" b="1" dirty="0">
                <a:latin typeface="宋体" pitchFamily="2" charset="-122"/>
              </a:rPr>
              <a:t>外螺纹的牙底或内螺纹的牙顶相重合的假想圆柱面的直径称为</a:t>
            </a:r>
            <a:r>
              <a:rPr lang="zh-CN" altLang="en-US" sz="2000" b="1" dirty="0">
                <a:solidFill>
                  <a:srgbClr val="3333CC"/>
                </a:solidFill>
                <a:latin typeface="宋体" pitchFamily="2" charset="-122"/>
              </a:rPr>
              <a:t>小径</a:t>
            </a:r>
            <a:r>
              <a:rPr lang="zh-CN" altLang="en-US" sz="2000" b="1" dirty="0" smtClean="0">
                <a:latin typeface="宋体" pitchFamily="2" charset="-122"/>
              </a:rPr>
              <a:t>。</a:t>
            </a:r>
            <a:endParaRPr lang="en-US" altLang="zh-CN" sz="2000" b="1" dirty="0" smtClean="0">
              <a:latin typeface="宋体" pitchFamily="2" charset="-122"/>
            </a:endParaRPr>
          </a:p>
          <a:p>
            <a:pPr algn="just">
              <a:lnSpc>
                <a:spcPct val="125000"/>
              </a:lnSpc>
              <a:spcBef>
                <a:spcPts val="0"/>
              </a:spcBef>
            </a:pPr>
            <a:r>
              <a:rPr lang="zh-CN" altLang="en-US" sz="2000" b="1" dirty="0" smtClean="0">
                <a:latin typeface="宋体" pitchFamily="2" charset="-122"/>
              </a:rPr>
              <a:t>     </a:t>
            </a:r>
            <a:r>
              <a:rPr lang="zh-CN" altLang="en-US" sz="2000" b="1" dirty="0" smtClean="0">
                <a:solidFill>
                  <a:srgbClr val="3333CC"/>
                </a:solidFill>
                <a:latin typeface="宋体" pitchFamily="2" charset="-122"/>
              </a:rPr>
              <a:t>中径</a:t>
            </a:r>
            <a:r>
              <a:rPr lang="zh-CN" altLang="en-US" sz="2000" b="1" dirty="0">
                <a:latin typeface="宋体" pitchFamily="2" charset="-122"/>
              </a:rPr>
              <a:t>是一个假想圆柱的直径，该圆柱的母线通过牙型上沟槽和凸起宽度相等</a:t>
            </a:r>
            <a:r>
              <a:rPr lang="zh-CN" altLang="en-US" sz="2000" b="1" dirty="0" smtClean="0">
                <a:latin typeface="宋体" pitchFamily="2" charset="-122"/>
              </a:rPr>
              <a:t>地方。</a:t>
            </a:r>
            <a:endParaRPr lang="en-US" altLang="zh-CN" sz="2000" b="1" dirty="0">
              <a:latin typeface="宋体" pitchFamily="2" charset="-122"/>
            </a:endParaRPr>
          </a:p>
        </p:txBody>
      </p:sp>
      <p:pic>
        <p:nvPicPr>
          <p:cNvPr id="90114" name="图片 254981" descr="6-4"/>
          <p:cNvPicPr>
            <a:picLocks noChangeAspect="1" noChangeArrowheads="1"/>
          </p:cNvPicPr>
          <p:nvPr/>
        </p:nvPicPr>
        <p:blipFill rotWithShape="1">
          <a:blip r:embed="rId2">
            <a:extLst>
              <a:ext uri="{28A0092B-C50C-407E-A947-70E740481C1C}">
                <a14:useLocalDpi xmlns:a14="http://schemas.microsoft.com/office/drawing/2010/main" val="0"/>
              </a:ext>
            </a:extLst>
          </a:blip>
          <a:srcRect l="4288" t="10230" r="3413"/>
          <a:stretch/>
        </p:blipFill>
        <p:spPr bwMode="auto">
          <a:xfrm>
            <a:off x="1701800" y="3954891"/>
            <a:ext cx="4851400"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文本框 253956"/>
          <p:cNvSpPr txBox="1">
            <a:spLocks noChangeArrowheads="1"/>
          </p:cNvSpPr>
          <p:nvPr/>
        </p:nvSpPr>
        <p:spPr bwMode="auto">
          <a:xfrm>
            <a:off x="683345" y="693038"/>
            <a:ext cx="7848600" cy="334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spcBef>
                <a:spcPts val="600"/>
              </a:spcBef>
            </a:pPr>
            <a:r>
              <a:rPr lang="zh-CN" altLang="en-US" sz="2000" b="1" dirty="0">
                <a:latin typeface="宋体" pitchFamily="2" charset="-122"/>
              </a:rPr>
              <a:t>（</a:t>
            </a:r>
            <a:r>
              <a:rPr lang="en-US" altLang="zh-CN" sz="2000" b="1" dirty="0">
                <a:latin typeface="宋体" pitchFamily="2" charset="-122"/>
              </a:rPr>
              <a:t>3</a:t>
            </a:r>
            <a:r>
              <a:rPr lang="zh-CN" altLang="en-US" sz="2000" b="1" dirty="0">
                <a:latin typeface="宋体" pitchFamily="2" charset="-122"/>
              </a:rPr>
              <a:t>）</a:t>
            </a:r>
            <a:r>
              <a:rPr lang="zh-CN" altLang="en-US" sz="2000" b="1" dirty="0">
                <a:solidFill>
                  <a:srgbClr val="3333CC"/>
                </a:solidFill>
                <a:latin typeface="宋体" pitchFamily="2" charset="-122"/>
              </a:rPr>
              <a:t>线数（</a:t>
            </a:r>
            <a:r>
              <a:rPr lang="en-US" altLang="zh-CN" sz="2000" b="1" dirty="0">
                <a:solidFill>
                  <a:srgbClr val="3333CC"/>
                </a:solidFill>
                <a:latin typeface="宋体" pitchFamily="2" charset="-122"/>
              </a:rPr>
              <a:t>n</a:t>
            </a:r>
            <a:r>
              <a:rPr lang="zh-CN" altLang="en-US" sz="2000" b="1" dirty="0">
                <a:solidFill>
                  <a:srgbClr val="3333CC"/>
                </a:solidFill>
                <a:latin typeface="宋体" pitchFamily="2" charset="-122"/>
              </a:rPr>
              <a:t>）</a:t>
            </a:r>
            <a:r>
              <a:rPr lang="zh-CN" altLang="en-US" sz="2000" b="1" dirty="0">
                <a:latin typeface="宋体" pitchFamily="2" charset="-122"/>
              </a:rPr>
              <a:t>：螺纹的线数是指形成螺纹时的螺旋线的条</a:t>
            </a:r>
            <a:r>
              <a:rPr lang="zh-CN" altLang="en-US" sz="2000" b="1" dirty="0" smtClean="0">
                <a:latin typeface="宋体" pitchFamily="2" charset="-122"/>
              </a:rPr>
              <a:t>数，有</a:t>
            </a:r>
            <a:r>
              <a:rPr lang="zh-CN" altLang="en-US" sz="2000" b="1" dirty="0">
                <a:latin typeface="宋体" pitchFamily="2" charset="-122"/>
              </a:rPr>
              <a:t>单线和多线之分。</a:t>
            </a:r>
          </a:p>
          <a:p>
            <a:pPr algn="just">
              <a:lnSpc>
                <a:spcPct val="125000"/>
              </a:lnSpc>
              <a:spcBef>
                <a:spcPts val="600"/>
              </a:spcBef>
            </a:pPr>
            <a:r>
              <a:rPr lang="zh-CN" altLang="en-US" sz="2000" b="1" dirty="0">
                <a:latin typeface="宋体" pitchFamily="2" charset="-122"/>
              </a:rPr>
              <a:t>（</a:t>
            </a:r>
            <a:r>
              <a:rPr lang="en-US" altLang="zh-CN" sz="2000" b="1" dirty="0">
                <a:latin typeface="宋体" pitchFamily="2" charset="-122"/>
              </a:rPr>
              <a:t>4</a:t>
            </a:r>
            <a:r>
              <a:rPr lang="zh-CN" altLang="en-US" sz="2000" b="1" dirty="0">
                <a:latin typeface="宋体" pitchFamily="2" charset="-122"/>
              </a:rPr>
              <a:t>）</a:t>
            </a:r>
            <a:r>
              <a:rPr lang="zh-CN" altLang="en-US" sz="2000" b="1" dirty="0">
                <a:solidFill>
                  <a:srgbClr val="3333CC"/>
                </a:solidFill>
                <a:latin typeface="宋体" pitchFamily="2" charset="-122"/>
              </a:rPr>
              <a:t>螺距（</a:t>
            </a:r>
            <a:r>
              <a:rPr lang="en-US" altLang="zh-CN" sz="2000" b="1" dirty="0">
                <a:solidFill>
                  <a:srgbClr val="3333CC"/>
                </a:solidFill>
                <a:latin typeface="宋体" pitchFamily="2" charset="-122"/>
              </a:rPr>
              <a:t>P</a:t>
            </a:r>
            <a:r>
              <a:rPr lang="zh-CN" altLang="en-US" sz="2000" b="1" dirty="0">
                <a:solidFill>
                  <a:srgbClr val="3333CC"/>
                </a:solidFill>
                <a:latin typeface="宋体" pitchFamily="2" charset="-122"/>
              </a:rPr>
              <a:t>）和导程（</a:t>
            </a:r>
            <a:r>
              <a:rPr lang="en-US" altLang="zh-CN" sz="2000" b="1" dirty="0" err="1">
                <a:solidFill>
                  <a:srgbClr val="3333CC"/>
                </a:solidFill>
                <a:latin typeface="宋体" pitchFamily="2" charset="-122"/>
              </a:rPr>
              <a:t>P</a:t>
            </a:r>
            <a:r>
              <a:rPr lang="en-US" altLang="zh-CN" sz="2000" b="1" baseline="-25000" dirty="0" err="1">
                <a:solidFill>
                  <a:srgbClr val="3333CC"/>
                </a:solidFill>
                <a:latin typeface="宋体" pitchFamily="2" charset="-122"/>
              </a:rPr>
              <a:t>h</a:t>
            </a:r>
            <a:r>
              <a:rPr lang="zh-CN" altLang="en-US" sz="2000" b="1" dirty="0">
                <a:solidFill>
                  <a:srgbClr val="3333CC"/>
                </a:solidFill>
                <a:latin typeface="宋体" pitchFamily="2" charset="-122"/>
              </a:rPr>
              <a:t>）</a:t>
            </a:r>
            <a:r>
              <a:rPr lang="zh-CN" altLang="en-US" sz="2000" b="1" dirty="0">
                <a:latin typeface="宋体" pitchFamily="2" charset="-122"/>
              </a:rPr>
              <a:t>：螺纹相邻两牙在中径线上对应两点间的轴向距离，称为螺距，用</a:t>
            </a:r>
            <a:r>
              <a:rPr lang="en-US" altLang="zh-CN" sz="2000" b="1" dirty="0">
                <a:latin typeface="宋体" pitchFamily="2" charset="-122"/>
              </a:rPr>
              <a:t>P</a:t>
            </a:r>
            <a:r>
              <a:rPr lang="zh-CN" altLang="en-US" sz="2000" b="1" dirty="0">
                <a:latin typeface="宋体" pitchFamily="2" charset="-122"/>
              </a:rPr>
              <a:t>表示。同一条螺旋线上的相邻两牙在中径线上对应两点间的轴向距离，称为导程，用</a:t>
            </a:r>
            <a:r>
              <a:rPr lang="en-US" altLang="zh-CN" sz="2000" b="1" dirty="0" err="1">
                <a:latin typeface="宋体" pitchFamily="2" charset="-122"/>
              </a:rPr>
              <a:t>P</a:t>
            </a:r>
            <a:r>
              <a:rPr lang="en-US" altLang="zh-CN" sz="2000" b="1" baseline="-25000" dirty="0" err="1">
                <a:latin typeface="宋体" pitchFamily="2" charset="-122"/>
              </a:rPr>
              <a:t>h</a:t>
            </a:r>
            <a:r>
              <a:rPr lang="en-US" altLang="zh-CN" sz="2000" b="1" dirty="0">
                <a:latin typeface="宋体" pitchFamily="2" charset="-122"/>
              </a:rPr>
              <a:t> </a:t>
            </a:r>
            <a:r>
              <a:rPr lang="zh-CN" altLang="en-US" sz="2000" b="1" dirty="0">
                <a:latin typeface="宋体" pitchFamily="2" charset="-122"/>
              </a:rPr>
              <a:t>表示。 </a:t>
            </a:r>
          </a:p>
          <a:p>
            <a:pPr algn="just">
              <a:lnSpc>
                <a:spcPct val="125000"/>
              </a:lnSpc>
              <a:spcBef>
                <a:spcPts val="600"/>
              </a:spcBef>
            </a:pPr>
            <a:r>
              <a:rPr lang="zh-CN" altLang="en-US" sz="2000" b="1" dirty="0">
                <a:latin typeface="宋体" pitchFamily="2" charset="-122"/>
              </a:rPr>
              <a:t>（</a:t>
            </a:r>
            <a:r>
              <a:rPr lang="en-US" altLang="zh-CN" sz="2000" b="1" dirty="0">
                <a:latin typeface="宋体" pitchFamily="2" charset="-122"/>
              </a:rPr>
              <a:t>5</a:t>
            </a:r>
            <a:r>
              <a:rPr lang="zh-CN" altLang="en-US" sz="2000" b="1" dirty="0">
                <a:latin typeface="宋体" pitchFamily="2" charset="-122"/>
              </a:rPr>
              <a:t>）</a:t>
            </a:r>
            <a:r>
              <a:rPr lang="zh-CN" altLang="en-US" sz="2000" b="1" dirty="0">
                <a:solidFill>
                  <a:srgbClr val="3333CC"/>
                </a:solidFill>
                <a:latin typeface="宋体" pitchFamily="2" charset="-122"/>
              </a:rPr>
              <a:t>旋向</a:t>
            </a:r>
            <a:r>
              <a:rPr lang="zh-CN" altLang="en-US" sz="2000" b="1" dirty="0">
                <a:latin typeface="宋体" pitchFamily="2" charset="-122"/>
              </a:rPr>
              <a:t>：螺纹的旋向有左旋和右旋之分</a:t>
            </a:r>
            <a:r>
              <a:rPr lang="zh-CN" altLang="en-US" sz="2000" b="1" dirty="0" smtClean="0">
                <a:latin typeface="宋体" pitchFamily="2" charset="-122"/>
              </a:rPr>
              <a:t>。</a:t>
            </a:r>
            <a:endParaRPr lang="en-US" altLang="zh-CN" sz="2000" b="1" dirty="0" smtClean="0">
              <a:latin typeface="宋体" pitchFamily="2" charset="-122"/>
            </a:endParaRPr>
          </a:p>
          <a:p>
            <a:pPr algn="just">
              <a:lnSpc>
                <a:spcPct val="125000"/>
              </a:lnSpc>
              <a:spcBef>
                <a:spcPts val="600"/>
              </a:spcBef>
            </a:pPr>
            <a:r>
              <a:rPr lang="en-US" altLang="zh-CN" sz="2000" b="1" dirty="0">
                <a:latin typeface="宋体" pitchFamily="2" charset="-122"/>
              </a:rPr>
              <a:t> </a:t>
            </a:r>
            <a:r>
              <a:rPr lang="en-US" altLang="zh-CN" sz="2000" b="1" dirty="0" smtClean="0">
                <a:latin typeface="宋体" pitchFamily="2" charset="-122"/>
              </a:rPr>
              <a:t>    </a:t>
            </a:r>
            <a:r>
              <a:rPr lang="zh-CN" altLang="en-US" sz="2000" b="1" dirty="0" smtClean="0">
                <a:latin typeface="宋体" pitchFamily="2" charset="-122"/>
              </a:rPr>
              <a:t>顺时针</a:t>
            </a:r>
            <a:r>
              <a:rPr lang="zh-CN" altLang="en-US" sz="2000" b="1" dirty="0">
                <a:latin typeface="宋体" pitchFamily="2" charset="-122"/>
              </a:rPr>
              <a:t>旋转时旋入的螺纹是右旋螺纹；逆时针旋转时旋入的螺纹是左旋螺纹。 </a:t>
            </a:r>
            <a:endParaRPr lang="en-US" altLang="zh-CN" sz="2000" b="1" dirty="0">
              <a:latin typeface="宋体" pitchFamily="2" charset="-122"/>
            </a:endParaRPr>
          </a:p>
        </p:txBody>
      </p:sp>
      <p:pic>
        <p:nvPicPr>
          <p:cNvPr id="91138" name="图片 253958" descr="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076991"/>
            <a:ext cx="424815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图片 253959" descr="6-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463" y="3867150"/>
            <a:ext cx="4176712" cy="281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文本框 251906"/>
          <p:cNvSpPr txBox="1">
            <a:spLocks noChangeArrowheads="1"/>
          </p:cNvSpPr>
          <p:nvPr/>
        </p:nvSpPr>
        <p:spPr bwMode="auto">
          <a:xfrm>
            <a:off x="683345" y="1162451"/>
            <a:ext cx="78486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Bef>
                <a:spcPct val="50000"/>
              </a:spcBef>
            </a:pPr>
            <a:r>
              <a:rPr lang="zh-CN" altLang="en-US" sz="2000" b="1" dirty="0" smtClean="0">
                <a:latin typeface="Times New Roman" pitchFamily="18" charset="0"/>
              </a:rPr>
              <a:t>（</a:t>
            </a:r>
            <a:r>
              <a:rPr lang="en-US" altLang="zh-CN" sz="2000" b="1" dirty="0">
                <a:latin typeface="Times New Roman" pitchFamily="18" charset="0"/>
              </a:rPr>
              <a:t>1</a:t>
            </a:r>
            <a:r>
              <a:rPr lang="zh-CN" altLang="en-US" sz="2000" b="1" dirty="0">
                <a:latin typeface="Times New Roman" pitchFamily="18" charset="0"/>
              </a:rPr>
              <a:t>）螺纹的牙顶圆的投影用粗实线表示，牙底圆的投影用细实线表示，在螺杆的倒角或倒圆部分也应画出。在垂直于螺纹轴线的投影面的视图中，表示牙底圆的细实线只画</a:t>
            </a:r>
            <a:r>
              <a:rPr lang="en-US" altLang="zh-CN" sz="2000" b="1" dirty="0">
                <a:latin typeface="Times New Roman" pitchFamily="18" charset="0"/>
              </a:rPr>
              <a:t>3/4</a:t>
            </a:r>
            <a:r>
              <a:rPr lang="zh-CN" altLang="en-US" sz="2000" b="1" dirty="0">
                <a:latin typeface="Times New Roman" pitchFamily="18" charset="0"/>
              </a:rPr>
              <a:t>圈，此时，螺杆或螺纹孔上的倒角投影不应画出。</a:t>
            </a:r>
          </a:p>
          <a:p>
            <a:pPr algn="just">
              <a:spcBef>
                <a:spcPct val="50000"/>
              </a:spcBef>
            </a:pPr>
            <a:r>
              <a:rPr lang="zh-CN" altLang="en-US" sz="2000" b="1" dirty="0">
                <a:latin typeface="宋体" pitchFamily="2" charset="-122"/>
              </a:rPr>
              <a:t>（</a:t>
            </a:r>
            <a:r>
              <a:rPr lang="en-US" altLang="zh-CN" sz="2000" b="1" dirty="0">
                <a:latin typeface="宋体" pitchFamily="2" charset="-122"/>
              </a:rPr>
              <a:t>2</a:t>
            </a:r>
            <a:r>
              <a:rPr lang="zh-CN" altLang="en-US" sz="2000" b="1" dirty="0">
                <a:latin typeface="宋体" pitchFamily="2" charset="-122"/>
              </a:rPr>
              <a:t>）有效螺纹的终止界线（简称螺纹终止线）用粗实线表示。</a:t>
            </a:r>
          </a:p>
          <a:p>
            <a:pPr algn="just">
              <a:spcBef>
                <a:spcPct val="50000"/>
              </a:spcBef>
            </a:pPr>
            <a:r>
              <a:rPr lang="zh-CN" altLang="en-US" sz="2000" b="1" dirty="0">
                <a:latin typeface="宋体" pitchFamily="2" charset="-122"/>
              </a:rPr>
              <a:t>（</a:t>
            </a:r>
            <a:r>
              <a:rPr lang="en-US" altLang="zh-CN" sz="2000" b="1" dirty="0">
                <a:latin typeface="宋体" pitchFamily="2" charset="-122"/>
              </a:rPr>
              <a:t>3</a:t>
            </a:r>
            <a:r>
              <a:rPr lang="zh-CN" altLang="en-US" sz="2000" b="1" dirty="0">
                <a:latin typeface="宋体" pitchFamily="2" charset="-122"/>
              </a:rPr>
              <a:t>）螺纹尾部一般不必画出，当需要表示螺尾时，螺尾该部分用与轴线成</a:t>
            </a:r>
            <a:r>
              <a:rPr lang="en-US" altLang="zh-CN" sz="2000" b="1" dirty="0">
                <a:latin typeface="宋体" pitchFamily="2" charset="-122"/>
              </a:rPr>
              <a:t>30°</a:t>
            </a:r>
            <a:r>
              <a:rPr lang="zh-CN" altLang="en-US" sz="2000" b="1" dirty="0">
                <a:latin typeface="宋体" pitchFamily="2" charset="-122"/>
              </a:rPr>
              <a:t>的细实线画出。</a:t>
            </a:r>
            <a:endParaRPr lang="zh-CN" altLang="en-US" sz="2000" b="1" dirty="0">
              <a:latin typeface="Times New Roman" pitchFamily="18" charset="0"/>
            </a:endParaRPr>
          </a:p>
        </p:txBody>
      </p:sp>
      <p:pic>
        <p:nvPicPr>
          <p:cNvPr id="92162" name="图片 251907" descr="6-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589"/>
          <a:stretch/>
        </p:blipFill>
        <p:spPr bwMode="auto">
          <a:xfrm>
            <a:off x="756053" y="3932993"/>
            <a:ext cx="7883954" cy="240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矩形 251909"/>
          <p:cNvSpPr>
            <a:spLocks noChangeArrowheads="1"/>
          </p:cNvSpPr>
          <p:nvPr/>
        </p:nvSpPr>
        <p:spPr bwMode="auto">
          <a:xfrm>
            <a:off x="2728913" y="2590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
        <p:nvSpPr>
          <p:cNvPr id="3" name="矩形 2"/>
          <p:cNvSpPr/>
          <p:nvPr/>
        </p:nvSpPr>
        <p:spPr>
          <a:xfrm>
            <a:off x="707867" y="545584"/>
            <a:ext cx="5016117" cy="461665"/>
          </a:xfrm>
          <a:prstGeom prst="rect">
            <a:avLst/>
          </a:prstGeom>
        </p:spPr>
        <p:txBody>
          <a:bodyPr wrap="none">
            <a:spAutoFit/>
          </a:bodyPr>
          <a:lstStyle/>
          <a:p>
            <a:pPr marL="342900" lvl="0" indent="-342900" algn="just">
              <a:spcBef>
                <a:spcPct val="50000"/>
              </a:spcBef>
              <a:buFont typeface="Wingdings" pitchFamily="2" charset="2"/>
              <a:buChar char="Ø"/>
            </a:pPr>
            <a:r>
              <a:rPr lang="zh-CN" altLang="en-US" sz="2400" b="1" dirty="0" smtClean="0">
                <a:solidFill>
                  <a:srgbClr val="C00000"/>
                </a:solidFill>
                <a:latin typeface="黑体" pitchFamily="49" charset="-122"/>
                <a:ea typeface="黑体" pitchFamily="49" charset="-122"/>
              </a:rPr>
              <a:t>螺纹</a:t>
            </a:r>
            <a:r>
              <a:rPr lang="zh-CN" altLang="en-US" sz="2400" b="1" dirty="0">
                <a:solidFill>
                  <a:srgbClr val="C00000"/>
                </a:solidFill>
                <a:latin typeface="黑体" pitchFamily="49" charset="-122"/>
                <a:ea typeface="黑体" pitchFamily="49" charset="-122"/>
              </a:rPr>
              <a:t>的表示法</a:t>
            </a:r>
            <a:r>
              <a:rPr lang="zh-CN" altLang="en-US" sz="2000" b="1" dirty="0">
                <a:solidFill>
                  <a:srgbClr val="000000"/>
                </a:solidFill>
                <a:latin typeface="宋体" pitchFamily="2" charset="-122"/>
              </a:rPr>
              <a:t>（</a:t>
            </a:r>
            <a:r>
              <a:rPr lang="en-US" altLang="zh-CN" sz="2000" b="1" dirty="0">
                <a:solidFill>
                  <a:srgbClr val="3333CC"/>
                </a:solidFill>
                <a:latin typeface="宋体" pitchFamily="2" charset="-122"/>
              </a:rPr>
              <a:t>GB/T 4459</a:t>
            </a:r>
            <a:r>
              <a:rPr lang="en-US" altLang="zh-CN" sz="2000" b="1" dirty="0">
                <a:solidFill>
                  <a:srgbClr val="3333CC"/>
                </a:solidFill>
                <a:latin typeface="Times New Roman" pitchFamily="18" charset="0"/>
              </a:rPr>
              <a:t>.1—1995</a:t>
            </a:r>
            <a:r>
              <a:rPr lang="zh-CN" altLang="en-US" sz="2000" b="1" dirty="0">
                <a:solidFill>
                  <a:srgbClr val="000000"/>
                </a:solidFill>
                <a:latin typeface="Times New Roman" pitchFamily="18" charset="0"/>
              </a:rPr>
              <a:t>）</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104460" descr="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3068638"/>
            <a:ext cx="8056563"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文本框 104450"/>
          <p:cNvSpPr txBox="1">
            <a:spLocks noChangeArrowheads="1"/>
          </p:cNvSpPr>
          <p:nvPr/>
        </p:nvSpPr>
        <p:spPr bwMode="auto">
          <a:xfrm>
            <a:off x="-107935" y="1123950"/>
            <a:ext cx="4567238" cy="523220"/>
          </a:xfrm>
          <a:prstGeom prst="rect">
            <a:avLst/>
          </a:prstGeom>
          <a:noFill/>
          <a:ln>
            <a:noFill/>
          </a:ln>
          <a:effectLst>
            <a:prstShdw prst="shdw17" dist="17961" dir="2700000">
              <a:srgbClr val="928E6A"/>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t">
              <a:buClr>
                <a:schemeClr val="tx1"/>
              </a:buClr>
            </a:pPr>
            <a:r>
              <a:rPr lang="en-US" altLang="zh-CN" sz="2800" b="1" dirty="0" smtClean="0">
                <a:solidFill>
                  <a:srgbClr val="C00000"/>
                </a:solidFill>
                <a:latin typeface="隶书" pitchFamily="49" charset="-122"/>
                <a:ea typeface="隶书" pitchFamily="49" charset="-122"/>
              </a:rPr>
              <a:t>3.1 </a:t>
            </a:r>
            <a:r>
              <a:rPr lang="zh-CN" altLang="en-US" sz="2800" b="1" dirty="0" smtClean="0">
                <a:solidFill>
                  <a:srgbClr val="C00000"/>
                </a:solidFill>
                <a:latin typeface="黑体" pitchFamily="49" charset="-122"/>
                <a:ea typeface="黑体" pitchFamily="49" charset="-122"/>
              </a:rPr>
              <a:t>图纸幅面</a:t>
            </a:r>
            <a:r>
              <a:rPr lang="zh-CN" altLang="en-US" sz="2800" b="1" dirty="0">
                <a:solidFill>
                  <a:srgbClr val="C00000"/>
                </a:solidFill>
                <a:latin typeface="黑体" pitchFamily="49" charset="-122"/>
                <a:ea typeface="黑体" pitchFamily="49" charset="-122"/>
              </a:rPr>
              <a:t>和标题栏</a:t>
            </a:r>
          </a:p>
        </p:txBody>
      </p:sp>
      <p:sp>
        <p:nvSpPr>
          <p:cNvPr id="10243" name="Rectangle 4"/>
          <p:cNvSpPr>
            <a:spLocks noChangeArrowheads="1"/>
          </p:cNvSpPr>
          <p:nvPr/>
        </p:nvSpPr>
        <p:spPr bwMode="auto">
          <a:xfrm>
            <a:off x="466725" y="1701024"/>
            <a:ext cx="3313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342900" indent="-342900">
              <a:spcBef>
                <a:spcPct val="50000"/>
              </a:spcBef>
              <a:buFont typeface="Wingdings" pitchFamily="2" charset="2"/>
              <a:buChar char="l"/>
            </a:pPr>
            <a:r>
              <a:rPr lang="zh-CN" altLang="en-US" sz="2400" b="1" dirty="0">
                <a:solidFill>
                  <a:srgbClr val="3333CC"/>
                </a:solidFill>
                <a:latin typeface="宋体" pitchFamily="2" charset="-122"/>
              </a:rPr>
              <a:t>图纸幅面及图框</a:t>
            </a:r>
            <a:r>
              <a:rPr lang="zh-CN" altLang="en-US" sz="2400" b="1" dirty="0" smtClean="0">
                <a:solidFill>
                  <a:srgbClr val="3333CC"/>
                </a:solidFill>
                <a:latin typeface="宋体" pitchFamily="2" charset="-122"/>
              </a:rPr>
              <a:t>尺寸</a:t>
            </a:r>
            <a:endParaRPr lang="en-US" altLang="zh-CN" sz="2400" b="1" dirty="0">
              <a:solidFill>
                <a:srgbClr val="3333CC"/>
              </a:solidFill>
              <a:latin typeface="宋体" pitchFamily="2" charset="-122"/>
            </a:endParaRPr>
          </a:p>
        </p:txBody>
      </p:sp>
      <p:sp>
        <p:nvSpPr>
          <p:cNvPr id="10244" name="文本框 104453"/>
          <p:cNvSpPr txBox="1">
            <a:spLocks noChangeArrowheads="1"/>
          </p:cNvSpPr>
          <p:nvPr/>
        </p:nvSpPr>
        <p:spPr bwMode="auto">
          <a:xfrm>
            <a:off x="323850" y="2174875"/>
            <a:ext cx="8569325" cy="822325"/>
          </a:xfrm>
          <a:prstGeom prst="rect">
            <a:avLst/>
          </a:prstGeom>
          <a:noFill/>
          <a:ln>
            <a:noFill/>
          </a:ln>
          <a:effectLst>
            <a:prstShdw prst="shdw17" dist="17961" dir="2700000">
              <a:srgbClr val="928E6A"/>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400" b="1" dirty="0">
                <a:solidFill>
                  <a:srgbClr val="000000"/>
                </a:solidFill>
                <a:latin typeface="楷体_GB2312" pitchFamily="49" charset="-122"/>
                <a:ea typeface="楷体_GB2312" pitchFamily="49" charset="-122"/>
              </a:rPr>
              <a:t>  </a:t>
            </a:r>
            <a:r>
              <a:rPr lang="zh-CN" altLang="en-US" sz="2400" b="1" dirty="0">
                <a:solidFill>
                  <a:srgbClr val="000000"/>
                </a:solidFill>
                <a:latin typeface="楷体_GB2312" pitchFamily="49" charset="-122"/>
                <a:ea typeface="楷体_GB2312" pitchFamily="49" charset="-122"/>
              </a:rPr>
              <a:t>图纸幅面简称图幅或幅面，是指图纸面积规格的大小。绘制图样时，应优先采用规定的基本幅面和图框尺寸。</a:t>
            </a:r>
            <a:endParaRPr lang="en-US" altLang="zh-CN" sz="2400" b="1" dirty="0">
              <a:solidFill>
                <a:srgbClr val="000000"/>
              </a:solidFill>
              <a:latin typeface="楷体_GB2312" pitchFamily="49" charset="-122"/>
              <a:ea typeface="楷体_GB2312" pitchFamily="49" charset="-122"/>
            </a:endParaRPr>
          </a:p>
        </p:txBody>
      </p:sp>
      <p:sp>
        <p:nvSpPr>
          <p:cNvPr id="10245" name="文本框 104454"/>
          <p:cNvSpPr txBox="1">
            <a:spLocks noChangeArrowheads="1"/>
          </p:cNvSpPr>
          <p:nvPr/>
        </p:nvSpPr>
        <p:spPr bwMode="auto">
          <a:xfrm>
            <a:off x="396875" y="5127625"/>
            <a:ext cx="8496300" cy="822325"/>
          </a:xfrm>
          <a:prstGeom prst="rect">
            <a:avLst/>
          </a:prstGeom>
          <a:noFill/>
          <a:ln>
            <a:noFill/>
          </a:ln>
          <a:effectLst>
            <a:prstShdw prst="shdw17" dist="17961" dir="2700000">
              <a:srgbClr val="928E6A"/>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t">
              <a:spcBef>
                <a:spcPct val="50000"/>
              </a:spcBef>
            </a:pPr>
            <a:r>
              <a:rPr lang="en-US" altLang="zh-CN" sz="2400" b="1">
                <a:solidFill>
                  <a:srgbClr val="000000"/>
                </a:solidFill>
                <a:latin typeface="楷体_GB2312" pitchFamily="49" charset="-122"/>
                <a:ea typeface="楷体_GB2312" pitchFamily="49" charset="-122"/>
              </a:rPr>
              <a:t>  </a:t>
            </a:r>
            <a:r>
              <a:rPr lang="zh-CN" altLang="en-US" sz="2400" b="1">
                <a:solidFill>
                  <a:srgbClr val="000000"/>
                </a:solidFill>
                <a:latin typeface="楷体_GB2312" pitchFamily="49" charset="-122"/>
                <a:ea typeface="楷体_GB2312" pitchFamily="49" charset="-122"/>
              </a:rPr>
              <a:t>在图纸上必须用粗实线画出图框，其格式分为留装订边和不留装订边两种，但同一产品的图样只能采用其中一种格式。 </a:t>
            </a:r>
            <a:endParaRPr lang="en-US" altLang="zh-CN" sz="2400" b="1">
              <a:solidFill>
                <a:srgbClr val="000000"/>
              </a:solidFill>
              <a:latin typeface="楷体_GB2312" pitchFamily="49" charset="-122"/>
              <a:ea typeface="楷体_GB2312" pitchFamily="49" charset="-122"/>
            </a:endParaRPr>
          </a:p>
        </p:txBody>
      </p:sp>
      <p:sp>
        <p:nvSpPr>
          <p:cNvPr id="104458" name="动作按钮: 自定义 104457">
            <a:hlinkClick r:id="rId3" action="ppaction://hlinksldjump"/>
          </p:cNvPr>
          <p:cNvSpPr/>
          <p:nvPr/>
        </p:nvSpPr>
        <p:spPr>
          <a:xfrm>
            <a:off x="7993063" y="3068638"/>
            <a:ext cx="1079500" cy="431800"/>
          </a:xfrm>
          <a:prstGeom prst="actionButtonBlank">
            <a:avLst/>
          </a:prstGeom>
          <a:gradFill rotWithShape="0">
            <a:gsLst>
              <a:gs pos="0">
                <a:srgbClr val="F4ECB0">
                  <a:gamma/>
                  <a:shade val="46275"/>
                  <a:invGamma/>
                </a:srgbClr>
              </a:gs>
              <a:gs pos="50000">
                <a:srgbClr val="F4ECB0"/>
              </a:gs>
              <a:gs pos="100000">
                <a:srgbClr val="F4ECB0">
                  <a:gamma/>
                  <a:shade val="46275"/>
                  <a:invGamma/>
                </a:srgbClr>
              </a:gs>
            </a:gsLst>
            <a:lin ang="5400000" scaled="1"/>
            <a:tileRect/>
          </a:gradFill>
          <a:ln w="9525">
            <a:noFill/>
          </a:ln>
          <a:effectLst>
            <a:prstShdw prst="shdw17" dist="17961" dir="2699999">
              <a:srgbClr val="F4ECB0">
                <a:gamma/>
                <a:shade val="60000"/>
                <a:invGamma/>
              </a:srgbClr>
            </a:prstShdw>
          </a:effectLst>
        </p:spPr>
        <p:txBody>
          <a:bodyPr wrap="none" anchor="ctr"/>
          <a:lstStyle/>
          <a:p>
            <a:pPr algn="ctr" fontAlgn="t">
              <a:buClr>
                <a:schemeClr val="tx1"/>
              </a:buClr>
            </a:pPr>
            <a:r>
              <a:rPr lang="zh-CN" altLang="en-US" sz="2400" b="1">
                <a:solidFill>
                  <a:srgbClr val="3333FF"/>
                </a:solidFill>
                <a:effectLst>
                  <a:outerShdw blurRad="38100" dist="38100" dir="2700000" algn="tl">
                    <a:srgbClr val="000000"/>
                  </a:outerShdw>
                </a:effectLst>
                <a:latin typeface="Times New Roman" pitchFamily="18" charset="0"/>
                <a:ea typeface="楷体_GB2312" pitchFamily="49" charset="-122"/>
              </a:rPr>
              <a:t>图例</a:t>
            </a:r>
          </a:p>
        </p:txBody>
      </p:sp>
      <p:sp>
        <p:nvSpPr>
          <p:cNvPr id="104459" name="动作按钮: 自定义 104458">
            <a:hlinkClick r:id="rId4" action="ppaction://hlinksldjump"/>
          </p:cNvPr>
          <p:cNvSpPr/>
          <p:nvPr/>
        </p:nvSpPr>
        <p:spPr>
          <a:xfrm>
            <a:off x="3925888" y="6092825"/>
            <a:ext cx="1079500" cy="431800"/>
          </a:xfrm>
          <a:prstGeom prst="actionButtonBlank">
            <a:avLst/>
          </a:prstGeom>
          <a:gradFill rotWithShape="0">
            <a:gsLst>
              <a:gs pos="0">
                <a:srgbClr val="F4ECB0">
                  <a:gamma/>
                  <a:shade val="46275"/>
                  <a:invGamma/>
                </a:srgbClr>
              </a:gs>
              <a:gs pos="50000">
                <a:srgbClr val="F4ECB0"/>
              </a:gs>
              <a:gs pos="100000">
                <a:srgbClr val="F4ECB0">
                  <a:gamma/>
                  <a:shade val="46275"/>
                  <a:invGamma/>
                </a:srgbClr>
              </a:gs>
            </a:gsLst>
            <a:lin ang="5400000" scaled="1"/>
            <a:tileRect/>
          </a:gradFill>
          <a:ln w="9525">
            <a:noFill/>
          </a:ln>
          <a:effectLst>
            <a:prstShdw prst="shdw17" dist="17961" dir="2699999">
              <a:srgbClr val="F4ECB0">
                <a:gamma/>
                <a:shade val="60000"/>
                <a:invGamma/>
              </a:srgbClr>
            </a:prstShdw>
          </a:effectLst>
        </p:spPr>
        <p:txBody>
          <a:bodyPr wrap="none" anchor="ctr"/>
          <a:lstStyle/>
          <a:p>
            <a:pPr algn="ctr" fontAlgn="t">
              <a:buClr>
                <a:schemeClr val="tx1"/>
              </a:buClr>
            </a:pPr>
            <a:r>
              <a:rPr lang="zh-CN" altLang="en-US" sz="2400" b="1">
                <a:solidFill>
                  <a:srgbClr val="3333FF"/>
                </a:solidFill>
                <a:effectLst>
                  <a:outerShdw blurRad="38100" dist="38100" dir="2700000" algn="tl">
                    <a:srgbClr val="000000"/>
                  </a:outerShdw>
                </a:effectLst>
                <a:latin typeface="Times New Roman" pitchFamily="18" charset="0"/>
                <a:ea typeface="楷体_GB2312" pitchFamily="49" charset="-122"/>
              </a:rPr>
              <a:t>图例</a:t>
            </a:r>
          </a:p>
        </p:txBody>
      </p:sp>
      <p:sp>
        <p:nvSpPr>
          <p:cNvPr id="10248" name="标题 104459"/>
          <p:cNvSpPr>
            <a:spLocks noGrp="1" noChangeArrowheads="1"/>
          </p:cNvSpPr>
          <p:nvPr>
            <p:ph type="title"/>
          </p:nvPr>
        </p:nvSpPr>
        <p:spPr>
          <a:xfrm>
            <a:off x="149224" y="333375"/>
            <a:ext cx="5078601" cy="682625"/>
          </a:xfrm>
        </p:spPr>
        <p:txBody>
          <a:bodyPr/>
          <a:lstStyle/>
          <a:p>
            <a:pPr algn="just" eaLnBrk="1" hangingPunct="1"/>
            <a:r>
              <a:rPr lang="en-US" altLang="zh-CN" sz="3200" b="1" dirty="0" smtClean="0">
                <a:solidFill>
                  <a:schemeClr val="tx1"/>
                </a:solidFill>
                <a:latin typeface="黑体" pitchFamily="49" charset="-122"/>
                <a:ea typeface="黑体" pitchFamily="49" charset="-122"/>
              </a:rPr>
              <a:t>3.</a:t>
            </a:r>
            <a:r>
              <a:rPr lang="zh-CN" altLang="en-US" sz="3200" b="1" dirty="0" smtClean="0">
                <a:solidFill>
                  <a:schemeClr val="tx1"/>
                </a:solidFill>
                <a:latin typeface="黑体" pitchFamily="49" charset="-122"/>
                <a:ea typeface="黑体" pitchFamily="49" charset="-122"/>
              </a:rPr>
              <a:t>机械图纸的基本规定</a:t>
            </a:r>
          </a:p>
        </p:txBody>
      </p:sp>
      <p:sp>
        <p:nvSpPr>
          <p:cNvPr id="10"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一、基础知识介绍</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4458"/>
                                        </p:tgtEl>
                                        <p:attrNameLst>
                                          <p:attrName>style.visibility</p:attrName>
                                        </p:attrNameLst>
                                      </p:cBhvr>
                                      <p:to>
                                        <p:strVal val="visible"/>
                                      </p:to>
                                    </p:set>
                                  </p:childTnLst>
                                </p:cTn>
                              </p:par>
                            </p:childTnLst>
                          </p:cTn>
                        </p:par>
                        <p:par>
                          <p:cTn id="7" fill="hold" nodeType="afterGroup">
                            <p:stCondLst>
                              <p:cond delay="1"/>
                            </p:stCondLst>
                            <p:childTnLst>
                              <p:par>
                                <p:cTn id="8" presetID="1" presetClass="entr" presetSubtype="0" fill="hold" grpId="0" nodeType="afterEffect">
                                  <p:stCondLst>
                                    <p:cond delay="0"/>
                                  </p:stCondLst>
                                  <p:childTnLst>
                                    <p:set>
                                      <p:cBhvr>
                                        <p:cTn id="9" dur="1" fill="hold">
                                          <p:stCondLst>
                                            <p:cond delay="0"/>
                                          </p:stCondLst>
                                        </p:cTn>
                                        <p:tgtEl>
                                          <p:spTgt spid="104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8" grpId="0" bldLvl="0" animBg="1"/>
      <p:bldP spid="104459" grpId="0" bldLvl="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文本框 252929"/>
          <p:cNvSpPr txBox="1">
            <a:spLocks noChangeArrowheads="1"/>
          </p:cNvSpPr>
          <p:nvPr/>
        </p:nvSpPr>
        <p:spPr bwMode="auto">
          <a:xfrm>
            <a:off x="684406" y="2668895"/>
            <a:ext cx="68391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lang="zh-CN" altLang="en-US" sz="2000" b="1" dirty="0">
                <a:latin typeface="宋体" pitchFamily="2" charset="-122"/>
              </a:rPr>
              <a:t>（</a:t>
            </a:r>
            <a:r>
              <a:rPr lang="en-US" altLang="zh-CN" sz="2000" b="1" dirty="0">
                <a:latin typeface="宋体" pitchFamily="2" charset="-122"/>
              </a:rPr>
              <a:t>5</a:t>
            </a:r>
            <a:r>
              <a:rPr lang="zh-CN" altLang="en-US" sz="2000" b="1" dirty="0">
                <a:latin typeface="宋体" pitchFamily="2" charset="-122"/>
              </a:rPr>
              <a:t>）当需要表示螺纹牙型时，可按下</a:t>
            </a:r>
            <a:r>
              <a:rPr lang="zh-CN" altLang="en-US" sz="2000" b="1" dirty="0" smtClean="0">
                <a:latin typeface="宋体" pitchFamily="2" charset="-122"/>
              </a:rPr>
              <a:t>图形式</a:t>
            </a:r>
            <a:r>
              <a:rPr lang="zh-CN" altLang="en-US" sz="2000" b="1" dirty="0">
                <a:latin typeface="宋体" pitchFamily="2" charset="-122"/>
              </a:rPr>
              <a:t>绘制。</a:t>
            </a:r>
            <a:endParaRPr lang="zh-CN" altLang="en-US" sz="2000" b="1" dirty="0">
              <a:latin typeface="Times New Roman" pitchFamily="18" charset="0"/>
            </a:endParaRPr>
          </a:p>
        </p:txBody>
      </p:sp>
      <p:pic>
        <p:nvPicPr>
          <p:cNvPr id="93186" name="图片 252930" descr="6-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797" b="8535"/>
          <a:stretch/>
        </p:blipFill>
        <p:spPr bwMode="auto">
          <a:xfrm>
            <a:off x="1476043" y="3056266"/>
            <a:ext cx="6193170" cy="1452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文本框 252931"/>
          <p:cNvSpPr txBox="1">
            <a:spLocks noChangeArrowheads="1"/>
          </p:cNvSpPr>
          <p:nvPr/>
        </p:nvSpPr>
        <p:spPr bwMode="auto">
          <a:xfrm>
            <a:off x="683345" y="4587625"/>
            <a:ext cx="7848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Bef>
                <a:spcPct val="50000"/>
              </a:spcBef>
            </a:pPr>
            <a:r>
              <a:rPr lang="zh-CN" altLang="en-US" sz="2000" b="1" dirty="0">
                <a:latin typeface="宋体" pitchFamily="2" charset="-122"/>
              </a:rPr>
              <a:t>（</a:t>
            </a:r>
            <a:r>
              <a:rPr lang="en-US" altLang="zh-CN" sz="2000" b="1" dirty="0">
                <a:latin typeface="宋体" pitchFamily="2" charset="-122"/>
              </a:rPr>
              <a:t>6</a:t>
            </a:r>
            <a:r>
              <a:rPr lang="zh-CN" altLang="en-US" sz="2000" b="1" dirty="0">
                <a:latin typeface="宋体" pitchFamily="2" charset="-122"/>
              </a:rPr>
              <a:t>）以剖视图表示内外螺纹的连接时，其旋合部分按外螺纹的画法绘制，其余部分仍按各自的画法表示。</a:t>
            </a:r>
            <a:r>
              <a:rPr lang="en-US" altLang="zh-CN" sz="2000" b="1" dirty="0">
                <a:latin typeface="宋体" pitchFamily="2" charset="-122"/>
              </a:rPr>
              <a:t> </a:t>
            </a:r>
          </a:p>
        </p:txBody>
      </p:sp>
      <p:pic>
        <p:nvPicPr>
          <p:cNvPr id="93188" name="图片 252932" descr="6-11-1"/>
          <p:cNvPicPr>
            <a:picLocks noChangeAspect="1" noChangeArrowheads="1"/>
          </p:cNvPicPr>
          <p:nvPr/>
        </p:nvPicPr>
        <p:blipFill rotWithShape="1">
          <a:blip r:embed="rId3">
            <a:extLst>
              <a:ext uri="{28A0092B-C50C-407E-A947-70E740481C1C}">
                <a14:useLocalDpi xmlns:a14="http://schemas.microsoft.com/office/drawing/2010/main" val="0"/>
              </a:ext>
            </a:extLst>
          </a:blip>
          <a:srcRect t="12524" b="5780"/>
          <a:stretch/>
        </p:blipFill>
        <p:spPr bwMode="auto">
          <a:xfrm>
            <a:off x="1476043" y="5322755"/>
            <a:ext cx="3671887"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文本框 252934"/>
          <p:cNvSpPr txBox="1">
            <a:spLocks noChangeArrowheads="1"/>
          </p:cNvSpPr>
          <p:nvPr/>
        </p:nvSpPr>
        <p:spPr bwMode="auto">
          <a:xfrm>
            <a:off x="686382" y="620713"/>
            <a:ext cx="5181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000" b="1" dirty="0">
                <a:latin typeface="Times New Roman" pitchFamily="18" charset="0"/>
              </a:rPr>
              <a:t>（</a:t>
            </a:r>
            <a:r>
              <a:rPr lang="en-US" altLang="zh-CN" sz="2000" b="1" dirty="0">
                <a:latin typeface="Times New Roman" pitchFamily="18" charset="0"/>
              </a:rPr>
              <a:t>4</a:t>
            </a:r>
            <a:r>
              <a:rPr lang="zh-CN" altLang="en-US" sz="2000" b="1" dirty="0">
                <a:latin typeface="Times New Roman" pitchFamily="18" charset="0"/>
              </a:rPr>
              <a:t>）</a:t>
            </a:r>
            <a:r>
              <a:rPr lang="zh-CN" altLang="en-US" sz="2000" b="1" dirty="0">
                <a:latin typeface="宋体" pitchFamily="2" charset="-122"/>
              </a:rPr>
              <a:t>不可见螺纹的所有图线用虚线绘制。</a:t>
            </a:r>
            <a:r>
              <a:rPr lang="zh-CN" altLang="en-US" sz="2000" b="1" dirty="0">
                <a:latin typeface="Times New Roman" pitchFamily="18" charset="0"/>
              </a:rPr>
              <a:t> </a:t>
            </a:r>
            <a:endParaRPr lang="en-US" altLang="zh-CN" sz="2000" b="1" dirty="0">
              <a:latin typeface="Times New Roman" pitchFamily="18" charset="0"/>
            </a:endParaRPr>
          </a:p>
        </p:txBody>
      </p:sp>
      <p:pic>
        <p:nvPicPr>
          <p:cNvPr id="93190" name="图片 252935" descr="6-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6043" y="1013075"/>
            <a:ext cx="3254181" cy="147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文本框 256001"/>
          <p:cNvSpPr txBox="1">
            <a:spLocks noChangeArrowheads="1"/>
          </p:cNvSpPr>
          <p:nvPr/>
        </p:nvSpPr>
        <p:spPr bwMode="auto">
          <a:xfrm>
            <a:off x="1047541" y="1701024"/>
            <a:ext cx="7412405"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lang="zh-CN" altLang="en-US" sz="2000" b="1" dirty="0" smtClean="0">
                <a:latin typeface="宋体" pitchFamily="2" charset="-122"/>
              </a:rPr>
              <a:t>  螺纹</a:t>
            </a:r>
            <a:r>
              <a:rPr lang="zh-CN" altLang="en-US" sz="2000" b="1" dirty="0">
                <a:latin typeface="宋体" pitchFamily="2" charset="-122"/>
              </a:rPr>
              <a:t>采用规定画法后，为区别各种不同的螺纹，必须在图上进行螺纹标注。</a:t>
            </a:r>
            <a:endParaRPr lang="zh-CN" altLang="en-US" sz="2000" b="1" dirty="0">
              <a:latin typeface="Times New Roman" pitchFamily="18" charset="0"/>
            </a:endParaRPr>
          </a:p>
          <a:p>
            <a:pPr marL="177800" indent="-177800" algn="just">
              <a:spcBef>
                <a:spcPct val="50000"/>
              </a:spcBef>
              <a:buFont typeface="Arial" pitchFamily="34" charset="0"/>
              <a:buChar char="•"/>
            </a:pPr>
            <a:r>
              <a:rPr lang="zh-CN" altLang="en-US" sz="2400" b="1" dirty="0" smtClean="0">
                <a:solidFill>
                  <a:srgbClr val="3333CC"/>
                </a:solidFill>
                <a:latin typeface="宋体" pitchFamily="2" charset="-122"/>
              </a:rPr>
              <a:t>螺纹</a:t>
            </a:r>
            <a:r>
              <a:rPr lang="zh-CN" altLang="en-US" sz="2400" b="1" dirty="0">
                <a:solidFill>
                  <a:srgbClr val="3333CC"/>
                </a:solidFill>
                <a:latin typeface="宋体" pitchFamily="2" charset="-122"/>
              </a:rPr>
              <a:t>的标记</a:t>
            </a:r>
            <a:endParaRPr lang="zh-CN" altLang="en-US" sz="2400" b="1" dirty="0">
              <a:solidFill>
                <a:srgbClr val="3333CC"/>
              </a:solidFill>
              <a:latin typeface="Times New Roman" pitchFamily="18" charset="0"/>
            </a:endParaRPr>
          </a:p>
          <a:p>
            <a:pPr algn="just">
              <a:spcBef>
                <a:spcPct val="50000"/>
              </a:spcBef>
            </a:pPr>
            <a:r>
              <a:rPr lang="zh-CN" altLang="en-US" sz="2000" b="1" dirty="0" smtClean="0">
                <a:latin typeface="宋体" pitchFamily="2" charset="-122"/>
              </a:rPr>
              <a:t>  由</a:t>
            </a:r>
            <a:r>
              <a:rPr lang="zh-CN" altLang="en-US" sz="2000" b="1" dirty="0">
                <a:latin typeface="宋体" pitchFamily="2" charset="-122"/>
              </a:rPr>
              <a:t>三部分组成，即</a:t>
            </a:r>
            <a:r>
              <a:rPr lang="zh-CN" altLang="en-US" sz="2000" b="1" dirty="0">
                <a:solidFill>
                  <a:srgbClr val="C00000"/>
                </a:solidFill>
                <a:latin typeface="宋体" pitchFamily="2" charset="-122"/>
              </a:rPr>
              <a:t>螺纹代号，公差带代号和旋合长度代号</a:t>
            </a:r>
            <a:r>
              <a:rPr lang="zh-CN" altLang="en-US" sz="2000" b="1" dirty="0">
                <a:latin typeface="宋体" pitchFamily="2" charset="-122"/>
              </a:rPr>
              <a:t>。每部分用横线隔开</a:t>
            </a:r>
            <a:r>
              <a:rPr lang="zh-CN" altLang="en-US" sz="2000" b="1" dirty="0" smtClean="0">
                <a:latin typeface="宋体" pitchFamily="2" charset="-122"/>
              </a:rPr>
              <a:t>。</a:t>
            </a:r>
            <a:endParaRPr lang="en-US" altLang="zh-CN" sz="2000" b="1" dirty="0" smtClean="0">
              <a:latin typeface="宋体" pitchFamily="2" charset="-122"/>
            </a:endParaRPr>
          </a:p>
          <a:p>
            <a:pPr algn="just">
              <a:spcBef>
                <a:spcPct val="50000"/>
              </a:spcBef>
            </a:pPr>
            <a:r>
              <a:rPr lang="en-US" altLang="zh-CN" sz="2000" b="1" dirty="0">
                <a:latin typeface="宋体" pitchFamily="2" charset="-122"/>
              </a:rPr>
              <a:t> </a:t>
            </a:r>
            <a:r>
              <a:rPr lang="en-US" altLang="zh-CN" sz="2000" b="1" dirty="0" smtClean="0">
                <a:latin typeface="宋体" pitchFamily="2" charset="-122"/>
              </a:rPr>
              <a:t> </a:t>
            </a:r>
            <a:r>
              <a:rPr lang="zh-CN" altLang="en-US" sz="2000" b="1" dirty="0" smtClean="0">
                <a:latin typeface="宋体" pitchFamily="2" charset="-122"/>
              </a:rPr>
              <a:t>其中</a:t>
            </a:r>
            <a:r>
              <a:rPr lang="zh-CN" altLang="en-US" sz="2000" b="1" dirty="0">
                <a:latin typeface="宋体" pitchFamily="2" charset="-122"/>
              </a:rPr>
              <a:t>螺纹代号又包括特征代号，公称直径、螺距和旋向</a:t>
            </a:r>
            <a:r>
              <a:rPr lang="zh-CN" altLang="en-US" sz="2000" b="1" dirty="0" smtClean="0">
                <a:latin typeface="宋体" pitchFamily="2" charset="-122"/>
              </a:rPr>
              <a:t>。</a:t>
            </a:r>
            <a:endParaRPr lang="en-US" altLang="zh-CN" sz="2000" b="1" dirty="0" smtClean="0">
              <a:latin typeface="宋体" pitchFamily="2" charset="-122"/>
            </a:endParaRPr>
          </a:p>
          <a:p>
            <a:pPr algn="just">
              <a:spcBef>
                <a:spcPct val="50000"/>
              </a:spcBef>
            </a:pPr>
            <a:r>
              <a:rPr lang="en-US" altLang="zh-CN" sz="2000" b="1" dirty="0">
                <a:latin typeface="宋体" pitchFamily="2" charset="-122"/>
              </a:rPr>
              <a:t> </a:t>
            </a:r>
            <a:r>
              <a:rPr lang="en-US" altLang="zh-CN" sz="2000" b="1" dirty="0" smtClean="0">
                <a:latin typeface="宋体" pitchFamily="2" charset="-122"/>
              </a:rPr>
              <a:t> </a:t>
            </a:r>
            <a:r>
              <a:rPr lang="zh-CN" altLang="en-US" sz="2000" b="1" dirty="0" smtClean="0">
                <a:latin typeface="宋体" pitchFamily="2" charset="-122"/>
              </a:rPr>
              <a:t>标记</a:t>
            </a:r>
            <a:r>
              <a:rPr lang="zh-CN" altLang="en-US" sz="2000" b="1" dirty="0">
                <a:latin typeface="宋体" pitchFamily="2" charset="-122"/>
              </a:rPr>
              <a:t>格式</a:t>
            </a:r>
            <a:r>
              <a:rPr lang="zh-CN" altLang="en-US" sz="2000" b="1" dirty="0" smtClean="0">
                <a:latin typeface="宋体" pitchFamily="2" charset="-122"/>
              </a:rPr>
              <a:t>为</a:t>
            </a:r>
            <a:r>
              <a:rPr lang="en-US" altLang="zh-CN" sz="2000" b="1" dirty="0" smtClean="0">
                <a:latin typeface="宋体" pitchFamily="2" charset="-122"/>
              </a:rPr>
              <a:t>:</a:t>
            </a:r>
            <a:endParaRPr lang="zh-CN" altLang="en-US" sz="2000" b="1" dirty="0">
              <a:solidFill>
                <a:srgbClr val="FF0000"/>
              </a:solidFill>
              <a:latin typeface="宋体" pitchFamily="2" charset="-122"/>
            </a:endParaRPr>
          </a:p>
          <a:p>
            <a:pPr algn="just">
              <a:spcBef>
                <a:spcPct val="50000"/>
              </a:spcBef>
            </a:pPr>
            <a:r>
              <a:rPr lang="zh-CN" altLang="en-US" sz="2000" b="1" dirty="0" smtClean="0">
                <a:latin typeface="宋体" pitchFamily="2" charset="-122"/>
              </a:rPr>
              <a:t>    </a:t>
            </a:r>
            <a:r>
              <a:rPr lang="zh-CN" altLang="en-US" sz="2000" b="1" dirty="0" smtClean="0">
                <a:solidFill>
                  <a:srgbClr val="C00000"/>
                </a:solidFill>
                <a:latin typeface="宋体" pitchFamily="2" charset="-122"/>
              </a:rPr>
              <a:t>特</a:t>
            </a:r>
            <a:r>
              <a:rPr lang="zh-CN" altLang="en-US" sz="2000" b="1" dirty="0" smtClean="0">
                <a:solidFill>
                  <a:srgbClr val="C00000"/>
                </a:solidFill>
                <a:latin typeface="Times New Roman" pitchFamily="18" charset="0"/>
              </a:rPr>
              <a:t>征</a:t>
            </a:r>
            <a:r>
              <a:rPr lang="zh-CN" altLang="en-US" sz="2000" b="1" dirty="0">
                <a:solidFill>
                  <a:srgbClr val="C00000"/>
                </a:solidFill>
                <a:latin typeface="Times New Roman" pitchFamily="18" charset="0"/>
              </a:rPr>
              <a:t>代号 公称直径</a:t>
            </a:r>
            <a:r>
              <a:rPr lang="en-US" altLang="zh-CN" sz="2000" b="1" dirty="0">
                <a:solidFill>
                  <a:srgbClr val="C00000"/>
                </a:solidFill>
                <a:latin typeface="宋体" pitchFamily="2" charset="-122"/>
              </a:rPr>
              <a:t>×</a:t>
            </a:r>
            <a:r>
              <a:rPr lang="zh-CN" altLang="en-US" sz="2000" b="1" dirty="0">
                <a:solidFill>
                  <a:srgbClr val="C00000"/>
                </a:solidFill>
                <a:latin typeface="宋体" pitchFamily="2" charset="-122"/>
              </a:rPr>
              <a:t>导程（</a:t>
            </a:r>
            <a:r>
              <a:rPr lang="en-US" altLang="zh-CN" sz="2000" b="1" dirty="0">
                <a:solidFill>
                  <a:srgbClr val="C00000"/>
                </a:solidFill>
                <a:latin typeface="宋体" pitchFamily="2" charset="-122"/>
              </a:rPr>
              <a:t>P</a:t>
            </a:r>
            <a:r>
              <a:rPr lang="zh-CN" altLang="en-US" sz="2000" b="1" dirty="0">
                <a:solidFill>
                  <a:srgbClr val="C00000"/>
                </a:solidFill>
                <a:latin typeface="Times New Roman" pitchFamily="18" charset="0"/>
              </a:rPr>
              <a:t>螺距）旋向</a:t>
            </a:r>
            <a:r>
              <a:rPr lang="en-US" altLang="zh-CN" sz="2000" b="1" dirty="0">
                <a:solidFill>
                  <a:srgbClr val="C00000"/>
                </a:solidFill>
                <a:latin typeface="Times New Roman" pitchFamily="18" charset="0"/>
              </a:rPr>
              <a:t>—</a:t>
            </a:r>
            <a:r>
              <a:rPr lang="zh-CN" altLang="en-US" sz="2000" b="1" dirty="0">
                <a:solidFill>
                  <a:srgbClr val="C00000"/>
                </a:solidFill>
                <a:latin typeface="Times New Roman" pitchFamily="18" charset="0"/>
              </a:rPr>
              <a:t>公差带代号</a:t>
            </a:r>
            <a:r>
              <a:rPr lang="en-US" altLang="zh-CN" sz="2000" b="1" dirty="0">
                <a:solidFill>
                  <a:srgbClr val="C00000"/>
                </a:solidFill>
                <a:latin typeface="Times New Roman" pitchFamily="18" charset="0"/>
              </a:rPr>
              <a:t>—</a:t>
            </a:r>
            <a:r>
              <a:rPr lang="zh-CN" altLang="en-US" sz="2000" b="1" dirty="0">
                <a:solidFill>
                  <a:srgbClr val="C00000"/>
                </a:solidFill>
                <a:latin typeface="Times New Roman" pitchFamily="18" charset="0"/>
              </a:rPr>
              <a:t>旋合长度代号</a:t>
            </a:r>
          </a:p>
          <a:p>
            <a:pPr algn="just">
              <a:spcBef>
                <a:spcPct val="50000"/>
              </a:spcBef>
            </a:pPr>
            <a:r>
              <a:rPr lang="zh-CN" altLang="en-US" sz="2000" b="1" dirty="0" smtClean="0">
                <a:latin typeface="Times New Roman" pitchFamily="18" charset="0"/>
              </a:rPr>
              <a:t>        单线螺纹</a:t>
            </a:r>
            <a:r>
              <a:rPr lang="zh-CN" altLang="en-US" sz="2000" b="1" dirty="0">
                <a:latin typeface="Times New Roman" pitchFamily="18" charset="0"/>
              </a:rPr>
              <a:t>导程与螺距相同，则</a:t>
            </a:r>
            <a:r>
              <a:rPr lang="zh-CN" altLang="en-US" sz="2000" b="1" dirty="0">
                <a:latin typeface="宋体" pitchFamily="2" charset="-122"/>
              </a:rPr>
              <a:t>导程（</a:t>
            </a:r>
            <a:r>
              <a:rPr lang="en-US" altLang="zh-CN" sz="2000" b="1" dirty="0">
                <a:latin typeface="宋体" pitchFamily="2" charset="-122"/>
              </a:rPr>
              <a:t>P</a:t>
            </a:r>
            <a:r>
              <a:rPr lang="zh-CN" altLang="en-US" sz="2000" b="1" dirty="0">
                <a:latin typeface="Times New Roman" pitchFamily="18" charset="0"/>
              </a:rPr>
              <a:t>螺距）改为螺距。</a:t>
            </a:r>
            <a:endParaRPr lang="en-US" altLang="zh-CN" sz="2000" b="1" dirty="0">
              <a:latin typeface="Times New Roman" pitchFamily="18" charset="0"/>
            </a:endParaRPr>
          </a:p>
        </p:txBody>
      </p:sp>
      <p:sp>
        <p:nvSpPr>
          <p:cNvPr id="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
        <p:nvSpPr>
          <p:cNvPr id="2" name="矩形 1"/>
          <p:cNvSpPr/>
          <p:nvPr/>
        </p:nvSpPr>
        <p:spPr>
          <a:xfrm>
            <a:off x="731293" y="1095361"/>
            <a:ext cx="3624710" cy="461665"/>
          </a:xfrm>
          <a:prstGeom prst="rect">
            <a:avLst/>
          </a:prstGeom>
        </p:spPr>
        <p:txBody>
          <a:bodyPr wrap="none">
            <a:spAutoFit/>
          </a:bodyPr>
          <a:lstStyle/>
          <a:p>
            <a:pPr marL="342900" indent="-342900" algn="just">
              <a:spcBef>
                <a:spcPct val="50000"/>
              </a:spcBef>
              <a:buFont typeface="Wingdings" pitchFamily="2" charset="2"/>
              <a:buChar char="Ø"/>
            </a:pPr>
            <a:r>
              <a:rPr lang="zh-CN" altLang="en-US" sz="2400" b="1" dirty="0" smtClean="0">
                <a:solidFill>
                  <a:srgbClr val="C00000"/>
                </a:solidFill>
                <a:latin typeface="黑体" pitchFamily="49" charset="-122"/>
                <a:ea typeface="黑体" pitchFamily="49" charset="-122"/>
              </a:rPr>
              <a:t>螺纹</a:t>
            </a:r>
            <a:r>
              <a:rPr lang="zh-CN" altLang="en-US" sz="2400" b="1" dirty="0">
                <a:solidFill>
                  <a:srgbClr val="C00000"/>
                </a:solidFill>
                <a:latin typeface="黑体" pitchFamily="49" charset="-122"/>
                <a:ea typeface="黑体" pitchFamily="49" charset="-122"/>
              </a:rPr>
              <a:t>的标记及标注方法</a:t>
            </a: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56002"/>
          <p:cNvSpPr txBox="1">
            <a:spLocks noChangeArrowheads="1"/>
          </p:cNvSpPr>
          <p:nvPr/>
        </p:nvSpPr>
        <p:spPr bwMode="auto">
          <a:xfrm>
            <a:off x="972050" y="1053033"/>
            <a:ext cx="7806008" cy="4385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177800" indent="-177800" algn="just">
              <a:spcBef>
                <a:spcPct val="50000"/>
              </a:spcBef>
              <a:buFont typeface="Arial" pitchFamily="34" charset="0"/>
              <a:buChar char="•"/>
            </a:pPr>
            <a:r>
              <a:rPr lang="zh-CN" altLang="en-US" sz="2400" b="1" dirty="0" smtClean="0">
                <a:solidFill>
                  <a:srgbClr val="3333CC"/>
                </a:solidFill>
                <a:latin typeface="宋体" pitchFamily="2" charset="-122"/>
              </a:rPr>
              <a:t>普通</a:t>
            </a:r>
            <a:r>
              <a:rPr lang="zh-CN" altLang="en-US" sz="2400" b="1" dirty="0">
                <a:solidFill>
                  <a:srgbClr val="3333CC"/>
                </a:solidFill>
                <a:latin typeface="宋体" pitchFamily="2" charset="-122"/>
              </a:rPr>
              <a:t>螺纹的螺纹代号</a:t>
            </a:r>
            <a:endParaRPr lang="zh-CN" altLang="en-US" sz="2400" b="1" dirty="0">
              <a:solidFill>
                <a:srgbClr val="3333CC"/>
              </a:solidFill>
              <a:latin typeface="Times New Roman" pitchFamily="18" charset="0"/>
            </a:endParaRPr>
          </a:p>
          <a:p>
            <a:pPr algn="just">
              <a:spcBef>
                <a:spcPct val="50000"/>
              </a:spcBef>
            </a:pPr>
            <a:r>
              <a:rPr lang="zh-CN" altLang="en-US" sz="2000" b="1" dirty="0">
                <a:latin typeface="宋体" pitchFamily="2" charset="-122"/>
              </a:rPr>
              <a:t>   </a:t>
            </a:r>
            <a:r>
              <a:rPr lang="zh-CN" altLang="en-US" sz="2000" b="1" dirty="0" smtClean="0">
                <a:latin typeface="宋体" pitchFamily="2" charset="-122"/>
              </a:rPr>
              <a:t>普通</a:t>
            </a:r>
            <a:r>
              <a:rPr lang="zh-CN" altLang="en-US" sz="2000" b="1" dirty="0">
                <a:latin typeface="宋体" pitchFamily="2" charset="-122"/>
              </a:rPr>
              <a:t>螺纹的特征代号为“</a:t>
            </a:r>
            <a:r>
              <a:rPr lang="en-US" altLang="zh-CN" sz="2000" b="1" dirty="0">
                <a:latin typeface="宋体" pitchFamily="2" charset="-122"/>
              </a:rPr>
              <a:t>M”</a:t>
            </a:r>
            <a:r>
              <a:rPr lang="zh-CN" altLang="en-US" sz="2000" b="1" dirty="0">
                <a:latin typeface="宋体" pitchFamily="2" charset="-122"/>
              </a:rPr>
              <a:t>，有粗牙和细牙之分</a:t>
            </a:r>
            <a:r>
              <a:rPr lang="zh-CN" altLang="en-US" sz="2000" b="1" dirty="0" smtClean="0">
                <a:latin typeface="宋体" pitchFamily="2" charset="-122"/>
              </a:rPr>
              <a:t>。</a:t>
            </a:r>
            <a:endParaRPr lang="en-US" altLang="zh-CN" sz="2000" b="1" dirty="0" smtClean="0">
              <a:latin typeface="宋体" pitchFamily="2" charset="-122"/>
            </a:endParaRPr>
          </a:p>
          <a:p>
            <a:pPr algn="just">
              <a:spcBef>
                <a:spcPct val="50000"/>
              </a:spcBef>
            </a:pPr>
            <a:r>
              <a:rPr lang="en-US" altLang="zh-CN" sz="2000" b="1" dirty="0">
                <a:latin typeface="宋体" pitchFamily="2" charset="-122"/>
              </a:rPr>
              <a:t> </a:t>
            </a:r>
            <a:r>
              <a:rPr lang="en-US" altLang="zh-CN" sz="2000" b="1" dirty="0" smtClean="0">
                <a:latin typeface="宋体" pitchFamily="2" charset="-122"/>
              </a:rPr>
              <a:t>  </a:t>
            </a:r>
            <a:r>
              <a:rPr lang="zh-CN" altLang="en-US" sz="2000" b="1" dirty="0" smtClean="0">
                <a:latin typeface="宋体" pitchFamily="2" charset="-122"/>
              </a:rPr>
              <a:t>粗</a:t>
            </a:r>
            <a:r>
              <a:rPr lang="zh-CN" altLang="en-US" sz="2000" b="1" dirty="0">
                <a:latin typeface="宋体" pitchFamily="2" charset="-122"/>
              </a:rPr>
              <a:t>牙普通螺纹不标注螺距。细牙普通螺纹的螺距因有多种，故必须标注螺距</a:t>
            </a:r>
            <a:r>
              <a:rPr lang="zh-CN" altLang="en-US" sz="2000" b="1" dirty="0" smtClean="0">
                <a:latin typeface="宋体" pitchFamily="2" charset="-122"/>
              </a:rPr>
              <a:t>。</a:t>
            </a:r>
            <a:endParaRPr lang="en-US" altLang="zh-CN" sz="2000" b="1" dirty="0" smtClean="0">
              <a:latin typeface="宋体" pitchFamily="2" charset="-122"/>
            </a:endParaRPr>
          </a:p>
          <a:p>
            <a:pPr algn="just">
              <a:spcBef>
                <a:spcPct val="50000"/>
              </a:spcBef>
              <a:spcAft>
                <a:spcPts val="600"/>
              </a:spcAft>
            </a:pPr>
            <a:r>
              <a:rPr lang="en-US" altLang="zh-CN" sz="2000" b="1" dirty="0">
                <a:latin typeface="宋体" pitchFamily="2" charset="-122"/>
              </a:rPr>
              <a:t> </a:t>
            </a:r>
            <a:r>
              <a:rPr lang="en-US" altLang="zh-CN" sz="2000" b="1" dirty="0" smtClean="0">
                <a:latin typeface="宋体" pitchFamily="2" charset="-122"/>
              </a:rPr>
              <a:t>  </a:t>
            </a:r>
            <a:r>
              <a:rPr lang="zh-CN" altLang="en-US" sz="2000" b="1" dirty="0" smtClean="0">
                <a:latin typeface="宋体" pitchFamily="2" charset="-122"/>
              </a:rPr>
              <a:t>当</a:t>
            </a:r>
            <a:r>
              <a:rPr lang="zh-CN" altLang="en-US" sz="2000" b="1" dirty="0">
                <a:latin typeface="宋体" pitchFamily="2" charset="-122"/>
              </a:rPr>
              <a:t>螺纹为左旋螺纹时在尺寸规格之后加注“</a:t>
            </a:r>
            <a:r>
              <a:rPr lang="en-US" altLang="zh-CN" sz="2000" b="1" dirty="0">
                <a:latin typeface="宋体" pitchFamily="2" charset="-122"/>
              </a:rPr>
              <a:t>LH”</a:t>
            </a:r>
            <a:r>
              <a:rPr lang="zh-CN" altLang="en-US" sz="2000" b="1" dirty="0">
                <a:latin typeface="宋体" pitchFamily="2" charset="-122"/>
              </a:rPr>
              <a:t>字样，右旋则不标注。</a:t>
            </a:r>
            <a:endParaRPr lang="zh-CN" altLang="en-US" sz="2000" b="1" dirty="0">
              <a:latin typeface="Times New Roman" pitchFamily="18" charset="0"/>
            </a:endParaRPr>
          </a:p>
          <a:p>
            <a:pPr algn="just">
              <a:spcBef>
                <a:spcPct val="50000"/>
              </a:spcBef>
            </a:pPr>
            <a:r>
              <a:rPr lang="zh-CN" altLang="en-US" sz="2000" b="1" dirty="0" smtClean="0">
                <a:latin typeface="宋体" pitchFamily="2" charset="-122"/>
              </a:rPr>
              <a:t>标记</a:t>
            </a:r>
            <a:r>
              <a:rPr lang="zh-CN" altLang="en-US" sz="2000" b="1" dirty="0">
                <a:latin typeface="宋体" pitchFamily="2" charset="-122"/>
              </a:rPr>
              <a:t>：</a:t>
            </a:r>
            <a:r>
              <a:rPr lang="en-US" altLang="zh-CN" sz="2000" b="1" dirty="0">
                <a:solidFill>
                  <a:srgbClr val="C00000"/>
                </a:solidFill>
                <a:latin typeface="宋体" pitchFamily="2" charset="-122"/>
              </a:rPr>
              <a:t>M16×1 LH</a:t>
            </a:r>
            <a:r>
              <a:rPr lang="zh-CN" altLang="en-US" sz="2000" b="1" dirty="0">
                <a:latin typeface="宋体" pitchFamily="2" charset="-122"/>
              </a:rPr>
              <a:t>，其含义为：</a:t>
            </a:r>
            <a:endParaRPr lang="zh-CN" altLang="en-US" sz="2000" b="1" dirty="0">
              <a:latin typeface="Times New Roman" pitchFamily="18" charset="0"/>
            </a:endParaRPr>
          </a:p>
          <a:p>
            <a:pPr algn="just">
              <a:spcBef>
                <a:spcPct val="50000"/>
              </a:spcBef>
            </a:pPr>
            <a:r>
              <a:rPr lang="zh-CN" altLang="en-US" sz="2000" b="1" dirty="0" smtClean="0">
                <a:latin typeface="宋体" pitchFamily="2" charset="-122"/>
              </a:rPr>
              <a:t>   </a:t>
            </a:r>
            <a:r>
              <a:rPr lang="zh-CN" altLang="en-US" sz="2000" b="1" dirty="0" smtClean="0">
                <a:solidFill>
                  <a:srgbClr val="C00000"/>
                </a:solidFill>
                <a:latin typeface="宋体" pitchFamily="2" charset="-122"/>
              </a:rPr>
              <a:t>普通</a:t>
            </a:r>
            <a:r>
              <a:rPr lang="zh-CN" altLang="en-US" sz="2000" b="1" dirty="0">
                <a:solidFill>
                  <a:srgbClr val="C00000"/>
                </a:solidFill>
                <a:latin typeface="宋体" pitchFamily="2" charset="-122"/>
              </a:rPr>
              <a:t>螺纹（</a:t>
            </a:r>
            <a:r>
              <a:rPr lang="en-US" altLang="zh-CN" sz="2000" b="1" dirty="0">
                <a:solidFill>
                  <a:srgbClr val="C00000"/>
                </a:solidFill>
                <a:latin typeface="宋体" pitchFamily="2" charset="-122"/>
              </a:rPr>
              <a:t>M</a:t>
            </a:r>
            <a:r>
              <a:rPr lang="zh-CN" altLang="en-US" sz="2000" b="1" dirty="0">
                <a:solidFill>
                  <a:srgbClr val="C00000"/>
                </a:solidFill>
                <a:latin typeface="宋体" pitchFamily="2" charset="-122"/>
              </a:rPr>
              <a:t>），公称直径为</a:t>
            </a:r>
            <a:r>
              <a:rPr lang="en-US" altLang="zh-CN" sz="2000" b="1" dirty="0">
                <a:solidFill>
                  <a:srgbClr val="C00000"/>
                </a:solidFill>
                <a:latin typeface="宋体" pitchFamily="2" charset="-122"/>
              </a:rPr>
              <a:t>16mm</a:t>
            </a:r>
            <a:r>
              <a:rPr lang="zh-CN" altLang="en-US" sz="2000" b="1" dirty="0">
                <a:solidFill>
                  <a:srgbClr val="C00000"/>
                </a:solidFill>
                <a:latin typeface="宋体" pitchFamily="2" charset="-122"/>
              </a:rPr>
              <a:t>，细牙，螺距</a:t>
            </a:r>
            <a:r>
              <a:rPr lang="en-US" altLang="zh-CN" sz="2000" b="1" dirty="0">
                <a:solidFill>
                  <a:srgbClr val="C00000"/>
                </a:solidFill>
                <a:latin typeface="宋体" pitchFamily="2" charset="-122"/>
              </a:rPr>
              <a:t>1mm</a:t>
            </a:r>
            <a:r>
              <a:rPr lang="zh-CN" altLang="en-US" sz="2000" b="1" dirty="0">
                <a:solidFill>
                  <a:srgbClr val="C00000"/>
                </a:solidFill>
                <a:latin typeface="宋体" pitchFamily="2" charset="-122"/>
              </a:rPr>
              <a:t>，左旋（</a:t>
            </a:r>
            <a:r>
              <a:rPr lang="en-US" altLang="zh-CN" sz="2000" b="1" dirty="0">
                <a:solidFill>
                  <a:srgbClr val="C00000"/>
                </a:solidFill>
                <a:latin typeface="宋体" pitchFamily="2" charset="-122"/>
              </a:rPr>
              <a:t>LH</a:t>
            </a:r>
            <a:r>
              <a:rPr lang="zh-CN" altLang="en-US" sz="2000" b="1" dirty="0" smtClean="0">
                <a:solidFill>
                  <a:srgbClr val="C00000"/>
                </a:solidFill>
                <a:latin typeface="宋体" pitchFamily="2" charset="-122"/>
              </a:rPr>
              <a:t>）</a:t>
            </a:r>
            <a:endParaRPr lang="zh-CN" altLang="en-US" sz="2000" b="1" dirty="0">
              <a:solidFill>
                <a:srgbClr val="C00000"/>
              </a:solidFill>
              <a:latin typeface="Times New Roman" pitchFamily="18" charset="0"/>
            </a:endParaRPr>
          </a:p>
          <a:p>
            <a:pPr algn="just">
              <a:spcBef>
                <a:spcPct val="50000"/>
              </a:spcBef>
            </a:pPr>
            <a:r>
              <a:rPr lang="zh-CN" altLang="en-US" sz="2000" b="1" dirty="0" smtClean="0">
                <a:latin typeface="宋体" pitchFamily="2" charset="-122"/>
              </a:rPr>
              <a:t>标记</a:t>
            </a:r>
            <a:r>
              <a:rPr lang="zh-CN" altLang="en-US" sz="2000" b="1" dirty="0">
                <a:latin typeface="宋体" pitchFamily="2" charset="-122"/>
              </a:rPr>
              <a:t>：</a:t>
            </a:r>
            <a:r>
              <a:rPr lang="en-US" altLang="zh-CN" sz="2000" b="1" dirty="0" smtClean="0">
                <a:solidFill>
                  <a:srgbClr val="C00000"/>
                </a:solidFill>
                <a:latin typeface="宋体" pitchFamily="2" charset="-122"/>
              </a:rPr>
              <a:t>M24</a:t>
            </a:r>
            <a:r>
              <a:rPr lang="zh-CN" altLang="en-US" sz="2000" b="1" dirty="0" smtClean="0">
                <a:latin typeface="宋体" pitchFamily="2" charset="-122"/>
              </a:rPr>
              <a:t>，</a:t>
            </a:r>
            <a:r>
              <a:rPr lang="en-US" altLang="zh-CN" sz="2000" b="1" dirty="0" smtClean="0">
                <a:latin typeface="宋体" pitchFamily="2" charset="-122"/>
              </a:rPr>
              <a:t> </a:t>
            </a:r>
            <a:r>
              <a:rPr lang="zh-CN" altLang="en-US" sz="2000" b="1" dirty="0">
                <a:latin typeface="宋体" pitchFamily="2" charset="-122"/>
              </a:rPr>
              <a:t>其含义为：</a:t>
            </a:r>
            <a:endParaRPr lang="zh-CN" altLang="en-US" sz="2000" b="1" dirty="0">
              <a:latin typeface="Times New Roman" pitchFamily="18" charset="0"/>
            </a:endParaRPr>
          </a:p>
          <a:p>
            <a:pPr algn="just">
              <a:spcBef>
                <a:spcPct val="50000"/>
              </a:spcBef>
            </a:pPr>
            <a:r>
              <a:rPr lang="zh-CN" altLang="en-US" sz="2000" b="1" dirty="0" smtClean="0">
                <a:latin typeface="宋体" pitchFamily="2" charset="-122"/>
              </a:rPr>
              <a:t>   </a:t>
            </a:r>
            <a:r>
              <a:rPr lang="zh-CN" altLang="en-US" sz="2000" b="1" dirty="0" smtClean="0">
                <a:solidFill>
                  <a:srgbClr val="C00000"/>
                </a:solidFill>
                <a:latin typeface="宋体" pitchFamily="2" charset="-122"/>
              </a:rPr>
              <a:t>普通</a:t>
            </a:r>
            <a:r>
              <a:rPr lang="zh-CN" altLang="en-US" sz="2000" b="1" dirty="0">
                <a:solidFill>
                  <a:srgbClr val="C00000"/>
                </a:solidFill>
                <a:latin typeface="宋体" pitchFamily="2" charset="-122"/>
              </a:rPr>
              <a:t>螺纹（</a:t>
            </a:r>
            <a:r>
              <a:rPr lang="en-US" altLang="zh-CN" sz="2000" b="1" dirty="0">
                <a:solidFill>
                  <a:srgbClr val="C00000"/>
                </a:solidFill>
                <a:latin typeface="宋体" pitchFamily="2" charset="-122"/>
              </a:rPr>
              <a:t>M</a:t>
            </a:r>
            <a:r>
              <a:rPr lang="zh-CN" altLang="en-US" sz="2000" b="1" dirty="0">
                <a:solidFill>
                  <a:srgbClr val="C00000"/>
                </a:solidFill>
                <a:latin typeface="宋体" pitchFamily="2" charset="-122"/>
              </a:rPr>
              <a:t>），公称直径为</a:t>
            </a:r>
            <a:r>
              <a:rPr lang="en-US" altLang="zh-CN" sz="2000" b="1" dirty="0">
                <a:solidFill>
                  <a:srgbClr val="C00000"/>
                </a:solidFill>
                <a:latin typeface="宋体" pitchFamily="2" charset="-122"/>
              </a:rPr>
              <a:t>24mm</a:t>
            </a:r>
            <a:r>
              <a:rPr lang="zh-CN" altLang="en-US" sz="2000" b="1" dirty="0">
                <a:solidFill>
                  <a:srgbClr val="C00000"/>
                </a:solidFill>
                <a:latin typeface="宋体" pitchFamily="2" charset="-122"/>
              </a:rPr>
              <a:t>，粗牙（螺距不标），</a:t>
            </a:r>
            <a:r>
              <a:rPr lang="zh-CN" altLang="en-US" sz="2000" b="1" dirty="0" smtClean="0">
                <a:solidFill>
                  <a:srgbClr val="C00000"/>
                </a:solidFill>
                <a:latin typeface="宋体" pitchFamily="2" charset="-122"/>
              </a:rPr>
              <a:t>右旋</a:t>
            </a:r>
            <a:endParaRPr lang="en-US" altLang="zh-CN" sz="2000" b="1" dirty="0">
              <a:solidFill>
                <a:srgbClr val="C00000"/>
              </a:solidFill>
              <a:latin typeface="宋体" pitchFamily="2" charset="-122"/>
            </a:endParaRPr>
          </a:p>
        </p:txBody>
      </p:sp>
    </p:spTree>
    <p:extLst>
      <p:ext uri="{BB962C8B-B14F-4D97-AF65-F5344CB8AC3E}">
        <p14:creationId xmlns:p14="http://schemas.microsoft.com/office/powerpoint/2010/main" val="2601125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文本框 257025"/>
          <p:cNvSpPr txBox="1">
            <a:spLocks noChangeArrowheads="1"/>
          </p:cNvSpPr>
          <p:nvPr/>
        </p:nvSpPr>
        <p:spPr bwMode="auto">
          <a:xfrm>
            <a:off x="540056" y="1209135"/>
            <a:ext cx="55437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spcBef>
                <a:spcPct val="50000"/>
              </a:spcBef>
              <a:buFont typeface="Wingdings" pitchFamily="2" charset="2"/>
              <a:buChar char="l"/>
            </a:pPr>
            <a:r>
              <a:rPr lang="zh-CN" altLang="en-US" sz="2400" b="1" dirty="0" smtClean="0">
                <a:solidFill>
                  <a:srgbClr val="3333CC"/>
                </a:solidFill>
                <a:latin typeface="黑体" pitchFamily="49" charset="-122"/>
                <a:ea typeface="黑体" pitchFamily="49" charset="-122"/>
              </a:rPr>
              <a:t>螺纹</a:t>
            </a:r>
            <a:r>
              <a:rPr lang="zh-CN" altLang="en-US" sz="2400" b="1" dirty="0">
                <a:solidFill>
                  <a:srgbClr val="3333CC"/>
                </a:solidFill>
                <a:latin typeface="黑体" pitchFamily="49" charset="-122"/>
                <a:ea typeface="黑体" pitchFamily="49" charset="-122"/>
              </a:rPr>
              <a:t>紧固件的规定画法和标注 </a:t>
            </a:r>
            <a:endParaRPr lang="en-US" altLang="zh-CN" sz="2400" b="1" dirty="0">
              <a:solidFill>
                <a:srgbClr val="3333CC"/>
              </a:solidFill>
              <a:latin typeface="黑体" pitchFamily="49" charset="-122"/>
              <a:ea typeface="黑体" pitchFamily="49" charset="-122"/>
            </a:endParaRPr>
          </a:p>
        </p:txBody>
      </p:sp>
      <p:sp>
        <p:nvSpPr>
          <p:cNvPr id="95234" name="文本框 257026"/>
          <p:cNvSpPr txBox="1">
            <a:spLocks noChangeArrowheads="1"/>
          </p:cNvSpPr>
          <p:nvPr/>
        </p:nvSpPr>
        <p:spPr bwMode="auto">
          <a:xfrm>
            <a:off x="762000" y="2091438"/>
            <a:ext cx="770255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5000"/>
              </a:lnSpc>
              <a:spcBef>
                <a:spcPct val="50000"/>
              </a:spcBef>
            </a:pPr>
            <a:r>
              <a:rPr lang="en-US" altLang="zh-CN" sz="2000" b="1" dirty="0">
                <a:latin typeface="宋体" pitchFamily="2" charset="-122"/>
              </a:rPr>
              <a:t>  </a:t>
            </a:r>
            <a:r>
              <a:rPr lang="zh-CN" altLang="en-US" sz="2000" b="1" dirty="0" smtClean="0">
                <a:latin typeface="宋体" pitchFamily="2" charset="-122"/>
              </a:rPr>
              <a:t>常用</a:t>
            </a:r>
            <a:r>
              <a:rPr lang="zh-CN" altLang="en-US" sz="2000" b="1" dirty="0">
                <a:latin typeface="宋体" pitchFamily="2" charset="-122"/>
              </a:rPr>
              <a:t>的螺纹紧固件有：螺栓、螺柱、螺钉、螺母和垫圈等。这类零件都已标准化，并由标准件厂大量生产。</a:t>
            </a:r>
            <a:r>
              <a:rPr lang="zh-CN" altLang="en-US" sz="2000" b="1" dirty="0">
                <a:latin typeface="Times New Roman" pitchFamily="18" charset="0"/>
              </a:rPr>
              <a:t> </a:t>
            </a:r>
            <a:endParaRPr lang="en-US" altLang="zh-CN" sz="2000" b="1" dirty="0">
              <a:latin typeface="Times New Roman" pitchFamily="18" charset="0"/>
            </a:endParaRPr>
          </a:p>
        </p:txBody>
      </p:sp>
      <p:sp>
        <p:nvSpPr>
          <p:cNvPr id="95235" name="文本框 257027"/>
          <p:cNvSpPr txBox="1">
            <a:spLocks noChangeArrowheads="1"/>
          </p:cNvSpPr>
          <p:nvPr/>
        </p:nvSpPr>
        <p:spPr bwMode="auto">
          <a:xfrm>
            <a:off x="762000" y="3225107"/>
            <a:ext cx="7702550" cy="80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5000"/>
              </a:lnSpc>
              <a:spcBef>
                <a:spcPct val="50000"/>
              </a:spcBef>
            </a:pPr>
            <a:r>
              <a:rPr lang="zh-CN" altLang="en-US" sz="2000" b="1" dirty="0" smtClean="0">
                <a:latin typeface="宋体" pitchFamily="2" charset="-122"/>
              </a:rPr>
              <a:t>  螺纹</a:t>
            </a:r>
            <a:r>
              <a:rPr lang="zh-CN" altLang="en-US" sz="2000" b="1" dirty="0">
                <a:latin typeface="宋体" pitchFamily="2" charset="-122"/>
              </a:rPr>
              <a:t>紧固件的种类虽然很多，但其联接形式可归为</a:t>
            </a:r>
            <a:r>
              <a:rPr lang="zh-CN" altLang="en-US" sz="2000" b="1" dirty="0">
                <a:solidFill>
                  <a:srgbClr val="C00000"/>
                </a:solidFill>
                <a:latin typeface="宋体" pitchFamily="2" charset="-122"/>
              </a:rPr>
              <a:t>螺栓联接、螺柱联接和螺钉联接</a:t>
            </a:r>
            <a:r>
              <a:rPr lang="zh-CN" altLang="en-US" sz="2000" b="1" dirty="0">
                <a:latin typeface="宋体" pitchFamily="2" charset="-122"/>
              </a:rPr>
              <a:t>三种</a:t>
            </a:r>
            <a:r>
              <a:rPr lang="zh-CN" altLang="en-US" sz="2000" b="1" dirty="0">
                <a:solidFill>
                  <a:srgbClr val="0000FF"/>
                </a:solidFill>
                <a:latin typeface="宋体" pitchFamily="2" charset="-122"/>
              </a:rPr>
              <a:t>。</a:t>
            </a:r>
            <a:endParaRPr lang="en-US" altLang="zh-CN" sz="2000" b="1" dirty="0">
              <a:solidFill>
                <a:srgbClr val="0000FF"/>
              </a:solidFill>
              <a:latin typeface="宋体" pitchFamily="2" charset="-122"/>
            </a:endParaRPr>
          </a:p>
        </p:txBody>
      </p:sp>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图片 260100" descr="6-16"/>
          <p:cNvPicPr>
            <a:picLocks noChangeAspect="1" noChangeArrowheads="1"/>
          </p:cNvPicPr>
          <p:nvPr/>
        </p:nvPicPr>
        <p:blipFill rotWithShape="1">
          <a:blip r:embed="rId2">
            <a:extLst>
              <a:ext uri="{28A0092B-C50C-407E-A947-70E740481C1C}">
                <a14:useLocalDpi xmlns:a14="http://schemas.microsoft.com/office/drawing/2010/main" val="0"/>
              </a:ext>
            </a:extLst>
          </a:blip>
          <a:srcRect l="4792" r="1852"/>
          <a:stretch/>
        </p:blipFill>
        <p:spPr bwMode="auto">
          <a:xfrm>
            <a:off x="1260046" y="2061019"/>
            <a:ext cx="7262042" cy="4664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7" name="文本框 260099"/>
          <p:cNvSpPr txBox="1">
            <a:spLocks noChangeArrowheads="1"/>
          </p:cNvSpPr>
          <p:nvPr/>
        </p:nvSpPr>
        <p:spPr bwMode="auto">
          <a:xfrm>
            <a:off x="1044049" y="779908"/>
            <a:ext cx="7703893" cy="1193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5000"/>
              </a:lnSpc>
              <a:spcBef>
                <a:spcPct val="50000"/>
              </a:spcBef>
            </a:pPr>
            <a:r>
              <a:rPr lang="zh-CN" altLang="en-US" sz="2000" b="1" dirty="0" smtClean="0">
                <a:solidFill>
                  <a:srgbClr val="3333CC"/>
                </a:solidFill>
                <a:latin typeface="宋体" pitchFamily="2" charset="-122"/>
              </a:rPr>
              <a:t>螺栓</a:t>
            </a:r>
            <a:r>
              <a:rPr lang="zh-CN" altLang="en-US" sz="2000" b="1" dirty="0">
                <a:solidFill>
                  <a:srgbClr val="3333CC"/>
                </a:solidFill>
                <a:latin typeface="宋体" pitchFamily="2" charset="-122"/>
              </a:rPr>
              <a:t>用来连接不太厚并能钻成通孔的零件。</a:t>
            </a:r>
            <a:r>
              <a:rPr lang="zh-CN" altLang="en-US" sz="2000" b="1" dirty="0">
                <a:latin typeface="宋体" pitchFamily="2" charset="-122"/>
              </a:rPr>
              <a:t>螺栓穿入两个零件的光孔（孔径取</a:t>
            </a:r>
            <a:r>
              <a:rPr lang="en-US" altLang="zh-CN" sz="2000" b="1" dirty="0">
                <a:latin typeface="宋体" pitchFamily="2" charset="-122"/>
              </a:rPr>
              <a:t>1.1d</a:t>
            </a:r>
            <a:r>
              <a:rPr lang="zh-CN" altLang="en-US" sz="2000" b="1" dirty="0">
                <a:latin typeface="宋体" pitchFamily="2" charset="-122"/>
              </a:rPr>
              <a:t>）再套上垫圈，然后用螺母拧紧。垫圈的作用是防止损伤零件的表面，并能增加支承面积，使其受力均匀</a:t>
            </a:r>
            <a:r>
              <a:rPr lang="zh-CN" altLang="en-US" sz="2000" b="1" dirty="0" smtClean="0">
                <a:latin typeface="宋体" pitchFamily="2" charset="-122"/>
              </a:rPr>
              <a:t>。</a:t>
            </a:r>
            <a:endParaRPr lang="zh-CN" altLang="en-US" sz="2000" b="1" dirty="0">
              <a:latin typeface="宋体" pitchFamily="2" charset="-122"/>
            </a:endParaRPr>
          </a:p>
        </p:txBody>
      </p:sp>
      <p:sp>
        <p:nvSpPr>
          <p:cNvPr id="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
        <p:nvSpPr>
          <p:cNvPr id="2" name="矩形 1"/>
          <p:cNvSpPr/>
          <p:nvPr/>
        </p:nvSpPr>
        <p:spPr>
          <a:xfrm>
            <a:off x="756053" y="303372"/>
            <a:ext cx="2696572" cy="461665"/>
          </a:xfrm>
          <a:prstGeom prst="rect">
            <a:avLst/>
          </a:prstGeom>
        </p:spPr>
        <p:txBody>
          <a:bodyPr wrap="none">
            <a:spAutoFit/>
          </a:bodyPr>
          <a:lstStyle/>
          <a:p>
            <a:pPr marL="342900" indent="-342900" algn="just">
              <a:spcBef>
                <a:spcPct val="50000"/>
              </a:spcBef>
              <a:buFont typeface="Wingdings" pitchFamily="2" charset="2"/>
              <a:buChar char="Ø"/>
            </a:pPr>
            <a:r>
              <a:rPr lang="zh-CN" altLang="en-US" sz="2400" b="1" dirty="0" smtClean="0">
                <a:solidFill>
                  <a:srgbClr val="C00000"/>
                </a:solidFill>
                <a:latin typeface="宋体" pitchFamily="2" charset="-122"/>
              </a:rPr>
              <a:t>螺栓</a:t>
            </a:r>
            <a:r>
              <a:rPr lang="zh-CN" altLang="en-US" sz="2400" b="1" dirty="0">
                <a:solidFill>
                  <a:srgbClr val="C00000"/>
                </a:solidFill>
                <a:latin typeface="宋体" pitchFamily="2" charset="-122"/>
              </a:rPr>
              <a:t>联接的识读</a:t>
            </a: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文本框 258049"/>
          <p:cNvSpPr txBox="1">
            <a:spLocks noChangeArrowheads="1"/>
          </p:cNvSpPr>
          <p:nvPr/>
        </p:nvSpPr>
        <p:spPr bwMode="auto">
          <a:xfrm>
            <a:off x="1119540" y="765037"/>
            <a:ext cx="7772400" cy="2477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spcBef>
                <a:spcPts val="600"/>
              </a:spcBef>
              <a:spcAft>
                <a:spcPts val="600"/>
              </a:spcAft>
            </a:pPr>
            <a:r>
              <a:rPr lang="zh-CN" altLang="en-US" sz="2000" b="1" dirty="0" smtClean="0">
                <a:solidFill>
                  <a:srgbClr val="3333CC"/>
                </a:solidFill>
                <a:latin typeface="宋体" pitchFamily="2" charset="-122"/>
              </a:rPr>
              <a:t>当</a:t>
            </a:r>
            <a:r>
              <a:rPr lang="zh-CN" altLang="en-US" sz="2000" b="1" dirty="0">
                <a:solidFill>
                  <a:srgbClr val="3333CC"/>
                </a:solidFill>
                <a:latin typeface="宋体" pitchFamily="2" charset="-122"/>
              </a:rPr>
              <a:t>被连接两零件之一较厚，或不允许钻成通孔而难于采用螺栓联接时，可采用螺柱联接。</a:t>
            </a:r>
            <a:r>
              <a:rPr lang="zh-CN" altLang="en-US" sz="2000" b="1" dirty="0">
                <a:latin typeface="宋体" pitchFamily="2" charset="-122"/>
              </a:rPr>
              <a:t>螺柱的两端都制有螺纹</a:t>
            </a:r>
            <a:r>
              <a:rPr lang="zh-CN" altLang="en-US" sz="2000" b="1" dirty="0" smtClean="0">
                <a:latin typeface="宋体" pitchFamily="2" charset="-122"/>
              </a:rPr>
              <a:t>。</a:t>
            </a:r>
            <a:endParaRPr lang="en-US" altLang="zh-CN" sz="2000" b="1" dirty="0" smtClean="0">
              <a:latin typeface="宋体" pitchFamily="2" charset="-122"/>
            </a:endParaRPr>
          </a:p>
          <a:p>
            <a:pPr algn="just">
              <a:lnSpc>
                <a:spcPct val="125000"/>
              </a:lnSpc>
              <a:spcBef>
                <a:spcPts val="0"/>
              </a:spcBef>
            </a:pPr>
            <a:r>
              <a:rPr lang="zh-CN" altLang="en-US" sz="2000" b="1" dirty="0" smtClean="0">
                <a:latin typeface="宋体" pitchFamily="2" charset="-122"/>
              </a:rPr>
              <a:t>连接</a:t>
            </a:r>
            <a:r>
              <a:rPr lang="zh-CN" altLang="en-US" sz="2000" b="1" dirty="0">
                <a:latin typeface="宋体" pitchFamily="2" charset="-122"/>
              </a:rPr>
              <a:t>前，先在较厚的零件上加工出螺孔，在另一较薄的零件上加工出通孔（孔径</a:t>
            </a:r>
            <a:r>
              <a:rPr lang="en-US" altLang="zh-CN" sz="2000" b="1" dirty="0">
                <a:latin typeface="宋体" pitchFamily="2" charset="-122"/>
              </a:rPr>
              <a:t>≈1.1d</a:t>
            </a:r>
            <a:r>
              <a:rPr lang="zh-CN" altLang="en-US" sz="2000" b="1" dirty="0">
                <a:latin typeface="宋体" pitchFamily="2" charset="-122"/>
              </a:rPr>
              <a:t>）。把一端全部旋入较厚零件的螺孔中，一般不再旋出，称为旋入端（</a:t>
            </a:r>
            <a:r>
              <a:rPr lang="en-US" altLang="zh-CN" sz="2000" b="1" dirty="0" err="1">
                <a:latin typeface="宋体" pitchFamily="2" charset="-122"/>
              </a:rPr>
              <a:t>bm</a:t>
            </a:r>
            <a:r>
              <a:rPr lang="zh-CN" altLang="en-US" sz="2000" b="1" dirty="0">
                <a:latin typeface="宋体" pitchFamily="2" charset="-122"/>
              </a:rPr>
              <a:t>）</a:t>
            </a:r>
            <a:r>
              <a:rPr lang="en-US" altLang="zh-CN" sz="2000" b="1" dirty="0">
                <a:latin typeface="宋体" pitchFamily="2" charset="-122"/>
              </a:rPr>
              <a:t>,</a:t>
            </a:r>
            <a:r>
              <a:rPr lang="zh-CN" altLang="en-US" sz="2000" b="1" dirty="0">
                <a:latin typeface="宋体" pitchFamily="2" charset="-122"/>
              </a:rPr>
              <a:t>另一端则穿过较薄零件的通孔，套上垫圈，用螺母紧固，称为紧固端。</a:t>
            </a:r>
            <a:r>
              <a:rPr lang="zh-CN" altLang="en-US" sz="2000" b="1" dirty="0">
                <a:latin typeface="Times New Roman" pitchFamily="18" charset="0"/>
              </a:rPr>
              <a:t> </a:t>
            </a:r>
            <a:endParaRPr lang="en-US" altLang="zh-CN" sz="2000" b="1" dirty="0">
              <a:latin typeface="Times New Roman" pitchFamily="18" charset="0"/>
            </a:endParaRPr>
          </a:p>
        </p:txBody>
      </p:sp>
      <p:pic>
        <p:nvPicPr>
          <p:cNvPr id="97282" name="图片 258050" descr="6-18"/>
          <p:cNvPicPr>
            <a:picLocks noChangeAspect="1" noChangeArrowheads="1"/>
          </p:cNvPicPr>
          <p:nvPr/>
        </p:nvPicPr>
        <p:blipFill rotWithShape="1">
          <a:blip r:embed="rId2">
            <a:extLst>
              <a:ext uri="{28A0092B-C50C-407E-A947-70E740481C1C}">
                <a14:useLocalDpi xmlns:a14="http://schemas.microsoft.com/office/drawing/2010/main" val="0"/>
              </a:ext>
            </a:extLst>
          </a:blip>
          <a:srcRect l="1993" r="5349" b="40507"/>
          <a:stretch/>
        </p:blipFill>
        <p:spPr bwMode="auto">
          <a:xfrm>
            <a:off x="762000" y="3265528"/>
            <a:ext cx="6972300" cy="261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
        <p:nvSpPr>
          <p:cNvPr id="2" name="矩形 1"/>
          <p:cNvSpPr/>
          <p:nvPr/>
        </p:nvSpPr>
        <p:spPr>
          <a:xfrm>
            <a:off x="756053" y="360918"/>
            <a:ext cx="3315331" cy="461665"/>
          </a:xfrm>
          <a:prstGeom prst="rect">
            <a:avLst/>
          </a:prstGeom>
        </p:spPr>
        <p:txBody>
          <a:bodyPr wrap="none">
            <a:spAutoFit/>
          </a:bodyPr>
          <a:lstStyle/>
          <a:p>
            <a:pPr marL="342900" indent="-342900" algn="just">
              <a:spcBef>
                <a:spcPct val="50000"/>
              </a:spcBef>
              <a:buFont typeface="Wingdings" pitchFamily="2" charset="2"/>
              <a:buChar char="Ø"/>
            </a:pPr>
            <a:r>
              <a:rPr lang="zh-CN" altLang="en-US" sz="2400" b="1" dirty="0" smtClean="0">
                <a:solidFill>
                  <a:srgbClr val="C00000"/>
                </a:solidFill>
                <a:latin typeface="宋体" pitchFamily="2" charset="-122"/>
              </a:rPr>
              <a:t>双头螺柱</a:t>
            </a:r>
            <a:r>
              <a:rPr lang="zh-CN" altLang="en-US" sz="2400" b="1" dirty="0">
                <a:solidFill>
                  <a:srgbClr val="C00000"/>
                </a:solidFill>
                <a:latin typeface="宋体" pitchFamily="2" charset="-122"/>
              </a:rPr>
              <a:t>联接的识读</a:t>
            </a:r>
            <a:endParaRPr lang="zh-CN" altLang="en-US" sz="2400" b="1" dirty="0">
              <a:solidFill>
                <a:srgbClr val="C00000"/>
              </a:solidFill>
              <a:latin typeface="Times New Roman" pitchFamily="18" charset="0"/>
            </a:endParaRPr>
          </a:p>
        </p:txBody>
      </p:sp>
      <p:pic>
        <p:nvPicPr>
          <p:cNvPr id="6" name="图片 258050" descr="6-18"/>
          <p:cNvPicPr>
            <a:picLocks noChangeAspect="1" noChangeArrowheads="1"/>
          </p:cNvPicPr>
          <p:nvPr/>
        </p:nvPicPr>
        <p:blipFill rotWithShape="1">
          <a:blip r:embed="rId2">
            <a:extLst>
              <a:ext uri="{28A0092B-C50C-407E-A947-70E740481C1C}">
                <a14:useLocalDpi xmlns:a14="http://schemas.microsoft.com/office/drawing/2010/main" val="0"/>
              </a:ext>
            </a:extLst>
          </a:blip>
          <a:srcRect l="77299" t="61519" r="4473" b="6365"/>
          <a:stretch/>
        </p:blipFill>
        <p:spPr bwMode="auto">
          <a:xfrm>
            <a:off x="7740926" y="3265528"/>
            <a:ext cx="1371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矩形 7172"/>
          <p:cNvSpPr>
            <a:spLocks noChangeArrowheads="1"/>
          </p:cNvSpPr>
          <p:nvPr/>
        </p:nvSpPr>
        <p:spPr bwMode="auto">
          <a:xfrm>
            <a:off x="774700" y="1821330"/>
            <a:ext cx="8057941" cy="1502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a:lnSpc>
                <a:spcPct val="125000"/>
              </a:lnSpc>
              <a:spcBef>
                <a:spcPct val="20000"/>
              </a:spcBef>
              <a:buFont typeface="Arial" pitchFamily="34" charset="0"/>
              <a:buChar char="•"/>
            </a:pPr>
            <a:r>
              <a:rPr lang="zh-CN" altLang="en-US" sz="2400" b="1" dirty="0" smtClean="0">
                <a:latin typeface="Times New Roman" pitchFamily="18" charset="0"/>
              </a:rPr>
              <a:t>机械</a:t>
            </a:r>
            <a:r>
              <a:rPr lang="zh-CN" altLang="en-US" sz="2400" b="1" dirty="0">
                <a:latin typeface="Times New Roman" pitchFamily="18" charset="0"/>
              </a:rPr>
              <a:t>图包括</a:t>
            </a:r>
            <a:r>
              <a:rPr lang="zh-CN" altLang="en-US" sz="2400" b="1" dirty="0">
                <a:solidFill>
                  <a:srgbClr val="3333CC"/>
                </a:solidFill>
                <a:latin typeface="Times New Roman" pitchFamily="18" charset="0"/>
              </a:rPr>
              <a:t>零件图和装配图</a:t>
            </a:r>
            <a:r>
              <a:rPr lang="zh-CN" altLang="en-US" sz="2400" b="1" dirty="0">
                <a:latin typeface="Times New Roman" pitchFamily="18" charset="0"/>
              </a:rPr>
              <a:t>。表示机械零件结构、大小及</a:t>
            </a:r>
            <a:r>
              <a:rPr lang="zh-CN" altLang="en-US" sz="2400" b="1" dirty="0" smtClean="0">
                <a:latin typeface="Times New Roman" pitchFamily="18" charset="0"/>
              </a:rPr>
              <a:t>技术要求的</a:t>
            </a:r>
            <a:r>
              <a:rPr lang="zh-CN" altLang="en-US" sz="2400" b="1" dirty="0">
                <a:latin typeface="Times New Roman" pitchFamily="18" charset="0"/>
              </a:rPr>
              <a:t>图样称为零件图，是制造和检验零件用的图样。</a:t>
            </a:r>
            <a:endParaRPr lang="en-US" altLang="zh-CN" sz="2400" b="1" dirty="0">
              <a:latin typeface="Times New Roman" pitchFamily="18" charset="0"/>
            </a:endParaRPr>
          </a:p>
        </p:txBody>
      </p:sp>
      <p:sp>
        <p:nvSpPr>
          <p:cNvPr id="98307" name="文本框 7173"/>
          <p:cNvSpPr txBox="1">
            <a:spLocks noChangeArrowheads="1"/>
          </p:cNvSpPr>
          <p:nvPr/>
        </p:nvSpPr>
        <p:spPr bwMode="auto">
          <a:xfrm>
            <a:off x="756053" y="5009006"/>
            <a:ext cx="42837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smtClean="0">
                <a:solidFill>
                  <a:srgbClr val="3333CC"/>
                </a:solidFill>
                <a:latin typeface="Times New Roman" pitchFamily="18" charset="0"/>
              </a:rPr>
              <a:t>读</a:t>
            </a:r>
            <a:r>
              <a:rPr lang="zh-CN" altLang="en-US" sz="2400" b="1" dirty="0">
                <a:solidFill>
                  <a:srgbClr val="3333CC"/>
                </a:solidFill>
                <a:latin typeface="Times New Roman" pitchFamily="18" charset="0"/>
              </a:rPr>
              <a:t>零件图的作用、方法、</a:t>
            </a:r>
            <a:r>
              <a:rPr lang="zh-CN" altLang="en-US" sz="2400" b="1" dirty="0" smtClean="0">
                <a:solidFill>
                  <a:srgbClr val="3333CC"/>
                </a:solidFill>
                <a:latin typeface="Times New Roman" pitchFamily="18" charset="0"/>
              </a:rPr>
              <a:t>步骤</a:t>
            </a:r>
            <a:r>
              <a:rPr lang="en-US" altLang="zh-CN" sz="2400" b="1" dirty="0" smtClean="0">
                <a:solidFill>
                  <a:srgbClr val="3333CC"/>
                </a:solidFill>
                <a:latin typeface="Times New Roman" pitchFamily="18" charset="0"/>
              </a:rPr>
              <a:t>: </a:t>
            </a:r>
            <a:endParaRPr lang="en-US" altLang="zh-CN" sz="2400" b="1" dirty="0">
              <a:solidFill>
                <a:srgbClr val="3333CC"/>
              </a:solidFill>
              <a:latin typeface="Times New Roman" pitchFamily="18" charset="0"/>
            </a:endParaRPr>
          </a:p>
        </p:txBody>
      </p:sp>
      <p:sp>
        <p:nvSpPr>
          <p:cNvPr id="98308" name="文本框 7174"/>
          <p:cNvSpPr txBox="1">
            <a:spLocks noChangeArrowheads="1"/>
          </p:cNvSpPr>
          <p:nvPr/>
        </p:nvSpPr>
        <p:spPr bwMode="auto">
          <a:xfrm>
            <a:off x="768753" y="3540322"/>
            <a:ext cx="8063888" cy="96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gn="just">
              <a:lnSpc>
                <a:spcPct val="125000"/>
              </a:lnSpc>
              <a:buFont typeface="Arial" pitchFamily="34" charset="0"/>
              <a:buChar char="•"/>
            </a:pPr>
            <a:r>
              <a:rPr lang="zh-CN" altLang="en-US" sz="2400" b="1" dirty="0" smtClean="0">
                <a:latin typeface="Times New Roman" pitchFamily="18" charset="0"/>
              </a:rPr>
              <a:t>读</a:t>
            </a:r>
            <a:r>
              <a:rPr lang="zh-CN" altLang="en-US" sz="2400" b="1" dirty="0">
                <a:latin typeface="Times New Roman" pitchFamily="18" charset="0"/>
              </a:rPr>
              <a:t>零件图就是根据图样想象出零件的结构形状，搞清零件的大小、技术要求和零件的用途及加工的方法</a:t>
            </a:r>
            <a:endParaRPr lang="en-US" altLang="zh-CN" sz="2400" b="1" dirty="0">
              <a:latin typeface="Times New Roman" pitchFamily="18" charset="0"/>
            </a:endParaRPr>
          </a:p>
        </p:txBody>
      </p:sp>
      <p:sp>
        <p:nvSpPr>
          <p:cNvPr id="6"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
        <p:nvSpPr>
          <p:cNvPr id="8" name="矩形 175107"/>
          <p:cNvSpPr>
            <a:spLocks noChangeArrowheads="1"/>
          </p:cNvSpPr>
          <p:nvPr/>
        </p:nvSpPr>
        <p:spPr bwMode="auto">
          <a:xfrm>
            <a:off x="408758" y="837036"/>
            <a:ext cx="4463938"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r>
              <a:rPr lang="en-US" altLang="zh-CN" sz="2800" b="1" dirty="0">
                <a:solidFill>
                  <a:schemeClr val="tx2"/>
                </a:solidFill>
                <a:latin typeface="+mj-lt"/>
                <a:ea typeface="黑体" pitchFamily="49" charset="-122"/>
              </a:rPr>
              <a:t>3</a:t>
            </a:r>
            <a:r>
              <a:rPr lang="en-US" altLang="zh-CN" sz="2800" b="1" dirty="0" smtClean="0">
                <a:solidFill>
                  <a:schemeClr val="tx2"/>
                </a:solidFill>
                <a:latin typeface="+mj-lt"/>
                <a:ea typeface="黑体" pitchFamily="49" charset="-122"/>
              </a:rPr>
              <a:t>.</a:t>
            </a:r>
            <a:r>
              <a:rPr lang="zh-CN" altLang="en-US" sz="2800" b="1" dirty="0" smtClean="0">
                <a:solidFill>
                  <a:schemeClr val="tx2"/>
                </a:solidFill>
                <a:latin typeface="黑体" pitchFamily="49" charset="-122"/>
                <a:ea typeface="黑体" pitchFamily="49" charset="-122"/>
              </a:rPr>
              <a:t>零件图的识读</a:t>
            </a:r>
            <a:endParaRPr lang="en-US" altLang="zh-CN" sz="28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矩形 6151"/>
          <p:cNvSpPr>
            <a:spLocks noChangeArrowheads="1"/>
          </p:cNvSpPr>
          <p:nvPr/>
        </p:nvSpPr>
        <p:spPr bwMode="auto">
          <a:xfrm>
            <a:off x="2057400" y="2343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pic>
        <p:nvPicPr>
          <p:cNvPr id="99330" name="图片 6150"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699" y="2289231"/>
            <a:ext cx="6808575" cy="2939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文本框 6153"/>
          <p:cNvSpPr txBox="1">
            <a:spLocks noChangeArrowheads="1"/>
          </p:cNvSpPr>
          <p:nvPr/>
        </p:nvSpPr>
        <p:spPr bwMode="auto">
          <a:xfrm>
            <a:off x="723900" y="1374020"/>
            <a:ext cx="8001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zh-CN" sz="2400" b="1" dirty="0">
                <a:latin typeface="Times New Roman" pitchFamily="18" charset="0"/>
              </a:rPr>
              <a:t>       </a:t>
            </a:r>
            <a:r>
              <a:rPr lang="zh-CN" altLang="en-US" sz="2400" b="1" dirty="0">
                <a:latin typeface="Times New Roman" pitchFamily="18" charset="0"/>
              </a:rPr>
              <a:t>图框右下角一般有标题栏，如图所示的格式。标题栏中文字方向为读图方向</a:t>
            </a:r>
            <a:r>
              <a:rPr lang="zh-CN" altLang="en-US" sz="2400" b="1" dirty="0" smtClean="0">
                <a:latin typeface="Times New Roman" pitchFamily="18" charset="0"/>
              </a:rPr>
              <a:t>。</a:t>
            </a:r>
            <a:endParaRPr lang="zh-CN" altLang="en-US" sz="2400" b="1" dirty="0">
              <a:latin typeface="Times New Roman" pitchFamily="18" charset="0"/>
            </a:endParaRPr>
          </a:p>
        </p:txBody>
      </p:sp>
      <p:sp>
        <p:nvSpPr>
          <p:cNvPr id="99332" name="文本框 6155"/>
          <p:cNvSpPr txBox="1">
            <a:spLocks noChangeArrowheads="1"/>
          </p:cNvSpPr>
          <p:nvPr/>
        </p:nvSpPr>
        <p:spPr bwMode="auto">
          <a:xfrm>
            <a:off x="708025" y="5252629"/>
            <a:ext cx="80168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n-US" altLang="zh-CN" sz="2400" b="1" dirty="0">
                <a:latin typeface="Times New Roman" pitchFamily="18" charset="0"/>
              </a:rPr>
              <a:t>      </a:t>
            </a:r>
            <a:r>
              <a:rPr lang="zh-CN" altLang="en-US" sz="2400" b="1" dirty="0">
                <a:latin typeface="Times New Roman" pitchFamily="18" charset="0"/>
              </a:rPr>
              <a:t>从标题栏中，可以了解零件的名称、比例、图号，制造该零件的材料及数量已对零件有一个初步的了解，必要时还可了解一下零件在部件中位置及作用。</a:t>
            </a:r>
            <a:endParaRPr lang="en-US" altLang="zh-CN" sz="2400" b="1" dirty="0">
              <a:latin typeface="Times New Roman" pitchFamily="18" charset="0"/>
            </a:endParaRPr>
          </a:p>
        </p:txBody>
      </p:sp>
      <p:sp>
        <p:nvSpPr>
          <p:cNvPr id="99333" name="标题 6159"/>
          <p:cNvSpPr>
            <a:spLocks noGrp="1" noChangeArrowheads="1"/>
          </p:cNvSpPr>
          <p:nvPr>
            <p:ph type="title"/>
          </p:nvPr>
        </p:nvSpPr>
        <p:spPr>
          <a:xfrm>
            <a:off x="419100" y="689031"/>
            <a:ext cx="2286000" cy="609600"/>
          </a:xfrm>
        </p:spPr>
        <p:txBody>
          <a:bodyPr/>
          <a:lstStyle/>
          <a:p>
            <a:pPr algn="l" eaLnBrk="1" hangingPunct="1"/>
            <a:r>
              <a:rPr lang="en-US" altLang="zh-CN" sz="2800" b="1" dirty="0" smtClean="0">
                <a:solidFill>
                  <a:srgbClr val="C00000"/>
                </a:solidFill>
              </a:rPr>
              <a:t>3.1 </a:t>
            </a:r>
            <a:r>
              <a:rPr lang="zh-CN" altLang="en-US" sz="2800" b="1" dirty="0" smtClean="0">
                <a:solidFill>
                  <a:srgbClr val="C00000"/>
                </a:solidFill>
                <a:latin typeface="黑体" pitchFamily="49" charset="-122"/>
                <a:ea typeface="黑体" pitchFamily="49" charset="-122"/>
              </a:rPr>
              <a:t>读标题栏</a:t>
            </a:r>
          </a:p>
        </p:txBody>
      </p:sp>
      <p:sp>
        <p:nvSpPr>
          <p:cNvPr id="7"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3" name="标题 8193"/>
          <p:cNvSpPr>
            <a:spLocks noGrp="1" noChangeArrowheads="1"/>
          </p:cNvSpPr>
          <p:nvPr>
            <p:ph type="title"/>
          </p:nvPr>
        </p:nvSpPr>
        <p:spPr>
          <a:xfrm>
            <a:off x="533400" y="474266"/>
            <a:ext cx="7772400" cy="1143000"/>
          </a:xfrm>
        </p:spPr>
        <p:txBody>
          <a:bodyPr/>
          <a:lstStyle/>
          <a:p>
            <a:pPr eaLnBrk="1" hangingPunct="1"/>
            <a:r>
              <a:rPr lang="zh-CN" altLang="en-US" sz="2800" b="1" dirty="0" smtClean="0"/>
              <a:t>练习读标题栏</a:t>
            </a:r>
            <a:endParaRPr lang="en-US" altLang="zh-CN" sz="2800" b="1" dirty="0" smtClean="0"/>
          </a:p>
        </p:txBody>
      </p:sp>
      <p:pic>
        <p:nvPicPr>
          <p:cNvPr id="100354" name="内容占位符 8195" descr="未标题-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87450" y="1382316"/>
            <a:ext cx="6705600" cy="4551363"/>
          </a:xfrm>
        </p:spPr>
      </p:pic>
      <p:sp>
        <p:nvSpPr>
          <p:cNvPr id="100355" name="文本框 8196"/>
          <p:cNvSpPr txBox="1">
            <a:spLocks noChangeArrowheads="1"/>
          </p:cNvSpPr>
          <p:nvPr/>
        </p:nvSpPr>
        <p:spPr bwMode="auto">
          <a:xfrm>
            <a:off x="1260046" y="6135291"/>
            <a:ext cx="66958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smtClean="0">
                <a:latin typeface="Times New Roman" pitchFamily="18" charset="0"/>
              </a:rPr>
              <a:t>从</a:t>
            </a:r>
            <a:r>
              <a:rPr lang="zh-CN" altLang="en-US" sz="2400" b="1" dirty="0">
                <a:latin typeface="Times New Roman" pitchFamily="18" charset="0"/>
              </a:rPr>
              <a:t>标题栏中你能了解有关此零件图的哪些信息？</a:t>
            </a:r>
            <a:endParaRPr lang="en-US" altLang="zh-CN" sz="2400" b="1" dirty="0">
              <a:latin typeface="Times New Roman" pitchFamily="18" charset="0"/>
            </a:endParaRPr>
          </a:p>
        </p:txBody>
      </p:sp>
      <p:sp>
        <p:nvSpPr>
          <p:cNvPr id="5"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7" name="标题 9217"/>
          <p:cNvSpPr>
            <a:spLocks noGrp="1" noChangeArrowheads="1"/>
          </p:cNvSpPr>
          <p:nvPr>
            <p:ph type="title"/>
          </p:nvPr>
        </p:nvSpPr>
        <p:spPr>
          <a:xfrm>
            <a:off x="421458" y="330200"/>
            <a:ext cx="6629400" cy="762000"/>
          </a:xfrm>
        </p:spPr>
        <p:txBody>
          <a:bodyPr/>
          <a:lstStyle/>
          <a:p>
            <a:pPr algn="l" eaLnBrk="1" hangingPunct="1"/>
            <a:r>
              <a:rPr lang="en-US" altLang="zh-CN" sz="2800" b="1" dirty="0" smtClean="0">
                <a:solidFill>
                  <a:srgbClr val="C00000"/>
                </a:solidFill>
                <a:latin typeface="+mn-lt"/>
                <a:ea typeface="黑体" pitchFamily="49" charset="-122"/>
              </a:rPr>
              <a:t>3.2</a:t>
            </a:r>
            <a:r>
              <a:rPr lang="en-US" altLang="zh-CN" sz="2800" b="1" dirty="0" smtClean="0">
                <a:solidFill>
                  <a:srgbClr val="C00000"/>
                </a:solidFill>
                <a:latin typeface="黑体" pitchFamily="49" charset="-122"/>
                <a:ea typeface="黑体" pitchFamily="49" charset="-122"/>
              </a:rPr>
              <a:t> </a:t>
            </a:r>
            <a:r>
              <a:rPr lang="zh-CN" altLang="en-US" sz="2800" b="1" dirty="0" smtClean="0">
                <a:solidFill>
                  <a:srgbClr val="C00000"/>
                </a:solidFill>
                <a:latin typeface="黑体" pitchFamily="49" charset="-122"/>
                <a:ea typeface="黑体" pitchFamily="49" charset="-122"/>
              </a:rPr>
              <a:t>分析视图，想出零件的形状</a:t>
            </a:r>
            <a:endParaRPr lang="en-US" altLang="zh-CN" sz="2800" b="1" dirty="0" smtClean="0">
              <a:solidFill>
                <a:srgbClr val="C00000"/>
              </a:solidFill>
              <a:latin typeface="黑体" pitchFamily="49" charset="-122"/>
              <a:ea typeface="黑体" pitchFamily="49" charset="-122"/>
            </a:endParaRPr>
          </a:p>
        </p:txBody>
      </p:sp>
      <p:sp>
        <p:nvSpPr>
          <p:cNvPr id="101378" name="内容占位符 9218"/>
          <p:cNvSpPr>
            <a:spLocks noGrp="1" noChangeArrowheads="1"/>
          </p:cNvSpPr>
          <p:nvPr>
            <p:ph idx="1"/>
          </p:nvPr>
        </p:nvSpPr>
        <p:spPr>
          <a:xfrm>
            <a:off x="685800" y="969013"/>
            <a:ext cx="7772400" cy="1380002"/>
          </a:xfrm>
        </p:spPr>
        <p:txBody>
          <a:bodyPr/>
          <a:lstStyle/>
          <a:p>
            <a:pPr marL="0" indent="0" eaLnBrk="1" hangingPunct="1">
              <a:lnSpc>
                <a:spcPct val="125000"/>
              </a:lnSpc>
              <a:buNone/>
            </a:pPr>
            <a:r>
              <a:rPr lang="en-US" altLang="zh-CN" sz="2400" b="1" dirty="0" smtClean="0"/>
              <a:t>      </a:t>
            </a:r>
            <a:r>
              <a:rPr lang="zh-CN" altLang="en-US" sz="2400" b="1" dirty="0" smtClean="0"/>
              <a:t>弄懂零件的形状，是读零件图的主要环节。通过对视图表达方案的分析，大致弄懂该零件的结构特点，然后再通过形体分析和线面分析，结合剖视图的剖切位置和投影关系，逐步弄懂形状。</a:t>
            </a:r>
            <a:endParaRPr lang="en-US" altLang="zh-CN" sz="2400" b="1" dirty="0" smtClean="0"/>
          </a:p>
        </p:txBody>
      </p:sp>
      <p:sp>
        <p:nvSpPr>
          <p:cNvPr id="101379" name="文本框 9220"/>
          <p:cNvSpPr txBox="1">
            <a:spLocks noChangeArrowheads="1"/>
          </p:cNvSpPr>
          <p:nvPr/>
        </p:nvSpPr>
        <p:spPr bwMode="auto">
          <a:xfrm>
            <a:off x="5867691" y="3058634"/>
            <a:ext cx="2350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latin typeface="Times New Roman" pitchFamily="18" charset="0"/>
              </a:rPr>
              <a:t>例：轴套类</a:t>
            </a:r>
            <a:r>
              <a:rPr lang="zh-CN" altLang="en-US" sz="2400" b="1" dirty="0" smtClean="0">
                <a:latin typeface="Times New Roman" pitchFamily="18" charset="0"/>
              </a:rPr>
              <a:t>零件</a:t>
            </a:r>
            <a:endParaRPr lang="en-US" altLang="zh-CN" sz="2400" b="1" dirty="0"/>
          </a:p>
        </p:txBody>
      </p:sp>
      <p:pic>
        <p:nvPicPr>
          <p:cNvPr id="101380" name="图片 9221" descr="未标题-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049" y="2912822"/>
            <a:ext cx="4607936" cy="382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1" name="文本框 9222"/>
          <p:cNvSpPr txBox="1">
            <a:spLocks noChangeArrowheads="1"/>
          </p:cNvSpPr>
          <p:nvPr/>
        </p:nvSpPr>
        <p:spPr bwMode="auto">
          <a:xfrm>
            <a:off x="5867691" y="3924321"/>
            <a:ext cx="273625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n-US" altLang="zh-CN" sz="2400" b="1" dirty="0">
                <a:latin typeface="Times New Roman" pitchFamily="18" charset="0"/>
              </a:rPr>
              <a:t>1</a:t>
            </a:r>
            <a:r>
              <a:rPr lang="zh-CN" altLang="en-US" sz="2400" b="1" dirty="0">
                <a:latin typeface="Times New Roman" pitchFamily="18" charset="0"/>
              </a:rPr>
              <a:t>、图中</a:t>
            </a:r>
            <a:r>
              <a:rPr lang="en-US" altLang="zh-CN" sz="2400" b="1" dirty="0">
                <a:latin typeface="Times New Roman" pitchFamily="18" charset="0"/>
              </a:rPr>
              <a:t>Ø7</a:t>
            </a:r>
            <a:r>
              <a:rPr lang="zh-CN" altLang="en-US" sz="2400" b="1" dirty="0">
                <a:latin typeface="Times New Roman" pitchFamily="18" charset="0"/>
              </a:rPr>
              <a:t>的默认单位是什么？又代表何意义？</a:t>
            </a:r>
            <a:endParaRPr lang="en-US" altLang="zh-CN" sz="2400" b="1" dirty="0">
              <a:latin typeface="Times New Roman" pitchFamily="18" charset="0"/>
            </a:endParaRPr>
          </a:p>
        </p:txBody>
      </p:sp>
      <p:sp>
        <p:nvSpPr>
          <p:cNvPr id="101383" name="矩形 9261"/>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itchFamily="18" charset="0"/>
            </a:endParaRPr>
          </a:p>
        </p:txBody>
      </p:sp>
      <p:sp>
        <p:nvSpPr>
          <p:cNvPr id="101384" name="文本框 9267"/>
          <p:cNvSpPr txBox="1">
            <a:spLocks noChangeArrowheads="1"/>
          </p:cNvSpPr>
          <p:nvPr/>
        </p:nvSpPr>
        <p:spPr bwMode="auto">
          <a:xfrm>
            <a:off x="5867691" y="5477963"/>
            <a:ext cx="27362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n-US" altLang="zh-CN" sz="2400" b="1" dirty="0">
                <a:latin typeface="Times New Roman" pitchFamily="18" charset="0"/>
              </a:rPr>
              <a:t>2</a:t>
            </a:r>
            <a:r>
              <a:rPr lang="zh-CN" altLang="en-US" sz="2400" b="1" dirty="0">
                <a:latin typeface="Times New Roman" pitchFamily="18" charset="0"/>
              </a:rPr>
              <a:t>、此零件共有多少圆柱体组成？</a:t>
            </a:r>
            <a:endParaRPr lang="en-US" altLang="zh-CN" sz="2400" b="1" dirty="0">
              <a:latin typeface="Times New Roman" pitchFamily="18" charset="0"/>
            </a:endParaRPr>
          </a:p>
        </p:txBody>
      </p:sp>
      <p:sp>
        <p:nvSpPr>
          <p:cNvPr id="10" name="标题 92161"/>
          <p:cNvSpPr txBox="1">
            <a:spLocks noChangeArrowheads="1"/>
          </p:cNvSpPr>
          <p:nvPr/>
        </p:nvSpPr>
        <p:spPr bwMode="auto">
          <a:xfrm>
            <a:off x="5903177" y="0"/>
            <a:ext cx="324082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2400" b="1" dirty="0">
                <a:solidFill>
                  <a:schemeClr val="tx2"/>
                </a:solidFill>
                <a:latin typeface="黑体" pitchFamily="49" charset="-122"/>
                <a:ea typeface="黑体" pitchFamily="49" charset="-122"/>
              </a:rPr>
              <a:t>三</a:t>
            </a:r>
            <a:r>
              <a:rPr lang="zh-CN" altLang="en-US" sz="2400" b="1" dirty="0" smtClean="0">
                <a:solidFill>
                  <a:schemeClr val="tx2"/>
                </a:solidFill>
                <a:latin typeface="黑体" pitchFamily="49" charset="-122"/>
                <a:ea typeface="黑体" pitchFamily="49" charset="-122"/>
              </a:rPr>
              <a:t>、机械识图基础</a:t>
            </a:r>
            <a:endParaRPr lang="zh-CN" altLang="en-US" sz="2400" b="1" dirty="0">
              <a:solidFill>
                <a:schemeClr val="tx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1974</TotalTime>
  <Pages>0</Pages>
  <Words>8333</Words>
  <Characters>0</Characters>
  <Application>Microsoft Office PowerPoint</Application>
  <DocSecurity>0</DocSecurity>
  <PresentationFormat>全屏显示(4:3)</PresentationFormat>
  <Lines>0</Lines>
  <Paragraphs>578</Paragraphs>
  <Slides>113</Slides>
  <Notes>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0</vt:i4>
      </vt:variant>
      <vt:variant>
        <vt:lpstr>幻灯片标题</vt:lpstr>
      </vt:variant>
      <vt:variant>
        <vt:i4>113</vt:i4>
      </vt:variant>
    </vt:vector>
  </HeadingPairs>
  <TitlesOfParts>
    <vt:vector size="126" baseType="lpstr">
      <vt:lpstr>_x005f_x000B__x005f_x000C_</vt:lpstr>
      <vt:lpstr>ISOCP</vt:lpstr>
      <vt:lpstr>黑体</vt:lpstr>
      <vt:lpstr>楷体_GB2312</vt:lpstr>
      <vt:lpstr>隶书</vt:lpstr>
      <vt:lpstr>宋体</vt:lpstr>
      <vt:lpstr>Arial</vt:lpstr>
      <vt:lpstr>Symbol</vt:lpstr>
      <vt:lpstr>Tahoma</vt:lpstr>
      <vt:lpstr>Times New Roman</vt:lpstr>
      <vt:lpstr>Verdana</vt:lpstr>
      <vt:lpstr>Wingdings</vt:lpstr>
      <vt:lpstr>默认设计模板</vt:lpstr>
      <vt:lpstr>PowerPoint 演示文稿</vt:lpstr>
      <vt:lpstr>PowerPoint 演示文稿</vt:lpstr>
      <vt:lpstr>PowerPoint 演示文稿</vt:lpstr>
      <vt:lpstr>内容概要</vt:lpstr>
      <vt:lpstr>一、基础知识介绍</vt:lpstr>
      <vt:lpstr>二、基础知识介绍</vt:lpstr>
      <vt:lpstr>1.机械制图与识图的概念</vt:lpstr>
      <vt:lpstr>2.机械图纸的作用 </vt:lpstr>
      <vt:lpstr>3.机械图纸的基本规定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二、机械制图基础</vt:lpstr>
      <vt:lpstr>二、机械制图基础</vt:lpstr>
      <vt:lpstr>PowerPoint 演示文稿</vt:lpstr>
      <vt:lpstr>PowerPoint 演示文稿</vt:lpstr>
      <vt:lpstr>PowerPoint 演示文稿</vt:lpstr>
      <vt:lpstr>PowerPoint 演示文稿</vt:lpstr>
      <vt:lpstr>比较下图不同形状的3个物体投影形状的大小</vt:lpstr>
      <vt:lpstr>2.视图的概念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基本几何体的投影</vt:lpstr>
      <vt:lpstr>PowerPoint 演示文稿</vt:lpstr>
      <vt:lpstr>PowerPoint 演示文稿</vt:lpstr>
      <vt:lpstr>PowerPoint 演示文稿</vt:lpstr>
      <vt:lpstr>PowerPoint 演示文稿</vt:lpstr>
      <vt:lpstr>4.组合体的三视图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三视图绘制实例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  结</vt:lpstr>
      <vt:lpstr>三、机械识图基础</vt:lpstr>
      <vt:lpstr>三、机械识图基础</vt:lpstr>
      <vt:lpstr>1.1 基本视图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3.1 读标题栏</vt:lpstr>
      <vt:lpstr>练习读标题栏</vt:lpstr>
      <vt:lpstr>3.2 分析视图，想出零件的形状</vt:lpstr>
      <vt:lpstr>3.3 分析尺寸</vt:lpstr>
      <vt:lpstr>3.4 了解技术要求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虎钳三维零件图</vt:lpstr>
    </vt:vector>
  </TitlesOfParts>
  <Company>Microsoft</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机械加工图的识读</dc:title>
  <dc:creator>Billgates</dc:creator>
  <cp:lastModifiedBy>[彭爱东]</cp:lastModifiedBy>
  <cp:revision>437</cp:revision>
  <dcterms:created xsi:type="dcterms:W3CDTF">2005-10-31T15:41:00Z</dcterms:created>
  <dcterms:modified xsi:type="dcterms:W3CDTF">2018-03-16T23:07:40Z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2052-10.8.0.5391</vt:lpwstr>
  </property>
</Properties>
</file>